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</p:sldMasterIdLst>
  <p:sldIdLst>
    <p:sldId id="256" r:id="rId2"/>
    <p:sldId id="273" r:id="rId3"/>
    <p:sldId id="259" r:id="rId4"/>
    <p:sldId id="267" r:id="rId5"/>
    <p:sldId id="274" r:id="rId6"/>
    <p:sldId id="270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0A821B0-DA12-43FA-BDBC-3FD56F55F464}">
          <p14:sldIdLst>
            <p14:sldId id="256"/>
            <p14:sldId id="273"/>
            <p14:sldId id="259"/>
            <p14:sldId id="267"/>
            <p14:sldId id="274"/>
            <p14:sldId id="270"/>
            <p14:sldId id="263"/>
          </p14:sldIdLst>
        </p14:section>
        <p14:section name="Раздел без заголовка" id="{706EC71A-15A2-4402-85B5-A579A3457399}">
          <p14:sldIdLst>
            <p14:sldId id="265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662" autoAdjust="0"/>
  </p:normalViewPr>
  <p:slideViewPr>
    <p:cSldViewPr>
      <p:cViewPr>
        <p:scale>
          <a:sx n="77" d="100"/>
          <a:sy n="77" d="100"/>
        </p:scale>
        <p:origin x="-1164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268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691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9798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147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4517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665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7687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74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168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074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885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180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113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527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60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983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200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  <p:sldLayoutId id="2147483848" r:id="rId15"/>
    <p:sldLayoutId id="214748384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233" y="0"/>
            <a:ext cx="8870241" cy="148478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Методическая разработка  </a:t>
            </a:r>
            <a:r>
              <a:rPr lang="ru-RU" sz="2800" b="1" i="1" dirty="0">
                <a:solidFill>
                  <a:schemeClr val="tx1"/>
                </a:solidFill>
              </a:rPr>
              <a:t/>
            </a:r>
            <a:br>
              <a:rPr lang="ru-RU" sz="2800" b="1" i="1" dirty="0">
                <a:solidFill>
                  <a:schemeClr val="tx1"/>
                </a:solidFill>
              </a:rPr>
            </a:br>
            <a:r>
              <a:rPr lang="ru-RU" sz="2800" b="1" i="1" dirty="0" smtClean="0">
                <a:solidFill>
                  <a:schemeClr val="tx1"/>
                </a:solidFill>
              </a:rPr>
              <a:t> лэпбук в сотворчестве со скрапбукингом: </a:t>
            </a:r>
            <a:br>
              <a:rPr lang="ru-RU" sz="2800" b="1" i="1" dirty="0" smtClean="0">
                <a:solidFill>
                  <a:schemeClr val="tx1"/>
                </a:solidFill>
              </a:rPr>
            </a:br>
            <a:r>
              <a:rPr lang="ru-RU" sz="2800" b="1" i="1" dirty="0" smtClean="0">
                <a:solidFill>
                  <a:schemeClr val="tx1"/>
                </a:solidFill>
              </a:rPr>
              <a:t>«Зима» и «Новы год и Рождество»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471" y="4653136"/>
            <a:ext cx="4031456" cy="2008375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Презентацию </a:t>
            </a:r>
            <a:r>
              <a:rPr lang="ru-RU" sz="2000" dirty="0" smtClean="0">
                <a:solidFill>
                  <a:schemeClr val="tx1"/>
                </a:solidFill>
              </a:rPr>
              <a:t>выполнила: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воспитатель 1 категории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подготовительной </a:t>
            </a:r>
            <a:r>
              <a:rPr lang="ru-RU" sz="2000" dirty="0">
                <a:solidFill>
                  <a:schemeClr val="tx1"/>
                </a:solidFill>
              </a:rPr>
              <a:t>группы ГБДОУ №1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 Жидкова Людмила Ивановна 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724" y="3429000"/>
            <a:ext cx="2484276" cy="33123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130" y="1712946"/>
            <a:ext cx="2368432" cy="315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3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496944" cy="6408712"/>
          </a:xfrm>
        </p:spPr>
        <p:txBody>
          <a:bodyPr>
            <a:noAutofit/>
          </a:bodyPr>
          <a:lstStyle/>
          <a:p>
            <a:r>
              <a:rPr lang="ru-RU" sz="1400" dirty="0" err="1" smtClean="0"/>
              <a:t>Скрапбукинг</a:t>
            </a:r>
            <a:r>
              <a:rPr lang="ru-RU" sz="1400" dirty="0" smtClean="0"/>
              <a:t> является разновидностью ручного творчества, в основе которого находится оформление и изготовление фотоальбомов. Он выступает в виде своеобразного способа хранения историй, при помощи тактильных и визуальных приемов, заменяющих рассказ, разными материалами. Для создания </a:t>
            </a:r>
            <a:r>
              <a:rPr lang="ru-RU" sz="1400" dirty="0" err="1" smtClean="0"/>
              <a:t>обьемных</a:t>
            </a:r>
            <a:r>
              <a:rPr lang="ru-RU" sz="1400" dirty="0" smtClean="0"/>
              <a:t> красочных коллажей используют </a:t>
            </a:r>
            <a:r>
              <a:rPr lang="ru-RU" sz="1400" dirty="0" err="1" smtClean="0"/>
              <a:t>скрапбумагу</a:t>
            </a:r>
            <a:r>
              <a:rPr lang="ru-RU" sz="1400" dirty="0" smtClean="0"/>
              <a:t>, ленты, </a:t>
            </a:r>
            <a:r>
              <a:rPr lang="ru-RU" sz="1400" dirty="0" err="1" smtClean="0"/>
              <a:t>пуговицы,цветы,бисер</a:t>
            </a:r>
            <a:r>
              <a:rPr lang="ru-RU" sz="1400" dirty="0"/>
              <a:t> </a:t>
            </a:r>
            <a:r>
              <a:rPr lang="ru-RU" sz="1400" dirty="0" smtClean="0"/>
              <a:t>и многое другое.. Что визуально вызывает эстетическое наслаждение. Поэтому я именно выбрала именно такой тандем для создания интерактивных папок.</a:t>
            </a:r>
          </a:p>
          <a:p>
            <a:r>
              <a:rPr lang="ru-RU" sz="1400" dirty="0" smtClean="0"/>
              <a:t>Почему именно такой тандем-потому что, это ново, свежо, вызывает творческий интерес за счет многообразия материалов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Актуальность:</a:t>
            </a:r>
          </a:p>
          <a:p>
            <a:r>
              <a:rPr lang="ru-RU" sz="1400" dirty="0" err="1"/>
              <a:t>Лэпбук</a:t>
            </a:r>
            <a:r>
              <a:rPr lang="ru-RU" sz="1400" dirty="0"/>
              <a:t> способствует эффективному  сотрудничеству детей и педагогов в освоении новой темы. Это учебное пособие.</a:t>
            </a:r>
          </a:p>
          <a:p>
            <a:r>
              <a:rPr lang="ru-RU" sz="1400" dirty="0"/>
              <a:t>может быть формой представления итогов проекта или тематической недели.</a:t>
            </a:r>
          </a:p>
          <a:p>
            <a:r>
              <a:rPr lang="ru-RU" sz="1400" dirty="0"/>
              <a:t> Цели:</a:t>
            </a:r>
          </a:p>
          <a:p>
            <a:r>
              <a:rPr lang="ru-RU" sz="1400" dirty="0"/>
              <a:t>-учить изготавливать </a:t>
            </a:r>
            <a:r>
              <a:rPr lang="ru-RU" sz="1400" dirty="0" err="1"/>
              <a:t>лэпбук</a:t>
            </a:r>
            <a:r>
              <a:rPr lang="ru-RU" sz="1400" dirty="0"/>
              <a:t> и работать с ним.</a:t>
            </a:r>
          </a:p>
          <a:p>
            <a:r>
              <a:rPr lang="ru-RU" sz="1400" dirty="0"/>
              <a:t>-создать  </a:t>
            </a:r>
            <a:r>
              <a:rPr lang="ru-RU" sz="1400" dirty="0" err="1"/>
              <a:t>лэпбук</a:t>
            </a:r>
            <a:r>
              <a:rPr lang="ru-RU" sz="1400" dirty="0"/>
              <a:t>   для систематизации знаний у детей старшего дошкольного возраста по пожарной безопасности. </a:t>
            </a:r>
          </a:p>
          <a:p>
            <a:r>
              <a:rPr lang="ru-RU" sz="1400" dirty="0"/>
              <a:t>-обогатить  предметно — развивающую среду группы.</a:t>
            </a:r>
          </a:p>
          <a:p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2320909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264696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Что такое </a:t>
            </a:r>
            <a:r>
              <a:rPr lang="ru-RU" sz="2800" b="1" dirty="0" err="1" smtClean="0">
                <a:solidFill>
                  <a:schemeClr val="tx1"/>
                </a:solidFill>
              </a:rPr>
              <a:t>лэпбук</a:t>
            </a:r>
            <a:r>
              <a:rPr lang="ru-RU" sz="2800" b="1" dirty="0" smtClean="0">
                <a:solidFill>
                  <a:schemeClr val="tx1"/>
                </a:solidFill>
              </a:rPr>
              <a:t>?</a:t>
            </a:r>
            <a:endParaRPr lang="ru-RU" sz="2800" b="1" dirty="0">
              <a:solidFill>
                <a:schemeClr val="tx1"/>
              </a:solidFill>
            </a:endParaRPr>
          </a:p>
          <a:p>
            <a:r>
              <a:rPr lang="ru-RU" sz="2800" b="1" dirty="0">
                <a:solidFill>
                  <a:schemeClr val="tx1"/>
                </a:solidFill>
              </a:rPr>
              <a:t>Лэпбук (lapbook) </a:t>
            </a:r>
            <a:r>
              <a:rPr lang="ru-RU" sz="2800" dirty="0">
                <a:solidFill>
                  <a:schemeClr val="tx1"/>
                </a:solidFill>
              </a:rPr>
              <a:t>- </a:t>
            </a:r>
            <a:r>
              <a:rPr lang="ru-RU" sz="2800" dirty="0" smtClean="0">
                <a:solidFill>
                  <a:schemeClr val="tx1"/>
                </a:solidFill>
              </a:rPr>
              <a:t>  </a:t>
            </a:r>
            <a:r>
              <a:rPr lang="ru-RU" sz="2800" dirty="0">
                <a:solidFill>
                  <a:schemeClr val="tx1"/>
                </a:solidFill>
              </a:rPr>
              <a:t>«наколенная книга» </a:t>
            </a:r>
            <a:r>
              <a:rPr lang="ru-RU" sz="2800" b="1" dirty="0">
                <a:solidFill>
                  <a:schemeClr val="tx1"/>
                </a:solidFill>
              </a:rPr>
              <a:t>(lap </a:t>
            </a:r>
            <a:r>
              <a:rPr lang="ru-RU" sz="2800" dirty="0">
                <a:solidFill>
                  <a:schemeClr val="tx1"/>
                </a:solidFill>
              </a:rPr>
              <a:t>- колени, </a:t>
            </a:r>
            <a:r>
              <a:rPr lang="ru-RU" sz="2800" b="1" dirty="0">
                <a:solidFill>
                  <a:schemeClr val="tx1"/>
                </a:solidFill>
              </a:rPr>
              <a:t>book</a:t>
            </a:r>
            <a:r>
              <a:rPr lang="ru-RU" sz="2800" dirty="0">
                <a:solidFill>
                  <a:schemeClr val="tx1"/>
                </a:solidFill>
              </a:rPr>
              <a:t> - книга).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Это  самодельная </a:t>
            </a:r>
            <a:r>
              <a:rPr lang="ru-RU" sz="2800" dirty="0">
                <a:solidFill>
                  <a:schemeClr val="tx1"/>
                </a:solidFill>
              </a:rPr>
              <a:t>папка, которую ребёнок может удобно разложить у себя на коленях и за один раз просмотреть всё её </a:t>
            </a:r>
            <a:r>
              <a:rPr lang="ru-RU" sz="2800" dirty="0" smtClean="0">
                <a:solidFill>
                  <a:schemeClr val="tx1"/>
                </a:solidFill>
              </a:rPr>
              <a:t>содержимое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Лэпбук  </a:t>
            </a:r>
            <a:r>
              <a:rPr lang="ru-RU" sz="2800" dirty="0">
                <a:solidFill>
                  <a:schemeClr val="tx1"/>
                </a:solidFill>
              </a:rPr>
              <a:t>выглядит как интерактивная книжка, информация в которой представлена в виде открывающихся окошек, вынимающихся и разворачивающихся листочков и </a:t>
            </a:r>
            <a:r>
              <a:rPr lang="ru-RU" sz="2800" dirty="0" smtClean="0">
                <a:solidFill>
                  <a:schemeClr val="tx1"/>
                </a:solidFill>
              </a:rPr>
              <a:t>других </a:t>
            </a:r>
            <a:r>
              <a:rPr lang="ru-RU" sz="2800" dirty="0">
                <a:solidFill>
                  <a:schemeClr val="tx1"/>
                </a:solidFill>
              </a:rPr>
              <a:t>забавных деталей. </a:t>
            </a:r>
            <a:r>
              <a:rPr lang="ru-RU" sz="2800" dirty="0" smtClean="0">
                <a:solidFill>
                  <a:schemeClr val="tx1"/>
                </a:solidFill>
              </a:rPr>
              <a:t>Они привлекают интерес ребенка к самой папке и подают информацию по заданной теме в компактной форме. </a:t>
            </a:r>
            <a:endParaRPr lang="ru-RU" sz="2800" dirty="0">
              <a:solidFill>
                <a:schemeClr val="tx1"/>
              </a:solidFill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0994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Лэпбук отвечает требованиям ФГОС ДО к предметно-развивающей среде: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информативность; 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err="1">
                <a:solidFill>
                  <a:schemeClr val="tx1"/>
                </a:solidFill>
              </a:rPr>
              <a:t>п</a:t>
            </a:r>
            <a:r>
              <a:rPr lang="ru-RU" sz="2800" dirty="0" err="1" smtClean="0">
                <a:solidFill>
                  <a:schemeClr val="tx1"/>
                </a:solidFill>
              </a:rPr>
              <a:t>олифункциональность</a:t>
            </a:r>
            <a:r>
              <a:rPr lang="ru-RU" sz="2800" dirty="0">
                <a:solidFill>
                  <a:schemeClr val="tx1"/>
                </a:solidFill>
              </a:rPr>
              <a:t>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эстетичность; 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вариативность; 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доступность;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006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88640"/>
            <a:ext cx="2571750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38109" y="3246467"/>
            <a:ext cx="2823395" cy="37645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44601" y="3797239"/>
            <a:ext cx="3761740" cy="274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993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2605218" cy="34736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988840"/>
            <a:ext cx="2571750" cy="3429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852936"/>
            <a:ext cx="2512050" cy="334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493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745" y="260648"/>
            <a:ext cx="7720671" cy="10081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С чего начать создание лэпбука</a:t>
            </a:r>
            <a:r>
              <a:rPr lang="ru-RU" sz="3600" b="1" dirty="0" smtClean="0">
                <a:solidFill>
                  <a:schemeClr val="tx1"/>
                </a:solidFill>
              </a:rPr>
              <a:t>?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604867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 smtClean="0"/>
              <a:t>-</a:t>
            </a:r>
            <a:r>
              <a:rPr lang="ru-RU" dirty="0" smtClean="0">
                <a:solidFill>
                  <a:schemeClr val="tx1"/>
                </a:solidFill>
              </a:rPr>
              <a:t>выбрать </a:t>
            </a:r>
            <a:r>
              <a:rPr lang="ru-RU" b="1" dirty="0" smtClean="0">
                <a:solidFill>
                  <a:schemeClr val="tx1"/>
                </a:solidFill>
              </a:rPr>
              <a:t>тему;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-определить  </a:t>
            </a:r>
            <a:r>
              <a:rPr lang="ru-RU" b="1" dirty="0" smtClean="0">
                <a:solidFill>
                  <a:schemeClr val="tx1"/>
                </a:solidFill>
              </a:rPr>
              <a:t>содержание </a:t>
            </a:r>
            <a:r>
              <a:rPr lang="ru-RU" dirty="0" smtClean="0">
                <a:solidFill>
                  <a:schemeClr val="tx1"/>
                </a:solidFill>
              </a:rPr>
              <a:t> ;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-составить </a:t>
            </a:r>
            <a:r>
              <a:rPr lang="ru-RU" b="1" dirty="0" smtClean="0">
                <a:solidFill>
                  <a:schemeClr val="tx1"/>
                </a:solidFill>
              </a:rPr>
              <a:t>план</a:t>
            </a:r>
            <a:r>
              <a:rPr lang="ru-RU" dirty="0" smtClean="0">
                <a:solidFill>
                  <a:schemeClr val="tx1"/>
                </a:solidFill>
              </a:rPr>
              <a:t> работы;</a:t>
            </a:r>
          </a:p>
          <a:p>
            <a:pPr marL="6858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-подобрать </a:t>
            </a:r>
            <a:r>
              <a:rPr lang="ru-RU" b="1" dirty="0" smtClean="0">
                <a:solidFill>
                  <a:schemeClr val="tx1"/>
                </a:solidFill>
              </a:rPr>
              <a:t>материалы;</a:t>
            </a:r>
          </a:p>
          <a:p>
            <a:pPr marL="68580" indent="0">
              <a:buNone/>
            </a:pPr>
            <a:r>
              <a:rPr lang="ru-RU" dirty="0"/>
              <a:t>Материалы: </a:t>
            </a:r>
          </a:p>
          <a:p>
            <a:pPr marL="68580" indent="0">
              <a:buNone/>
            </a:pPr>
            <a:r>
              <a:rPr lang="ru-RU" dirty="0"/>
              <a:t>-картонная папка-основа;</a:t>
            </a:r>
          </a:p>
          <a:p>
            <a:pPr marL="68580" indent="0">
              <a:buNone/>
            </a:pPr>
            <a:r>
              <a:rPr lang="ru-RU" dirty="0"/>
              <a:t>-белая и цветная бумага;</a:t>
            </a:r>
          </a:p>
          <a:p>
            <a:pPr marL="68580" indent="0">
              <a:buNone/>
            </a:pPr>
            <a:r>
              <a:rPr lang="ru-RU" dirty="0"/>
              <a:t>-иллюстрации; </a:t>
            </a:r>
          </a:p>
          <a:p>
            <a:pPr marL="68580" indent="0">
              <a:buNone/>
            </a:pPr>
            <a:r>
              <a:rPr lang="ru-RU" dirty="0"/>
              <a:t>-ножницы</a:t>
            </a:r>
            <a:r>
              <a:rPr lang="ru-RU" dirty="0" smtClean="0"/>
              <a:t>;</a:t>
            </a:r>
          </a:p>
          <a:p>
            <a:pPr marL="68580" indent="0">
              <a:buNone/>
            </a:pPr>
            <a:r>
              <a:rPr lang="ru-RU" dirty="0" smtClean="0"/>
              <a:t>-</a:t>
            </a:r>
            <a:r>
              <a:rPr lang="ru-RU" dirty="0"/>
              <a:t>клей</a:t>
            </a:r>
            <a:r>
              <a:rPr lang="ru-RU" dirty="0" smtClean="0"/>
              <a:t>;</a:t>
            </a:r>
          </a:p>
          <a:p>
            <a:pPr marL="68580" indent="0">
              <a:buNone/>
            </a:pPr>
            <a:r>
              <a:rPr lang="ru-RU" dirty="0" smtClean="0"/>
              <a:t>-</a:t>
            </a:r>
            <a:r>
              <a:rPr lang="ru-RU" dirty="0" err="1"/>
              <a:t>степлер</a:t>
            </a:r>
            <a:r>
              <a:rPr lang="ru-RU" dirty="0"/>
              <a:t>; </a:t>
            </a: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-</a:t>
            </a:r>
            <a:r>
              <a:rPr lang="ru-RU" dirty="0"/>
              <a:t>скотч и т.д.</a:t>
            </a:r>
          </a:p>
          <a:p>
            <a:pPr marL="68580" indent="0">
              <a:buNone/>
            </a:pPr>
            <a:endParaRPr lang="ru-RU" dirty="0"/>
          </a:p>
          <a:p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80727"/>
            <a:ext cx="3240360" cy="278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861048"/>
            <a:ext cx="3191557" cy="2618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41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496944" cy="6120680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Примерное содержание по теме :</a:t>
            </a:r>
          </a:p>
          <a:p>
            <a:pPr marL="6858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«Зима»</a:t>
            </a:r>
          </a:p>
          <a:p>
            <a:pPr marL="6858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-зимние месяцы;</a:t>
            </a:r>
            <a:endParaRPr lang="ru-RU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-</a:t>
            </a:r>
            <a:r>
              <a:rPr lang="ru-RU" sz="2800" dirty="0">
                <a:solidFill>
                  <a:schemeClr val="tx1"/>
                </a:solidFill>
              </a:rPr>
              <a:t>з</a:t>
            </a:r>
            <a:r>
              <a:rPr lang="ru-RU" sz="2800" dirty="0" smtClean="0">
                <a:solidFill>
                  <a:schemeClr val="tx1"/>
                </a:solidFill>
              </a:rPr>
              <a:t>имние явления в природе;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-животные и птицы зимой;</a:t>
            </a:r>
            <a:endParaRPr lang="ru-RU" sz="2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-стихи и загадки  по </a:t>
            </a:r>
            <a:r>
              <a:rPr lang="ru-RU" sz="2800" smtClean="0">
                <a:solidFill>
                  <a:schemeClr val="tx1"/>
                </a:solidFill>
              </a:rPr>
              <a:t>теме;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-раскраски ;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 -дидактические игры.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607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221</TotalTime>
  <Words>369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Грань</vt:lpstr>
      <vt:lpstr>Методическая разработка    лэпбук в сотворчестве со скрапбукингом:  «Зима» и «Новы год и Рождество»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 чего начать создание лэпбука?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Мастер–класс по изготовлению лэпбука по ОБЖ:  «Опасные предметы и пожарная безопасность»</dc:title>
  <dc:creator>Люда</dc:creator>
  <cp:lastModifiedBy>Пользователь Windows</cp:lastModifiedBy>
  <cp:revision>62</cp:revision>
  <dcterms:created xsi:type="dcterms:W3CDTF">2017-11-27T11:13:16Z</dcterms:created>
  <dcterms:modified xsi:type="dcterms:W3CDTF">2018-12-24T14:48:53Z</dcterms:modified>
</cp:coreProperties>
</file>