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79" r:id="rId3"/>
    <p:sldId id="257" r:id="rId4"/>
    <p:sldId id="280" r:id="rId5"/>
    <p:sldId id="281" r:id="rId6"/>
    <p:sldId id="282" r:id="rId7"/>
    <p:sldId id="265" r:id="rId8"/>
    <p:sldId id="278" r:id="rId9"/>
    <p:sldId id="277" r:id="rId10"/>
    <p:sldId id="283" r:id="rId11"/>
    <p:sldId id="260" r:id="rId12"/>
    <p:sldId id="259" r:id="rId13"/>
    <p:sldId id="261" r:id="rId14"/>
    <p:sldId id="262" r:id="rId15"/>
    <p:sldId id="267" r:id="rId16"/>
    <p:sldId id="268" r:id="rId17"/>
    <p:sldId id="285" r:id="rId18"/>
    <p:sldId id="286" r:id="rId19"/>
    <p:sldId id="264" r:id="rId20"/>
    <p:sldId id="28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D6BEB"/>
    <a:srgbClr val="660033"/>
    <a:srgbClr val="669900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2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C70B735-D0CA-457E-9052-C25ACD3237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90E02-BFF5-41A8-81FC-882C42C452D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016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B72F1-53B6-4AA5-96F8-E81B2C2010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351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ECD6E-2ADD-4529-9813-F9A3D918E18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166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0E16F-FF05-4D1B-B9B0-6822B468F6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0191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89038-893D-4467-A1FB-BF80B488AD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0192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F66F8-888D-4494-BD42-6F10D4C7996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103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9D1E3-EC90-4A02-AEC7-767BA7408A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686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95ECF-223C-47D2-A2A4-538835385C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711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009A8-432A-4768-957A-BCF18AF867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5451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491AB-B1BE-41B7-9F0E-BA02A2ABFEC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378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7877E60-FB10-421F-A5EB-DE995CC7F29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Мировой экономический кризис </a:t>
            </a:r>
            <a:r>
              <a:rPr lang="ru-RU" b="1" i="1" dirty="0" smtClean="0"/>
              <a:t>1929-1933 гг.</a:t>
            </a:r>
            <a:br>
              <a:rPr lang="ru-RU" b="1" i="1" dirty="0" smtClean="0"/>
            </a:br>
            <a:r>
              <a:rPr lang="ru-RU" b="1" i="1" dirty="0" smtClean="0"/>
              <a:t>«</a:t>
            </a:r>
            <a:r>
              <a:rPr lang="ru-RU" b="1" i="1" dirty="0" smtClean="0"/>
              <a:t>Новый курс» Рузвельта.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ru-RU" sz="3600" b="1" dirty="0" smtClean="0"/>
              <a:t>Пути выхода из кризиса</a:t>
            </a:r>
            <a:br>
              <a:rPr lang="ru-RU" sz="3600" b="1" dirty="0" smtClean="0"/>
            </a:br>
            <a:r>
              <a:rPr lang="ru-RU" sz="2400" b="1" dirty="0" smtClean="0"/>
              <a:t>Д. </a:t>
            </a:r>
            <a:r>
              <a:rPr lang="ru-RU" sz="2400" b="1" dirty="0" err="1" smtClean="0"/>
              <a:t>Кейнс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343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600" dirty="0" smtClean="0">
                <a:solidFill>
                  <a:srgbClr val="FFFF00"/>
                </a:solidFill>
              </a:rPr>
              <a:t>Массовое производство   =   Массовое потребление</a:t>
            </a:r>
          </a:p>
          <a:p>
            <a:pPr>
              <a:buNone/>
            </a:pPr>
            <a:endParaRPr lang="ru-RU" sz="26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2600" dirty="0" smtClean="0">
                <a:solidFill>
                  <a:srgbClr val="FFFF00"/>
                </a:solidFill>
              </a:rPr>
              <a:t>Государственное регулирование</a:t>
            </a:r>
          </a:p>
          <a:p>
            <a:pPr algn="ctr">
              <a:buNone/>
            </a:pPr>
            <a:endParaRPr lang="ru-RU" sz="26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600" dirty="0" smtClean="0"/>
              <a:t>       Частичное </a:t>
            </a:r>
            <a:r>
              <a:rPr lang="ru-RU" sz="2600" dirty="0" err="1" smtClean="0"/>
              <a:t>гос</a:t>
            </a:r>
            <a:r>
              <a:rPr lang="ru-RU" sz="2600" dirty="0" smtClean="0"/>
              <a:t>.                  Всеобщее, полное,</a:t>
            </a:r>
          </a:p>
          <a:p>
            <a:pPr>
              <a:buNone/>
            </a:pPr>
            <a:r>
              <a:rPr lang="ru-RU" sz="2600" dirty="0" smtClean="0"/>
              <a:t>       вмешательство           тотальное регулирование</a:t>
            </a:r>
          </a:p>
          <a:p>
            <a:pPr>
              <a:buNone/>
            </a:pPr>
            <a:r>
              <a:rPr lang="ru-RU" sz="2000" b="1" dirty="0" smtClean="0">
                <a:latin typeface="Century Gothic" pitchFamily="34" charset="0"/>
              </a:rPr>
              <a:t>                   </a:t>
            </a:r>
          </a:p>
          <a:p>
            <a:pPr>
              <a:buNone/>
            </a:pPr>
            <a:r>
              <a:rPr lang="ru-RU" sz="2000" b="1" dirty="0" smtClean="0">
                <a:latin typeface="Century Gothic" pitchFamily="34" charset="0"/>
              </a:rPr>
              <a:t>                        </a:t>
            </a:r>
            <a:r>
              <a:rPr lang="ru-RU" sz="2000" b="1" dirty="0" smtClean="0">
                <a:solidFill>
                  <a:srgbClr val="FFFF00"/>
                </a:solidFill>
                <a:latin typeface="Century Gothic" pitchFamily="34" charset="0"/>
              </a:rPr>
              <a:t>ПУТЬ                          ТОТАЛИТАРНЫЕ и АВТОРИТАРНЫЕ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Century Gothic" pitchFamily="34" charset="0"/>
              </a:rPr>
              <a:t>         ДЕМОКРАТИЧЕСКИХ                                РЕЖИМЫ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Century Gothic" pitchFamily="34" charset="0"/>
              </a:rPr>
              <a:t>                  РЕФОРМ</a:t>
            </a:r>
          </a:p>
          <a:p>
            <a:pPr>
              <a:buNone/>
            </a:pPr>
            <a:r>
              <a:rPr lang="ru-RU" sz="2000" b="1" dirty="0" smtClean="0">
                <a:latin typeface="Century Gothic" pitchFamily="34" charset="0"/>
              </a:rPr>
              <a:t>Англия, Франция, США, Канада           Германия, Италия, Испания</a:t>
            </a:r>
          </a:p>
          <a:p>
            <a:pPr>
              <a:buNone/>
            </a:pPr>
            <a:r>
              <a:rPr lang="ru-RU" sz="2000" b="1" dirty="0" smtClean="0">
                <a:latin typeface="Century Gothic" pitchFamily="34" charset="0"/>
              </a:rPr>
              <a:t>                                                                    Португалия, Венгрия</a:t>
            </a:r>
          </a:p>
          <a:p>
            <a:pPr>
              <a:buNone/>
            </a:pPr>
            <a:endParaRPr lang="ru-RU" sz="2600" dirty="0" smtClean="0"/>
          </a:p>
          <a:p>
            <a:pPr algn="ctr">
              <a:buNone/>
            </a:pPr>
            <a:endParaRPr lang="ru-RU" sz="2600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419600" y="2057400"/>
            <a:ext cx="304800" cy="381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2438400" y="3048000"/>
            <a:ext cx="304800" cy="381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096000" y="3048000"/>
            <a:ext cx="304800" cy="381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438400" y="4495800"/>
            <a:ext cx="228600" cy="2286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553200" y="4648200"/>
            <a:ext cx="228600" cy="2286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/>
              <a:t>Правительство Герберта Гувера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40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191000" cy="4495800"/>
          </a:xfrm>
          <a:solidFill>
            <a:schemeClr val="bg2"/>
          </a:solidFill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американский государственный деятель,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31-й президент США (1929-1933),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Во время кризиса правительство Гувера,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оказывало помощь «большому бизнесу».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Пытаясь бороться с нищетой, Гувер убеждал хозяев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не увольнять рабочих и не снижать зарплату;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уговаривал благотворителей заботиться об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оставшихся без средств американцах. В то же время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президент считал, что пособие по безработице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>
                <a:effectLst/>
              </a:rPr>
              <a:t>лишает американцев мотивации зарабатывать на жизнь</a:t>
            </a:r>
          </a:p>
        </p:txBody>
      </p:sp>
      <p:pic>
        <p:nvPicPr>
          <p:cNvPr id="9222" name="Picture 6" descr="280px-HerbertHoov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3678238" cy="45593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/>
              <a:t>Правительство </a:t>
            </a:r>
            <a:br>
              <a:rPr lang="ru-RU" sz="4000" b="1" i="1"/>
            </a:br>
            <a:r>
              <a:rPr lang="ru-RU" sz="4000" b="1" i="1"/>
              <a:t>Ф.Д. Рузвельта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80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981200"/>
            <a:ext cx="3733800" cy="4191000"/>
          </a:xfrm>
          <a:solidFill>
            <a:schemeClr val="bg2"/>
          </a:solidFill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</a:rPr>
              <a:t>Франклин Делано Рузвельт, (30 января 1882— 12 апреля 1945,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</a:rPr>
              <a:t>32-й президент США (с 1933-1945)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</a:rPr>
              <a:t>четыре раза избирался на президентский пост,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</a:rPr>
              <a:t>В 1931 году, создал в штате администрацию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</a:rPr>
              <a:t>по оказанию помощи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</a:rPr>
              <a:t>семьям безработных, учредил первый в США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</a:rPr>
              <a:t>государственный фонд пособий по безработице,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</a:rPr>
              <a:t>снизил налоги с фермеров.</a:t>
            </a: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905000"/>
            <a:ext cx="4108450" cy="4572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«Новый Курс»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1"/>
          </p:nvPr>
        </p:nvSpPr>
        <p:spPr>
          <a:solidFill>
            <a:schemeClr val="tx1"/>
          </a:solidFill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Мероприятия: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гос.регулирование экономики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-регулирование с/х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-регулирование банков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-Регурирование цен, зарплат, рабочего дня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-вознаграждение за сокращение посевов и поголовья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-страхование вкладов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-Контроль акций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-Высокие налоги на недвижимость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-Запрет вывоза золота за границу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rgbClr val="66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rgbClr val="66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«Новый Курс»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1"/>
          </p:nvPr>
        </p:nvSpPr>
        <p:spPr>
          <a:solidFill>
            <a:schemeClr val="tx1"/>
          </a:solidFill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Мероприятия: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-программа помощи безработным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>
              <a:solidFill>
                <a:srgbClr val="6600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-Трудовое законодательство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2"/>
          </p:nvPr>
        </p:nvSpPr>
        <p:spPr>
          <a:solidFill>
            <a:schemeClr val="tx1"/>
          </a:solidFill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Пособия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-трудовые лагеря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-бесплатные обеды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-право на профсоюзы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-обязательные трудовые договоры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</a:t>
            </a:r>
            <a:r>
              <a:rPr lang="ru-RU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зарплаты</a:t>
            </a:r>
            <a:endParaRPr lang="en-US" sz="2400" b="1">
              <a:solidFill>
                <a:srgbClr val="6600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-max</a:t>
            </a:r>
            <a:r>
              <a:rPr lang="ru-RU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рабочее время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«Новый Курс»</a:t>
            </a:r>
          </a:p>
        </p:txBody>
      </p:sp>
      <p:pic>
        <p:nvPicPr>
          <p:cNvPr id="21511" name="Picture 7" descr="депре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3886200" cy="34004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Picture 8" descr="депр пита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819400"/>
            <a:ext cx="4343400" cy="33718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228600" y="6096000"/>
            <a:ext cx="4086225" cy="52387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бесплатные обеды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«Новый Курс»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В 1932г. В лагерях для безработной молодёжи  было более 2 млн человек</a:t>
            </a:r>
          </a:p>
          <a:p>
            <a:pPr>
              <a:buFont typeface="Wingdings" pitchFamily="2" charset="2"/>
              <a:buNone/>
            </a:pPr>
            <a:r>
              <a:rPr lang="ru-RU"/>
              <a:t> Им платили 30 </a:t>
            </a:r>
            <a:r>
              <a:rPr lang="en-US">
                <a:cs typeface="Arial" charset="0"/>
              </a:rPr>
              <a:t>$</a:t>
            </a:r>
            <a:r>
              <a:rPr lang="ru-RU">
                <a:cs typeface="Arial" charset="0"/>
              </a:rPr>
              <a:t> в месяц.</a:t>
            </a:r>
          </a:p>
          <a:p>
            <a:pPr>
              <a:buFont typeface="Wingdings" pitchFamily="2" charset="2"/>
              <a:buNone/>
            </a:pPr>
            <a:r>
              <a:rPr lang="ru-RU">
                <a:cs typeface="Arial" charset="0"/>
              </a:rPr>
              <a:t>Из них 25 </a:t>
            </a:r>
            <a:r>
              <a:rPr lang="en-US">
                <a:cs typeface="Arial" charset="0"/>
              </a:rPr>
              <a:t>$</a:t>
            </a:r>
            <a:r>
              <a:rPr lang="ru-RU">
                <a:cs typeface="Arial" charset="0"/>
              </a:rPr>
              <a:t> вычитали за жильё и еду!</a:t>
            </a:r>
          </a:p>
          <a:p>
            <a:pPr>
              <a:buFont typeface="Wingdings" pitchFamily="2" charset="2"/>
              <a:buNone/>
            </a:pPr>
            <a:endParaRPr lang="en-US">
              <a:cs typeface="Arial" charset="0"/>
            </a:endParaRPr>
          </a:p>
        </p:txBody>
      </p:sp>
      <p:pic>
        <p:nvPicPr>
          <p:cNvPr id="23559" name="Picture 7" descr="депрес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784600" cy="49625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388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	«Новый курс» -    </a:t>
            </a:r>
            <a:r>
              <a:rPr lang="ru-RU" dirty="0" smtClean="0"/>
              <a:t>                                                              </a:t>
            </a:r>
            <a:r>
              <a:rPr lang="ru-RU" dirty="0" smtClean="0">
                <a:solidFill>
                  <a:srgbClr val="FFFF00"/>
                </a:solidFill>
              </a:rPr>
              <a:t>меры, предложенные Рузвельтом и направленные на государственное регулирование экономики.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Значение «нового курса» Рузвельта</a:t>
            </a:r>
          </a:p>
          <a:p>
            <a:pPr algn="ctr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2800" i="1" dirty="0" smtClean="0">
                <a:solidFill>
                  <a:srgbClr val="FFFF00"/>
                </a:solidFill>
              </a:rPr>
              <a:t>Впервые государство взяло на себя роль гаранта социальной защищенности американцев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FFFF00"/>
                </a:solidFill>
              </a:rPr>
              <a:t>Дальнейшее развитие либеральной демократии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FFFF00"/>
                </a:solidFill>
              </a:rPr>
              <a:t>Выход из кризиса осуществлен с помощью социального компромисса, с помощью либеральных реформ.</a:t>
            </a:r>
            <a:endParaRPr lang="ru-RU" sz="28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Обсудим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Какие меры «Нового Курса» Рузвельта можно использовать в наши дни?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	</a:t>
            </a:r>
            <a:r>
              <a:rPr lang="ru-RU" b="1" dirty="0" smtClean="0">
                <a:solidFill>
                  <a:srgbClr val="FFFF00"/>
                </a:solidFill>
              </a:rPr>
              <a:t>Начало кризиса </a:t>
            </a:r>
            <a:r>
              <a:rPr lang="ru-RU" b="1" dirty="0" smtClean="0"/>
              <a:t>– 1929 г. – падение стоимости акций на Нью-Йоркской бирже (паника)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ru-RU" sz="3600" b="1" dirty="0" smtClean="0"/>
              <a:t>Дом. задание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§ </a:t>
            </a:r>
            <a:r>
              <a:rPr lang="ru-RU" b="1" dirty="0" smtClean="0"/>
              <a:t>9-10.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FF00"/>
                </a:solidFill>
              </a:rPr>
              <a:t>Причины </a:t>
            </a:r>
            <a:r>
              <a:rPr lang="ru-RU" b="1" i="1" dirty="0" smtClean="0">
                <a:solidFill>
                  <a:srgbClr val="FFFF00"/>
                </a:solidFill>
              </a:rPr>
              <a:t>кризиса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циклический </a:t>
            </a:r>
            <a:r>
              <a:rPr lang="ru-RU" sz="2800" b="1" dirty="0"/>
              <a:t>спад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перевооружение </a:t>
            </a:r>
            <a:r>
              <a:rPr lang="ru-RU" sz="2800" b="1" dirty="0"/>
              <a:t>отраслей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стремление </a:t>
            </a:r>
            <a:r>
              <a:rPr lang="ru-RU" sz="2800" b="1" dirty="0"/>
              <a:t>монополий контролировать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/>
              <a:t>  рынок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снижение </a:t>
            </a:r>
            <a:r>
              <a:rPr lang="ru-RU" sz="2800" b="1" dirty="0"/>
              <a:t>прироста производства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отмывание </a:t>
            </a:r>
            <a:r>
              <a:rPr lang="ru-RU" sz="2800" b="1" dirty="0"/>
              <a:t>денег мафии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перемещение </a:t>
            </a:r>
            <a:r>
              <a:rPr lang="ru-RU" sz="2800" b="1" dirty="0"/>
              <a:t>центра экономики из Европы в Америку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Особенности кризиса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Всеохватывающий </a:t>
            </a:r>
            <a:r>
              <a:rPr lang="ru-RU" sz="2800" dirty="0" smtClean="0"/>
              <a:t>(финансовая система, промышленность, сельское хозяйство)</a:t>
            </a:r>
          </a:p>
          <a:p>
            <a:pPr>
              <a:lnSpc>
                <a:spcPct val="80000"/>
              </a:lnSpc>
              <a:buClr>
                <a:schemeClr val="tx1"/>
              </a:buClr>
              <a:buNone/>
            </a:pPr>
            <a:endParaRPr lang="ru-RU" sz="2800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Мировой </a:t>
            </a:r>
            <a:r>
              <a:rPr lang="ru-RU" sz="2800" dirty="0" smtClean="0"/>
              <a:t>(охватил многие страны мира)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endParaRPr lang="ru-RU" sz="2800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Продолжительный </a:t>
            </a:r>
            <a:r>
              <a:rPr lang="ru-RU" sz="2800" dirty="0" smtClean="0"/>
              <a:t>(около 5-ти лет)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endParaRPr lang="ru-RU" sz="2800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b="1" dirty="0" smtClean="0"/>
              <a:t>Структурный, системный </a:t>
            </a:r>
            <a:r>
              <a:rPr lang="ru-RU" sz="2800" dirty="0" smtClean="0"/>
              <a:t>(перелом в развитии капитализма)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Главная причина кризиса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Производство            Потребление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/>
              <a:t>Массовое производство           Низкая </a:t>
            </a:r>
            <a:r>
              <a:rPr lang="ru-RU" sz="2400" dirty="0" err="1" smtClean="0"/>
              <a:t>зар</a:t>
            </a:r>
            <a:r>
              <a:rPr lang="ru-RU" sz="2400" dirty="0" smtClean="0"/>
              <a:t>. пл., низкий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спрос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dirty="0" smtClean="0"/>
              <a:t>Господство монополий: рынок и конкуренция перестали работать как регуляторы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4038600" y="1676400"/>
            <a:ext cx="609600" cy="381000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362200" y="2209800"/>
            <a:ext cx="304800" cy="3810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172200" y="2133600"/>
            <a:ext cx="304800" cy="3810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1447800" y="3657600"/>
            <a:ext cx="1600200" cy="762000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право стрелка 12"/>
          <p:cNvSpPr/>
          <p:nvPr/>
        </p:nvSpPr>
        <p:spPr>
          <a:xfrm>
            <a:off x="5715000" y="3657600"/>
            <a:ext cx="1600200" cy="762000"/>
          </a:xfrm>
          <a:prstGeom prst="curved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Последствия кризиса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b="1" dirty="0" smtClean="0"/>
              <a:t>банкротство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b="1" dirty="0" smtClean="0"/>
              <a:t>рост безработицы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b="1" dirty="0" smtClean="0"/>
              <a:t>прекращение финансовых потоков за границу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b="1" dirty="0" smtClean="0"/>
              <a:t>безысходность,  самоубийства, рост преступности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800" b="1" dirty="0" smtClean="0"/>
              <a:t>социальные волнения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ru-RU" b="1" i="1"/>
              <a:t>Последствия кризиса</a:t>
            </a:r>
          </a:p>
        </p:txBody>
      </p:sp>
      <p:pic>
        <p:nvPicPr>
          <p:cNvPr id="17414" name="Picture 6" descr="депрес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447800"/>
            <a:ext cx="3994150" cy="50768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очередь бирж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00200"/>
            <a:ext cx="4267200" cy="32543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Последствия кризиса</a:t>
            </a:r>
          </a:p>
        </p:txBody>
      </p:sp>
      <p:pic>
        <p:nvPicPr>
          <p:cNvPr id="45059" name="Рисунок 6" descr="BREAD_~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3581400" cy="3141663"/>
          </a:xfrm>
          <a:prstGeom prst="rect">
            <a:avLst/>
          </a:prstGeom>
          <a:noFill/>
          <a:ln w="57150">
            <a:solidFill>
              <a:srgbClr val="1D6BEB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0" name="Рисунок 7" descr="HOMELE~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124200"/>
            <a:ext cx="4681538" cy="3486150"/>
          </a:xfrm>
          <a:prstGeom prst="rect">
            <a:avLst/>
          </a:prstGeom>
          <a:noFill/>
          <a:ln w="57150">
            <a:solidFill>
              <a:srgbClr val="1D6BEB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Последствия кризиса</a:t>
            </a:r>
          </a:p>
        </p:txBody>
      </p:sp>
      <p:pic>
        <p:nvPicPr>
          <p:cNvPr id="44036" name="Содержимое 3" descr="THE_BR~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643063"/>
            <a:ext cx="3679825" cy="4572000"/>
          </a:xfrm>
          <a:prstGeom prst="rect">
            <a:avLst/>
          </a:prstGeom>
          <a:noFill/>
          <a:ln w="57150">
            <a:solidFill>
              <a:srgbClr val="1D6BE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7" name="Рисунок 6" descr="HOOVER~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463800"/>
            <a:ext cx="4724400" cy="3719513"/>
          </a:xfrm>
          <a:prstGeom prst="rect">
            <a:avLst/>
          </a:prstGeom>
          <a:noFill/>
          <a:ln w="57150">
            <a:solidFill>
              <a:srgbClr val="1D6BEB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170</TotalTime>
  <Words>470</Words>
  <Application>Microsoft Office PowerPoint</Application>
  <PresentationFormat>Экран (4:3)</PresentationFormat>
  <Paragraphs>121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Текстура</vt:lpstr>
      <vt:lpstr>Мировой экономический кризис 1929-1933 гг. «Новый курс» Рузвельта.</vt:lpstr>
      <vt:lpstr>Слайд 2</vt:lpstr>
      <vt:lpstr>Причины кризиса</vt:lpstr>
      <vt:lpstr>Особенности кризиса</vt:lpstr>
      <vt:lpstr>Главная причина кризиса</vt:lpstr>
      <vt:lpstr>Последствия кризиса</vt:lpstr>
      <vt:lpstr>Последствия кризиса</vt:lpstr>
      <vt:lpstr>Последствия кризиса</vt:lpstr>
      <vt:lpstr>Последствия кризиса</vt:lpstr>
      <vt:lpstr>Пути выхода из кризиса Д. Кейнс</vt:lpstr>
      <vt:lpstr>Правительство Герберта Гувера</vt:lpstr>
      <vt:lpstr>Правительство  Ф.Д. Рузвельта</vt:lpstr>
      <vt:lpstr>«Новый Курс»</vt:lpstr>
      <vt:lpstr>«Новый Курс»</vt:lpstr>
      <vt:lpstr>«Новый Курс»</vt:lpstr>
      <vt:lpstr>«Новый Курс»</vt:lpstr>
      <vt:lpstr>Слайд 17</vt:lpstr>
      <vt:lpstr>Слайд 18</vt:lpstr>
      <vt:lpstr>Обсудим</vt:lpstr>
      <vt:lpstr>Дом.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ВАМ</cp:lastModifiedBy>
  <cp:revision>40</cp:revision>
  <cp:lastPrinted>1601-01-01T00:00:00Z</cp:lastPrinted>
  <dcterms:created xsi:type="dcterms:W3CDTF">1601-01-01T00:00:00Z</dcterms:created>
  <dcterms:modified xsi:type="dcterms:W3CDTF">2018-12-24T20:43:39Z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