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4" r:id="rId4"/>
    <p:sldId id="275" r:id="rId5"/>
    <p:sldId id="276" r:id="rId6"/>
    <p:sldId id="282" r:id="rId7"/>
    <p:sldId id="277" r:id="rId8"/>
    <p:sldId id="279" r:id="rId9"/>
    <p:sldId id="280" r:id="rId10"/>
    <p:sldId id="281" r:id="rId11"/>
    <p:sldId id="269" r:id="rId12"/>
    <p:sldId id="283" r:id="rId13"/>
    <p:sldId id="284" r:id="rId14"/>
    <p:sldId id="286" r:id="rId15"/>
    <p:sldId id="287" r:id="rId16"/>
    <p:sldId id="285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3399"/>
    <a:srgbClr val="00518E"/>
    <a:srgbClr val="0056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7" d="100"/>
          <a:sy n="107" d="100"/>
        </p:scale>
        <p:origin x="-84" y="-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 А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</c:f>
              <c:strCache>
                <c:ptCount val="1"/>
                <c:pt idx="0">
                  <c:v>Высокий и повышенный уровень тревожности</c:v>
                </c:pt>
              </c:strCache>
            </c:strRef>
          </c:cat>
          <c:val>
            <c:numRef>
              <c:f>Лист1!$B$2</c:f>
              <c:numCache>
                <c:formatCode>0%</c:formatCode>
                <c:ptCount val="1"/>
                <c:pt idx="0">
                  <c:v>0.13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 Б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</c:f>
              <c:strCache>
                <c:ptCount val="1"/>
                <c:pt idx="0">
                  <c:v>Высокий и повышенный уровень тревожности</c:v>
                </c:pt>
              </c:strCache>
            </c:strRef>
          </c:cat>
          <c:val>
            <c:numRef>
              <c:f>Лист1!$C$2</c:f>
              <c:numCache>
                <c:formatCode>0%</c:formatCode>
                <c:ptCount val="1"/>
                <c:pt idx="0">
                  <c:v>0.22000000000000006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3 А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</c:f>
              <c:strCache>
                <c:ptCount val="1"/>
                <c:pt idx="0">
                  <c:v>Высокий и повышенный уровень тревожности</c:v>
                </c:pt>
              </c:strCache>
            </c:strRef>
          </c:cat>
          <c:val>
            <c:numRef>
              <c:f>Лист1!$D$2</c:f>
              <c:numCache>
                <c:formatCode>0%</c:formatCode>
                <c:ptCount val="1"/>
                <c:pt idx="0">
                  <c:v>0.35000000000000009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3 Б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</c:f>
              <c:strCache>
                <c:ptCount val="1"/>
                <c:pt idx="0">
                  <c:v>Высокий и повышенный уровень тревожности</c:v>
                </c:pt>
              </c:strCache>
            </c:strRef>
          </c:cat>
          <c:val>
            <c:numRef>
              <c:f>Лист1!$E$2</c:f>
              <c:numCache>
                <c:formatCode>0%</c:formatCode>
                <c:ptCount val="1"/>
                <c:pt idx="0">
                  <c:v>0.33000000000000013</c:v>
                </c:pt>
              </c:numCache>
            </c:numRef>
          </c:val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4 А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</c:f>
              <c:strCache>
                <c:ptCount val="1"/>
                <c:pt idx="0">
                  <c:v>Высокий и повышенный уровень тревожности</c:v>
                </c:pt>
              </c:strCache>
            </c:strRef>
          </c:cat>
          <c:val>
            <c:numRef>
              <c:f>Лист1!$F$2</c:f>
              <c:numCache>
                <c:formatCode>0%</c:formatCode>
                <c:ptCount val="1"/>
                <c:pt idx="0">
                  <c:v>0.38000000000000012</c:v>
                </c:pt>
              </c:numCache>
            </c:numRef>
          </c:val>
        </c:ser>
        <c:ser>
          <c:idx val="5"/>
          <c:order val="5"/>
          <c:tx>
            <c:strRef>
              <c:f>Лист1!$G$1</c:f>
              <c:strCache>
                <c:ptCount val="1"/>
                <c:pt idx="0">
                  <c:v>4 Б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</c:f>
              <c:strCache>
                <c:ptCount val="1"/>
                <c:pt idx="0">
                  <c:v>Высокий и повышенный уровень тревожности</c:v>
                </c:pt>
              </c:strCache>
            </c:strRef>
          </c:cat>
          <c:val>
            <c:numRef>
              <c:f>Лист1!$G$2</c:f>
              <c:numCache>
                <c:formatCode>0%</c:formatCode>
                <c:ptCount val="1"/>
                <c:pt idx="0">
                  <c:v>0.16000000000000006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57078656"/>
        <c:axId val="157080192"/>
      </c:barChart>
      <c:catAx>
        <c:axId val="157078656"/>
        <c:scaling>
          <c:orientation val="minMax"/>
        </c:scaling>
        <c:delete val="0"/>
        <c:axPos val="b"/>
        <c:majorTickMark val="out"/>
        <c:minorTickMark val="none"/>
        <c:tickLblPos val="nextTo"/>
        <c:crossAx val="157080192"/>
        <c:crosses val="autoZero"/>
        <c:auto val="1"/>
        <c:lblAlgn val="ctr"/>
        <c:lblOffset val="100"/>
        <c:noMultiLvlLbl val="0"/>
      </c:catAx>
      <c:valAx>
        <c:axId val="157080192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157078656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24.12.2018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870986" y="2132856"/>
            <a:ext cx="7488832" cy="256496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6">
                  <a:lumMod val="50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7200" u="none" strike="noStrike" kern="1200" spc="120" normalizeH="0" baseline="0" noProof="0" dirty="0" smtClean="0">
                <a:ln w="6350">
                  <a:noFill/>
                </a:ln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8100000" scaled="1"/>
                  <a:tileRect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ea typeface="+mj-ea"/>
                <a:cs typeface="+mj-cs"/>
              </a:rPr>
              <a:t>Психологическая</a:t>
            </a:r>
            <a:r>
              <a:rPr kumimoji="0" lang="ru-RU" sz="7200" u="none" strike="noStrike" kern="1200" spc="120" normalizeH="0" noProof="0" dirty="0" smtClean="0">
                <a:ln w="6350">
                  <a:noFill/>
                </a:ln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8100000" scaled="1"/>
                  <a:tileRect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ea typeface="+mj-ea"/>
                <a:cs typeface="+mj-cs"/>
              </a:rPr>
              <a:t> подготовка детей к ВПР</a:t>
            </a:r>
            <a:endParaRPr kumimoji="0" lang="ru-RU" sz="6000" u="none" strike="noStrike" kern="1200" spc="120" normalizeH="0" baseline="0" noProof="0" dirty="0">
              <a:ln w="6350">
                <a:noFill/>
              </a:ln>
              <a:gradFill flip="none" rotWithShape="1">
                <a:gsLst>
                  <a:gs pos="0">
                    <a:srgbClr val="A603AB"/>
                  </a:gs>
                  <a:gs pos="21001">
                    <a:srgbClr val="0819FB"/>
                  </a:gs>
                  <a:gs pos="35001">
                    <a:srgbClr val="1A8D48"/>
                  </a:gs>
                  <a:gs pos="52000">
                    <a:srgbClr val="FFFF00"/>
                  </a:gs>
                  <a:gs pos="73000">
                    <a:srgbClr val="EE3F17"/>
                  </a:gs>
                  <a:gs pos="88000">
                    <a:srgbClr val="E81766"/>
                  </a:gs>
                  <a:gs pos="100000">
                    <a:srgbClr val="A603AB"/>
                  </a:gs>
                </a:gsLst>
                <a:lin ang="8100000" scaled="1"/>
                <a:tileRect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uLnTx/>
              <a:uFillTx/>
              <a:ea typeface="+mj-ea"/>
              <a:cs typeface="+mj-cs"/>
            </a:endParaRPr>
          </a:p>
        </p:txBody>
      </p:sp>
      <p:sp>
        <p:nvSpPr>
          <p:cNvPr id="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71600" y="4581128"/>
            <a:ext cx="4248472" cy="1656184"/>
          </a:xfrm>
          <a:prstGeom prst="roundRect">
            <a:avLst>
              <a:gd name="adj" fmla="val 1782"/>
            </a:avLst>
          </a:prstGeom>
          <a:noFill/>
        </p:spPr>
        <p:txBody>
          <a:bodyPr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Презентацию подготовила</a:t>
            </a:r>
          </a:p>
          <a:p>
            <a:pPr>
              <a:spcBef>
                <a:spcPts val="0"/>
              </a:spcBef>
              <a:buNone/>
            </a:pPr>
            <a:r>
              <a:rPr lang="ru-RU" sz="2000" b="1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Воликова</a:t>
            </a:r>
            <a:r>
              <a:rPr lang="ru-RU" sz="2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Ирина Владимировна,</a:t>
            </a:r>
          </a:p>
          <a:p>
            <a:pPr>
              <a:spcBef>
                <a:spcPts val="0"/>
              </a:spcBef>
              <a:buNone/>
            </a:pPr>
            <a:r>
              <a:rPr lang="ru-RU" sz="20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едагог-психолог МБОУ Тарасовская средняя общеобразовательная школа № 2</a:t>
            </a:r>
          </a:p>
        </p:txBody>
      </p:sp>
    </p:spTree>
    <p:extLst>
      <p:ext uri="{BB962C8B-B14F-4D97-AF65-F5344CB8AC3E}">
        <p14:creationId xmlns:p14="http://schemas.microsoft.com/office/powerpoint/2010/main" val="1719276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23528" y="548680"/>
            <a:ext cx="8496944" cy="720080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Уменьшение уровня тревожности обучающихся</a:t>
            </a:r>
            <a:endParaRPr lang="ru-RU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323528" y="1412776"/>
            <a:ext cx="8496944" cy="518457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b="1" dirty="0" smtClean="0"/>
              <a:t>Релаксация</a:t>
            </a:r>
          </a:p>
          <a:p>
            <a:pPr marL="0" indent="0">
              <a:buNone/>
            </a:pPr>
            <a:endParaRPr lang="ru-RU" sz="2800" b="1" dirty="0"/>
          </a:p>
        </p:txBody>
      </p:sp>
      <p:pic>
        <p:nvPicPr>
          <p:cNvPr id="6" name="Рисунок 5" descr="C:\Users\ПК-Александр\Desktop\ВПР\20181023_143013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2924944"/>
            <a:ext cx="4032448" cy="216024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C:\Users\ПК-Александр\Desktop\ВПР\20181023_143006.jpg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400000">
            <a:off x="4122226" y="2870662"/>
            <a:ext cx="4217035" cy="288544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274170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95536" y="260648"/>
            <a:ext cx="8424936" cy="72008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Ошибки </a:t>
            </a:r>
            <a:r>
              <a:rPr lang="ru-RU" b="1" dirty="0"/>
              <a:t>родителей </a:t>
            </a:r>
            <a:r>
              <a:rPr lang="ru-RU" b="1" dirty="0" smtClean="0"/>
              <a:t>учащихся </a:t>
            </a:r>
            <a:endParaRPr lang="ru-RU" b="1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323528" y="1268760"/>
            <a:ext cx="8496944" cy="5328592"/>
          </a:xfrm>
        </p:spPr>
        <p:txBody>
          <a:bodyPr>
            <a:normAutofit fontScale="92500" lnSpcReduction="10000"/>
          </a:bodyPr>
          <a:lstStyle/>
          <a:p>
            <a:r>
              <a:rPr lang="ru-RU" sz="2800" dirty="0"/>
              <a:t>о</a:t>
            </a:r>
            <a:r>
              <a:rPr lang="ru-RU" sz="2800" dirty="0" smtClean="0"/>
              <a:t>тношение </a:t>
            </a:r>
            <a:r>
              <a:rPr lang="ru-RU" sz="2800" dirty="0"/>
              <a:t>к ВПР, как </a:t>
            </a:r>
            <a:r>
              <a:rPr lang="ru-RU" sz="2800" dirty="0" smtClean="0"/>
              <a:t>к испытанию</a:t>
            </a:r>
            <a:r>
              <a:rPr lang="ru-RU" sz="2800" dirty="0"/>
              <a:t>, которое можно пройти только ценой больших жертв и, прежде всего, ценой </a:t>
            </a:r>
            <a:r>
              <a:rPr lang="ru-RU" sz="2800" dirty="0" smtClean="0"/>
              <a:t>здоровья;</a:t>
            </a:r>
          </a:p>
          <a:p>
            <a:r>
              <a:rPr lang="ru-RU" sz="2800" dirty="0"/>
              <a:t>запугивание и «страшилки</a:t>
            </a:r>
            <a:r>
              <a:rPr lang="ru-RU" sz="2800" dirty="0" smtClean="0"/>
              <a:t>»</a:t>
            </a:r>
            <a:r>
              <a:rPr lang="ru-RU" sz="2800" dirty="0"/>
              <a:t> при получении низкой оценки на </a:t>
            </a:r>
            <a:r>
              <a:rPr lang="ru-RU" sz="2800" dirty="0" smtClean="0"/>
              <a:t>ВПР;</a:t>
            </a:r>
          </a:p>
          <a:p>
            <a:r>
              <a:rPr lang="ru-RU" sz="2800" smtClean="0"/>
              <a:t>сравнивание </a:t>
            </a:r>
            <a:r>
              <a:rPr lang="ru-RU" sz="2800" dirty="0"/>
              <a:t>своего ребенка с более успешными </a:t>
            </a:r>
            <a:r>
              <a:rPr lang="ru-RU" sz="2800" dirty="0" smtClean="0"/>
              <a:t>сверстниками;</a:t>
            </a:r>
          </a:p>
          <a:p>
            <a:r>
              <a:rPr lang="ru-RU" sz="2800" dirty="0"/>
              <a:t>и</a:t>
            </a:r>
            <a:r>
              <a:rPr lang="ru-RU" sz="2800" dirty="0" smtClean="0"/>
              <a:t>злишняя </a:t>
            </a:r>
            <a:r>
              <a:rPr lang="ru-RU" sz="2800" dirty="0"/>
              <a:t>суета, опека, тотальный контроль и требование интенсивной подготовки, нарушающие режим труда и </a:t>
            </a:r>
            <a:r>
              <a:rPr lang="ru-RU" sz="2800" dirty="0" smtClean="0"/>
              <a:t>отдыха;</a:t>
            </a:r>
          </a:p>
          <a:p>
            <a:r>
              <a:rPr lang="ru-RU" sz="2800" dirty="0"/>
              <a:t>п</a:t>
            </a:r>
            <a:r>
              <a:rPr lang="ru-RU" sz="2800" dirty="0" smtClean="0"/>
              <a:t>одчеркивание ответственности</a:t>
            </a:r>
            <a:r>
              <a:rPr lang="ru-RU" sz="2800" dirty="0"/>
              <a:t>, которая лежит на плечах ребенка, - перед школой, учителями, </a:t>
            </a:r>
            <a:r>
              <a:rPr lang="ru-RU" sz="2800" dirty="0" smtClean="0"/>
              <a:t>родителями.</a:t>
            </a:r>
          </a:p>
          <a:p>
            <a:pPr marL="0" indent="0">
              <a:buNone/>
            </a:pP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887550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95536" y="260648"/>
            <a:ext cx="8424936" cy="72008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Рекомендации родителям учащихся</a:t>
            </a:r>
            <a:endParaRPr lang="ru-RU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323528" y="1268760"/>
            <a:ext cx="8496944" cy="5328592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2800" dirty="0" smtClean="0"/>
              <a:t>Оказание психологической поддержки (</a:t>
            </a:r>
            <a:r>
              <a:rPr lang="ru-RU" sz="2800" dirty="0"/>
              <a:t>«Ты уже так многого достиг</a:t>
            </a:r>
            <a:r>
              <a:rPr lang="ru-RU" sz="2800" dirty="0" smtClean="0"/>
              <a:t>!», </a:t>
            </a:r>
            <a:r>
              <a:rPr lang="ru-RU" sz="2800" dirty="0"/>
              <a:t>«Ты сможешь это сделать</a:t>
            </a:r>
            <a:r>
              <a:rPr lang="ru-RU" sz="2800" dirty="0" smtClean="0"/>
              <a:t>!», прикосновения, совместные действия);</a:t>
            </a:r>
          </a:p>
          <a:p>
            <a:pPr>
              <a:buFont typeface="Wingdings" pitchFamily="2" charset="2"/>
              <a:buChar char="ü"/>
            </a:pPr>
            <a:r>
              <a:rPr lang="ru-RU" sz="2800" dirty="0"/>
              <a:t>с</a:t>
            </a:r>
            <a:r>
              <a:rPr lang="ru-RU" sz="2800" dirty="0" smtClean="0"/>
              <a:t>облюдение режима дня;</a:t>
            </a:r>
          </a:p>
          <a:p>
            <a:pPr>
              <a:buFont typeface="Wingdings" pitchFamily="2" charset="2"/>
              <a:buChar char="ü"/>
            </a:pPr>
            <a:r>
              <a:rPr lang="ru-RU" sz="2800" dirty="0"/>
              <a:t>о</a:t>
            </a:r>
            <a:r>
              <a:rPr lang="ru-RU" sz="2800" dirty="0" smtClean="0"/>
              <a:t>рганизуйте полноценного питания;</a:t>
            </a:r>
          </a:p>
          <a:p>
            <a:pPr>
              <a:buFont typeface="Wingdings" pitchFamily="2" charset="2"/>
              <a:buChar char="ü"/>
            </a:pPr>
            <a:r>
              <a:rPr lang="ru-RU" sz="2800" dirty="0"/>
              <a:t>с</a:t>
            </a:r>
            <a:r>
              <a:rPr lang="ru-RU" sz="2800" dirty="0" smtClean="0"/>
              <a:t>тарайтесь </a:t>
            </a:r>
            <a:r>
              <a:rPr lang="ru-RU" sz="2800" dirty="0"/>
              <a:t>не допускать перегрузок </a:t>
            </a:r>
            <a:r>
              <a:rPr lang="ru-RU" sz="2800" dirty="0" smtClean="0"/>
              <a:t>ребенка.</a:t>
            </a:r>
          </a:p>
          <a:p>
            <a:pPr marL="0" indent="0">
              <a:buNone/>
            </a:pPr>
            <a:endParaRPr lang="ru-RU" sz="2800" dirty="0" smtClean="0"/>
          </a:p>
          <a:p>
            <a:pPr marL="0" indent="0">
              <a:buNone/>
            </a:pP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922664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7544" y="476672"/>
            <a:ext cx="8424936" cy="720080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Рекомендации родителям учащихся</a:t>
            </a:r>
            <a:endParaRPr lang="ru-RU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323528" y="1268760"/>
            <a:ext cx="8496944" cy="5328592"/>
          </a:xfrm>
        </p:spPr>
        <p:txBody>
          <a:bodyPr>
            <a:normAutofit fontScale="55000" lnSpcReduction="20000"/>
          </a:bodyPr>
          <a:lstStyle/>
          <a:p>
            <a:pPr marL="0" indent="0">
              <a:lnSpc>
                <a:spcPct val="170000"/>
              </a:lnSpc>
              <a:buNone/>
            </a:pPr>
            <a:r>
              <a:rPr lang="ru-RU" b="1" dirty="0"/>
              <a:t>Накануне ВПР</a:t>
            </a:r>
          </a:p>
          <a:p>
            <a:pPr marL="0" indent="0">
              <a:lnSpc>
                <a:spcPct val="170000"/>
              </a:lnSpc>
              <a:buNone/>
            </a:pPr>
            <a:r>
              <a:rPr lang="ru-RU" sz="2800" b="1" dirty="0"/>
              <a:t>• Встаньте в день ВПР пораньше, чтобы приготовить ребенку любимое блюдо. Накануне </a:t>
            </a:r>
            <a:r>
              <a:rPr lang="ru-RU" sz="2800" b="1" dirty="0" smtClean="0"/>
              <a:t> </a:t>
            </a:r>
            <a:r>
              <a:rPr lang="ru-RU" sz="2800" b="1" dirty="0"/>
              <a:t>ребенок должен отдохнуть и как следует выспаться. Проследите за этим.</a:t>
            </a:r>
          </a:p>
          <a:p>
            <a:pPr marL="0" indent="0">
              <a:lnSpc>
                <a:spcPct val="170000"/>
              </a:lnSpc>
              <a:buNone/>
            </a:pPr>
            <a:r>
              <a:rPr lang="ru-RU" sz="2800" b="1" dirty="0" smtClean="0"/>
              <a:t>• </a:t>
            </a:r>
            <a:r>
              <a:rPr lang="ru-RU" sz="2800" b="1" dirty="0"/>
              <a:t>Если ребенок не носит часов, дайте ему часы на ВПР. Это поможет ему следить за </a:t>
            </a:r>
            <a:r>
              <a:rPr lang="ru-RU" sz="2800" b="1" dirty="0" smtClean="0"/>
              <a:t>временем.</a:t>
            </a:r>
            <a:endParaRPr lang="ru-RU" sz="2800" b="1" dirty="0"/>
          </a:p>
          <a:p>
            <a:pPr marL="0" indent="0">
              <a:lnSpc>
                <a:spcPct val="170000"/>
              </a:lnSpc>
              <a:buNone/>
            </a:pPr>
            <a:r>
              <a:rPr lang="ru-RU" sz="2800" b="1" dirty="0"/>
              <a:t>• Отложите «воспитательные мероприятия», нотации, упреки. Не создавайте ситуацию тревоги, страха, неудачи!</a:t>
            </a:r>
          </a:p>
          <a:p>
            <a:pPr marL="0" indent="0">
              <a:lnSpc>
                <a:spcPct val="170000"/>
              </a:lnSpc>
              <a:buNone/>
            </a:pPr>
            <a:r>
              <a:rPr lang="ru-RU" sz="2800" b="1" dirty="0"/>
              <a:t>• Согласуйте с ребенком возможный и достаточный результат ВПР, не настраивайте его только на максимальный, но мало достижимый</a:t>
            </a:r>
          </a:p>
          <a:p>
            <a:pPr marL="0" indent="0">
              <a:lnSpc>
                <a:spcPct val="170000"/>
              </a:lnSpc>
              <a:buNone/>
            </a:pPr>
            <a:r>
              <a:rPr lang="ru-RU" b="1" dirty="0"/>
              <a:t>После ВПР</a:t>
            </a:r>
          </a:p>
          <a:p>
            <a:pPr marL="0" indent="0">
              <a:lnSpc>
                <a:spcPct val="170000"/>
              </a:lnSpc>
              <a:buNone/>
            </a:pPr>
            <a:r>
              <a:rPr lang="ru-RU" sz="2800" b="1" dirty="0"/>
              <a:t>• В случае неудачи ребенка на ВПР не паникуйте, не устраивайте истерику и</a:t>
            </a:r>
          </a:p>
          <a:p>
            <a:pPr marL="0" indent="0">
              <a:lnSpc>
                <a:spcPct val="170000"/>
              </a:lnSpc>
              <a:buNone/>
            </a:pPr>
            <a:r>
              <a:rPr lang="ru-RU" sz="2800" b="1" dirty="0" smtClean="0"/>
              <a:t>воздержитесь </a:t>
            </a:r>
            <a:r>
              <a:rPr lang="ru-RU" sz="2800" b="1" dirty="0"/>
              <a:t>от обвинений.</a:t>
            </a:r>
          </a:p>
          <a:p>
            <a:pPr marL="0" indent="0">
              <a:lnSpc>
                <a:spcPct val="170000"/>
              </a:lnSpc>
              <a:buNone/>
            </a:pPr>
            <a:r>
              <a:rPr lang="ru-RU" sz="2800" b="1" dirty="0"/>
              <a:t>• Найдите слова, которые позволят ребенку улыбнуться, расслабиться снять</a:t>
            </a:r>
          </a:p>
          <a:p>
            <a:pPr marL="0" indent="0">
              <a:lnSpc>
                <a:spcPct val="170000"/>
              </a:lnSpc>
              <a:buNone/>
            </a:pPr>
            <a:r>
              <a:rPr lang="ru-RU" sz="2800" b="1" dirty="0" smtClean="0"/>
              <a:t>напряжение</a:t>
            </a:r>
            <a:r>
              <a:rPr lang="ru-RU" sz="2800" b="1" dirty="0"/>
              <a:t>.</a:t>
            </a:r>
          </a:p>
          <a:p>
            <a:pPr marL="0" indent="0">
              <a:buNone/>
            </a:pP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922664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95536" y="260648"/>
            <a:ext cx="8424936" cy="72008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Рекомендации учащимся</a:t>
            </a:r>
            <a:endParaRPr lang="ru-RU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323528" y="1268760"/>
            <a:ext cx="8496944" cy="532859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/>
              <a:t>-Сосредоточься! </a:t>
            </a:r>
            <a:endParaRPr lang="ru-RU" sz="2800" dirty="0" smtClean="0"/>
          </a:p>
          <a:p>
            <a:pPr marL="0" indent="0">
              <a:buNone/>
            </a:pPr>
            <a:r>
              <a:rPr lang="ru-RU" sz="2800" dirty="0"/>
              <a:t>-Начни с легкого! </a:t>
            </a:r>
            <a:endParaRPr lang="ru-RU" sz="2800" dirty="0" smtClean="0"/>
          </a:p>
          <a:p>
            <a:pPr marL="0" indent="0">
              <a:buNone/>
            </a:pPr>
            <a:r>
              <a:rPr lang="ru-RU" sz="2800" dirty="0"/>
              <a:t>-Пропускай! </a:t>
            </a:r>
            <a:endParaRPr lang="ru-RU" sz="2800" dirty="0" smtClean="0"/>
          </a:p>
          <a:p>
            <a:pPr marL="0" indent="0">
              <a:buNone/>
            </a:pPr>
            <a:r>
              <a:rPr lang="ru-RU" sz="2800" dirty="0"/>
              <a:t>-Читай задание до конца! </a:t>
            </a:r>
            <a:endParaRPr lang="ru-RU" sz="2800" dirty="0" smtClean="0"/>
          </a:p>
          <a:p>
            <a:pPr marL="0" indent="0">
              <a:buNone/>
            </a:pPr>
            <a:r>
              <a:rPr lang="ru-RU" sz="2800" dirty="0"/>
              <a:t>-Думай только о текущем задании! </a:t>
            </a:r>
            <a:endParaRPr lang="ru-RU" sz="2800" dirty="0" smtClean="0"/>
          </a:p>
          <a:p>
            <a:pPr marL="0" indent="0">
              <a:buNone/>
            </a:pPr>
            <a:r>
              <a:rPr lang="ru-RU" sz="2800" dirty="0"/>
              <a:t>-Исключай! </a:t>
            </a:r>
            <a:endParaRPr lang="ru-RU" sz="2800" dirty="0" smtClean="0"/>
          </a:p>
          <a:p>
            <a:pPr marL="0" indent="0">
              <a:buNone/>
            </a:pPr>
            <a:r>
              <a:rPr lang="ru-RU" sz="2800" dirty="0"/>
              <a:t>-Запланируй два круга! </a:t>
            </a:r>
            <a:endParaRPr lang="ru-RU" sz="2800" dirty="0" smtClean="0"/>
          </a:p>
          <a:p>
            <a:pPr marL="0" indent="0">
              <a:buNone/>
            </a:pPr>
            <a:r>
              <a:rPr lang="ru-RU" sz="2800" dirty="0"/>
              <a:t>-Проверь! </a:t>
            </a:r>
            <a:endParaRPr lang="ru-RU" sz="2800" dirty="0" smtClean="0"/>
          </a:p>
          <a:p>
            <a:pPr marL="0" indent="0">
              <a:buNone/>
            </a:pPr>
            <a:r>
              <a:rPr lang="ru-RU" sz="2800" dirty="0"/>
              <a:t>-Угадывай! </a:t>
            </a:r>
            <a:endParaRPr lang="ru-RU" sz="2800" dirty="0" smtClean="0"/>
          </a:p>
          <a:p>
            <a:pPr marL="0" indent="0">
              <a:buNone/>
            </a:pPr>
            <a:r>
              <a:rPr lang="ru-RU" sz="2800" dirty="0"/>
              <a:t>-Не огорчайся! </a:t>
            </a:r>
          </a:p>
        </p:txBody>
      </p:sp>
      <p:pic>
        <p:nvPicPr>
          <p:cNvPr id="6" name="Рисунок 5" descr="http://s4.fotokto.ru/photo/full/310/3102714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064" y="3861048"/>
            <a:ext cx="3402261" cy="23387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42554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95536" y="260648"/>
            <a:ext cx="8424936" cy="72008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Рекомендации для учителей</a:t>
            </a:r>
            <a:endParaRPr lang="ru-RU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323528" y="1268760"/>
            <a:ext cx="8496944" cy="5328592"/>
          </a:xfrm>
        </p:spPr>
        <p:txBody>
          <a:bodyPr>
            <a:normAutofit fontScale="92500" lnSpcReduction="20000"/>
          </a:bodyPr>
          <a:lstStyle/>
          <a:p>
            <a:pPr marL="514350" indent="-514350">
              <a:buAutoNum type="arabicPeriod"/>
            </a:pPr>
            <a:r>
              <a:rPr lang="ru-RU" sz="2800" dirty="0" smtClean="0"/>
              <a:t>Составьте </a:t>
            </a:r>
            <a:r>
              <a:rPr lang="ru-RU" sz="2800" dirty="0"/>
              <a:t>план подготовки по предмету и расскажите о нем учащимся</a:t>
            </a:r>
            <a:r>
              <a:rPr lang="ru-RU" sz="2800" dirty="0" smtClean="0"/>
              <a:t>.</a:t>
            </a:r>
          </a:p>
          <a:p>
            <a:pPr marL="0" indent="0">
              <a:buNone/>
            </a:pPr>
            <a:endParaRPr lang="ru-RU" sz="2800" dirty="0"/>
          </a:p>
          <a:p>
            <a:pPr marL="0" indent="0">
              <a:buNone/>
            </a:pPr>
            <a:r>
              <a:rPr lang="ru-RU" sz="2800" dirty="0"/>
              <a:t>2.  Дайте учащимся возможность оценить их достижения в учебе</a:t>
            </a:r>
            <a:r>
              <a:rPr lang="ru-RU" sz="2800" dirty="0" smtClean="0"/>
              <a:t>.</a:t>
            </a:r>
          </a:p>
          <a:p>
            <a:pPr marL="0" indent="0">
              <a:buNone/>
            </a:pPr>
            <a:endParaRPr lang="ru-RU" sz="2800" dirty="0"/>
          </a:p>
          <a:p>
            <a:pPr marL="0" indent="0">
              <a:buNone/>
            </a:pPr>
            <a:r>
              <a:rPr lang="ru-RU" sz="2800" dirty="0"/>
              <a:t>3. Не говорите с учащимися о ВПР слишком часто</a:t>
            </a:r>
            <a:r>
              <a:rPr lang="ru-RU" sz="2800" dirty="0" smtClean="0"/>
              <a:t>.</a:t>
            </a:r>
          </a:p>
          <a:p>
            <a:pPr marL="0" indent="0">
              <a:buNone/>
            </a:pPr>
            <a:endParaRPr lang="ru-RU" sz="2800" dirty="0"/>
          </a:p>
          <a:p>
            <a:pPr marL="0" indent="0">
              <a:buNone/>
            </a:pPr>
            <a:r>
              <a:rPr lang="ru-RU" sz="2800" dirty="0"/>
              <a:t>4.  «Скажи мне - и я забуду, учи меня - и я могу запомнить, вовлекай меня - и я научусь</a:t>
            </a:r>
            <a:r>
              <a:rPr lang="ru-RU" sz="2800" dirty="0" smtClean="0"/>
              <a:t>».</a:t>
            </a:r>
          </a:p>
          <a:p>
            <a:pPr marL="0" indent="0">
              <a:buNone/>
            </a:pPr>
            <a:endParaRPr lang="ru-RU" sz="2800" dirty="0" smtClean="0"/>
          </a:p>
          <a:p>
            <a:pPr marL="0" indent="0">
              <a:buNone/>
            </a:pPr>
            <a:r>
              <a:rPr lang="ru-RU" sz="2800" dirty="0"/>
              <a:t>5. Научите учащихся работать с критериями оценки заданий.</a:t>
            </a:r>
          </a:p>
          <a:p>
            <a:pPr marL="0" indent="0">
              <a:buNone/>
            </a:pP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642554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95536" y="260648"/>
            <a:ext cx="8424936" cy="720080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Рекомендации для 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учителей</a:t>
            </a:r>
            <a:endParaRPr lang="ru-RU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323528" y="1268760"/>
            <a:ext cx="8496944" cy="532859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800" dirty="0"/>
              <a:t>6. Не показывайте страха и беспокойства по поводу предстоящих ВПР.</a:t>
            </a:r>
          </a:p>
          <a:p>
            <a:pPr marL="0" indent="0">
              <a:buNone/>
            </a:pPr>
            <a:endParaRPr lang="ru-RU" sz="2800" dirty="0" smtClean="0"/>
          </a:p>
          <a:p>
            <a:pPr marL="0" indent="0">
              <a:buNone/>
            </a:pPr>
            <a:r>
              <a:rPr lang="ru-RU" sz="2800" dirty="0" smtClean="0"/>
              <a:t>7</a:t>
            </a:r>
            <a:r>
              <a:rPr lang="ru-RU" sz="2800" dirty="0"/>
              <a:t>. Хвалите своих учеников</a:t>
            </a:r>
            <a:r>
              <a:rPr lang="ru-RU" sz="2800" dirty="0" smtClean="0"/>
              <a:t>.</a:t>
            </a:r>
          </a:p>
          <a:p>
            <a:pPr marL="0" indent="0">
              <a:buNone/>
            </a:pPr>
            <a:endParaRPr lang="ru-RU" sz="2800" dirty="0"/>
          </a:p>
          <a:p>
            <a:pPr marL="0" indent="0">
              <a:buNone/>
            </a:pPr>
            <a:r>
              <a:rPr lang="ru-RU" sz="2800" dirty="0"/>
              <a:t>8. Общайтесь с коллегами</a:t>
            </a:r>
            <a:r>
              <a:rPr lang="ru-RU" sz="2800" dirty="0" smtClean="0"/>
              <a:t>!</a:t>
            </a:r>
          </a:p>
          <a:p>
            <a:pPr marL="0" indent="0">
              <a:buNone/>
            </a:pPr>
            <a:endParaRPr lang="ru-RU" sz="2800" dirty="0"/>
          </a:p>
          <a:p>
            <a:pPr marL="0" indent="0">
              <a:buNone/>
            </a:pPr>
            <a:r>
              <a:rPr lang="ru-RU" sz="2800" dirty="0"/>
              <a:t>9. Поддерживайте </a:t>
            </a:r>
            <a:r>
              <a:rPr lang="ru-RU" sz="2800" dirty="0" err="1"/>
              <a:t>внеучебные</a:t>
            </a:r>
            <a:r>
              <a:rPr lang="ru-RU" sz="2800" dirty="0"/>
              <a:t> интересы учащихся</a:t>
            </a:r>
            <a:r>
              <a:rPr lang="ru-RU" sz="2800" dirty="0" smtClean="0"/>
              <a:t>.</a:t>
            </a:r>
          </a:p>
          <a:p>
            <a:pPr marL="0" indent="0">
              <a:buNone/>
            </a:pPr>
            <a:endParaRPr lang="ru-RU" sz="2800" dirty="0"/>
          </a:p>
          <a:p>
            <a:pPr marL="0" indent="0">
              <a:buNone/>
            </a:pPr>
            <a:r>
              <a:rPr lang="ru-RU" sz="2800" dirty="0" smtClean="0"/>
              <a:t>10. </a:t>
            </a:r>
            <a:r>
              <a:rPr lang="ru-RU" sz="2800" dirty="0"/>
              <a:t>Общайтесь с родителями и привлекайте их на свою сторону!</a:t>
            </a:r>
          </a:p>
          <a:p>
            <a:pPr marL="0" indent="0">
              <a:buNone/>
            </a:pP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922664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23528" y="548680"/>
            <a:ext cx="8496944" cy="720080"/>
          </a:xfrm>
        </p:spPr>
        <p:txBody>
          <a:bodyPr>
            <a:normAutofit fontScale="90000"/>
          </a:bodyPr>
          <a:lstStyle/>
          <a:p>
            <a:endParaRPr lang="ru-RU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323528" y="1412776"/>
            <a:ext cx="8496944" cy="5184576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2800" dirty="0"/>
          </a:p>
        </p:txBody>
      </p:sp>
      <p:pic>
        <p:nvPicPr>
          <p:cNvPr id="6" name="Рисунок 5" descr="«Если ребёнку удается добиться успеха в школе, у него есть все шансы на успех в жизни.»  У. Глассер"/>
          <p:cNvPicPr/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115616" y="1677880"/>
            <a:ext cx="6912768" cy="429679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96471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23528" y="548680"/>
            <a:ext cx="8496944" cy="720080"/>
          </a:xfrm>
        </p:spPr>
        <p:txBody>
          <a:bodyPr>
            <a:normAutofit fontScale="90000"/>
          </a:bodyPr>
          <a:lstStyle/>
          <a:p>
            <a:endParaRPr lang="ru-RU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323528" y="1412776"/>
            <a:ext cx="8496944" cy="5184576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2800" dirty="0" smtClean="0"/>
          </a:p>
          <a:p>
            <a:pPr marL="0" indent="0">
              <a:buNone/>
            </a:pPr>
            <a:endParaRPr lang="ru-RU" sz="2800" dirty="0" smtClean="0"/>
          </a:p>
          <a:p>
            <a:pPr marL="0" indent="0">
              <a:buNone/>
            </a:pPr>
            <a:endParaRPr lang="ru-RU" sz="2800" dirty="0"/>
          </a:p>
          <a:p>
            <a:pPr marL="0" indent="0">
              <a:buNone/>
            </a:pPr>
            <a:endParaRPr lang="ru-RU" sz="2800" dirty="0" smtClean="0"/>
          </a:p>
          <a:p>
            <a:pPr marL="0" indent="0">
              <a:buNone/>
            </a:pPr>
            <a:endParaRPr lang="ru-RU" sz="2800" dirty="0"/>
          </a:p>
          <a:p>
            <a:pPr marL="0" indent="0">
              <a:buNone/>
            </a:pPr>
            <a:endParaRPr lang="ru-RU" sz="2800" dirty="0"/>
          </a:p>
          <a:p>
            <a:pPr marL="0" indent="0" algn="ctr">
              <a:buNone/>
            </a:pPr>
            <a:r>
              <a:rPr lang="ru-RU" sz="2800" b="1" dirty="0" smtClean="0"/>
              <a:t>ВПР </a:t>
            </a:r>
            <a:r>
              <a:rPr lang="ru-RU" sz="2800" b="1" dirty="0"/>
              <a:t>показывает  качество усвоения знаний, умений, это проверка способностей и возможностей ребенка, дает ему возможность понять и оценить себя.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395536" y="620688"/>
            <a:ext cx="842493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>
                <a:solidFill>
                  <a:srgbClr val="FF0000"/>
                </a:solidFill>
              </a:rPr>
              <a:t>Это страшная аббревиатура «ВПР»!</a:t>
            </a:r>
          </a:p>
        </p:txBody>
      </p:sp>
      <p:pic>
        <p:nvPicPr>
          <p:cNvPr id="6" name="Рисунок 5" descr="http://nivin.ru/wp-content/uploads/2018/01/rebenok-boitsya_3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38821" y="1832246"/>
            <a:ext cx="4338365" cy="262895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21923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23528" y="548680"/>
            <a:ext cx="8496944" cy="720080"/>
          </a:xfrm>
        </p:spPr>
        <p:txBody>
          <a:bodyPr>
            <a:normAutofit fontScale="90000"/>
          </a:bodyPr>
          <a:lstStyle/>
          <a:p>
            <a:endParaRPr lang="ru-RU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323528" y="1412776"/>
            <a:ext cx="8496944" cy="5184576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2800" dirty="0"/>
          </a:p>
        </p:txBody>
      </p:sp>
      <p:pic>
        <p:nvPicPr>
          <p:cNvPr id="1026" name="Picture 2" descr="C:\Users\ПК-Александр\Desktop\ВПР\img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548680"/>
            <a:ext cx="9144000" cy="6192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21923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23528" y="548680"/>
            <a:ext cx="8496944" cy="720080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Результаты диагностики школьной тревожности</a:t>
            </a:r>
            <a:endParaRPr lang="ru-RU" sz="2800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323528" y="1412776"/>
            <a:ext cx="8496944" cy="5184576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2800" dirty="0"/>
          </a:p>
        </p:txBody>
      </p:sp>
      <p:graphicFrame>
        <p:nvGraphicFramePr>
          <p:cNvPr id="6" name="Диаграмма 5"/>
          <p:cNvGraphicFramePr/>
          <p:nvPr>
            <p:extLst>
              <p:ext uri="{D42A27DB-BD31-4B8C-83A1-F6EECF244321}">
                <p14:modId xmlns:p14="http://schemas.microsoft.com/office/powerpoint/2010/main" val="1158981712"/>
              </p:ext>
            </p:extLst>
          </p:nvPr>
        </p:nvGraphicFramePr>
        <p:xfrm>
          <a:off x="683568" y="1772816"/>
          <a:ext cx="7632848" cy="41764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521923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23528" y="548680"/>
            <a:ext cx="8496944" cy="72008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Модель психологической подготовки учащихся к ВПР</a:t>
            </a:r>
            <a:endParaRPr lang="ru-RU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251520" y="2657124"/>
            <a:ext cx="2952328" cy="403244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800" dirty="0"/>
              <a:t>развитие у обучающихся познавательного компонента психологической готовности к ВПР: отработка навыков самоорганизации и самоконтроля, волевой </a:t>
            </a:r>
            <a:r>
              <a:rPr lang="ru-RU" sz="1800" dirty="0" err="1"/>
              <a:t>саморегуляции</a:t>
            </a:r>
            <a:r>
              <a:rPr lang="ru-RU" sz="1800" dirty="0"/>
              <a:t>, развитие внимания, памяти, </a:t>
            </a:r>
            <a:r>
              <a:rPr lang="ru-RU" sz="1800" dirty="0" smtClean="0"/>
              <a:t>мышления</a:t>
            </a:r>
            <a:endParaRPr lang="ru-RU" sz="1800" dirty="0"/>
          </a:p>
        </p:txBody>
      </p:sp>
      <p:sp>
        <p:nvSpPr>
          <p:cNvPr id="6" name="Объект 4"/>
          <p:cNvSpPr txBox="1">
            <a:spLocks/>
          </p:cNvSpPr>
          <p:nvPr/>
        </p:nvSpPr>
        <p:spPr>
          <a:xfrm>
            <a:off x="5940152" y="2630491"/>
            <a:ext cx="2952328" cy="40324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1800" dirty="0"/>
              <a:t>создание необходимого психологического настроя у педагогов, классных руководителей, обучающихся и их родителей во время подготовки и проведения </a:t>
            </a:r>
            <a:r>
              <a:rPr lang="ru-RU" sz="1800" dirty="0" smtClean="0"/>
              <a:t>ВПР</a:t>
            </a:r>
            <a:endParaRPr lang="ru-RU" sz="1800" dirty="0"/>
          </a:p>
        </p:txBody>
      </p:sp>
      <p:sp>
        <p:nvSpPr>
          <p:cNvPr id="7" name="Объект 4"/>
          <p:cNvSpPr txBox="1">
            <a:spLocks/>
          </p:cNvSpPr>
          <p:nvPr/>
        </p:nvSpPr>
        <p:spPr>
          <a:xfrm>
            <a:off x="3070681" y="2634196"/>
            <a:ext cx="2952328" cy="40324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buNone/>
            </a:pPr>
            <a:r>
              <a:rPr lang="ru-RU" sz="1800" dirty="0"/>
              <a:t>уменьшение уровня тревожности у обучающихся с помощью овладения навыками психофизической </a:t>
            </a:r>
            <a:r>
              <a:rPr lang="ru-RU" sz="1800" dirty="0" err="1" smtClean="0"/>
              <a:t>саморегуляции</a:t>
            </a:r>
            <a:endParaRPr lang="ru-RU" sz="1800" dirty="0"/>
          </a:p>
        </p:txBody>
      </p:sp>
      <p:sp>
        <p:nvSpPr>
          <p:cNvPr id="8" name="Стрелка вниз 7"/>
          <p:cNvSpPr/>
          <p:nvPr/>
        </p:nvSpPr>
        <p:spPr>
          <a:xfrm>
            <a:off x="899592" y="1655788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низ 8"/>
          <p:cNvSpPr/>
          <p:nvPr/>
        </p:nvSpPr>
        <p:spPr>
          <a:xfrm>
            <a:off x="3923928" y="1655788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низ 9"/>
          <p:cNvSpPr/>
          <p:nvPr/>
        </p:nvSpPr>
        <p:spPr>
          <a:xfrm>
            <a:off x="6895821" y="1652083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4170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23528" y="548680"/>
            <a:ext cx="8496944" cy="720080"/>
          </a:xfrm>
        </p:spPr>
        <p:txBody>
          <a:bodyPr>
            <a:normAutofit fontScale="90000"/>
          </a:bodyPr>
          <a:lstStyle/>
          <a:p>
            <a:r>
              <a:rPr lang="ru-RU" dirty="0"/>
              <a:t>Развитие когнитивных процессов </a:t>
            </a:r>
            <a:endParaRPr lang="ru-RU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323528" y="1412776"/>
            <a:ext cx="8496944" cy="5184576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2800" b="1" dirty="0" smtClean="0"/>
              <a:t>«Соединяем несоединимое»</a:t>
            </a:r>
          </a:p>
          <a:p>
            <a:pPr marL="0" indent="0">
              <a:buNone/>
            </a:pPr>
            <a:endParaRPr lang="ru-RU" sz="2800" dirty="0" smtClean="0"/>
          </a:p>
          <a:p>
            <a:pPr marL="0" indent="0">
              <a:buNone/>
            </a:pPr>
            <a:endParaRPr lang="ru-RU" sz="2800" dirty="0"/>
          </a:p>
          <a:p>
            <a:pPr marL="0" indent="0">
              <a:buNone/>
            </a:pPr>
            <a:endParaRPr lang="ru-RU" sz="2800" dirty="0" smtClean="0"/>
          </a:p>
          <a:p>
            <a:pPr marL="0" indent="0">
              <a:buNone/>
            </a:pPr>
            <a:endParaRPr lang="ru-RU" sz="2800" dirty="0"/>
          </a:p>
          <a:p>
            <a:pPr marL="0" indent="0">
              <a:buNone/>
            </a:pPr>
            <a:r>
              <a:rPr lang="ru-RU" sz="2800" b="1" dirty="0" smtClean="0"/>
              <a:t>Игра «Внимание»                  «Вставь по аналогии»</a:t>
            </a:r>
          </a:p>
          <a:p>
            <a:pPr marL="0" lvl="0" indent="0">
              <a:buNone/>
            </a:pPr>
            <a:r>
              <a:rPr lang="ru-RU" sz="2000" dirty="0" smtClean="0"/>
              <a:t>                                                                   </a:t>
            </a:r>
            <a:r>
              <a:rPr lang="ru-RU" sz="2000" b="1" dirty="0" smtClean="0"/>
              <a:t>Юрий </a:t>
            </a:r>
            <a:r>
              <a:rPr lang="ru-RU" sz="2000" b="1" dirty="0"/>
              <a:t>– Москва, _____ - </a:t>
            </a:r>
            <a:r>
              <a:rPr lang="ru-RU" sz="2000" b="1" dirty="0" smtClean="0"/>
              <a:t>Петербург</a:t>
            </a:r>
          </a:p>
          <a:p>
            <a:pPr marL="0" indent="0">
              <a:buNone/>
            </a:pPr>
            <a:r>
              <a:rPr lang="ru-RU" sz="2000" b="1" dirty="0"/>
              <a:t> </a:t>
            </a:r>
            <a:r>
              <a:rPr lang="ru-RU" sz="2000" b="1" dirty="0" smtClean="0"/>
              <a:t>                                                                 </a:t>
            </a:r>
            <a:r>
              <a:rPr lang="ru-RU" sz="2000" b="1" dirty="0"/>
              <a:t> Чук – Гек, Гек - _______</a:t>
            </a:r>
            <a:endParaRPr lang="ru-RU" sz="2000" dirty="0"/>
          </a:p>
          <a:p>
            <a:pPr marL="0" indent="0">
              <a:buNone/>
            </a:pPr>
            <a:r>
              <a:rPr lang="ru-RU" sz="2000" dirty="0" smtClean="0"/>
              <a:t>                                                                   </a:t>
            </a:r>
            <a:r>
              <a:rPr lang="ru-RU" sz="2000" b="1" dirty="0" smtClean="0"/>
              <a:t>Джон </a:t>
            </a:r>
            <a:r>
              <a:rPr lang="ru-RU" sz="2000" b="1" dirty="0"/>
              <a:t>– Евгений, ______ - </a:t>
            </a:r>
            <a:r>
              <a:rPr lang="ru-RU" sz="2000" b="1" dirty="0" smtClean="0"/>
              <a:t>Михаил</a:t>
            </a:r>
          </a:p>
          <a:p>
            <a:pPr marL="0" indent="0">
              <a:buNone/>
            </a:pPr>
            <a:r>
              <a:rPr lang="ru-RU" sz="2000" dirty="0" smtClean="0"/>
              <a:t>                                                                   </a:t>
            </a:r>
            <a:r>
              <a:rPr lang="ru-RU" sz="2000" b="1" dirty="0"/>
              <a:t>Шура – Саша, Нюра - </a:t>
            </a:r>
            <a:r>
              <a:rPr lang="ru-RU" sz="2000" b="1" dirty="0" smtClean="0"/>
              <a:t>______</a:t>
            </a:r>
            <a:endParaRPr lang="ru-RU" sz="2000" dirty="0"/>
          </a:p>
          <a:p>
            <a:pPr marL="0" lvl="0" indent="0">
              <a:buNone/>
            </a:pPr>
            <a:r>
              <a:rPr lang="ru-RU" sz="2000" dirty="0" smtClean="0"/>
              <a:t>                                                                   </a:t>
            </a:r>
            <a:r>
              <a:rPr lang="ru-RU" sz="2000" b="1" dirty="0" smtClean="0"/>
              <a:t>Мамин </a:t>
            </a:r>
            <a:r>
              <a:rPr lang="ru-RU" sz="2000" b="1" dirty="0"/>
              <a:t>– Сибиряк, Соколов - _____</a:t>
            </a:r>
            <a:endParaRPr lang="ru-RU" sz="2000" dirty="0"/>
          </a:p>
          <a:p>
            <a:pPr marL="0" indent="0">
              <a:buNone/>
            </a:pPr>
            <a:endParaRPr lang="ru-RU" sz="2800" dirty="0" smtClean="0"/>
          </a:p>
          <a:p>
            <a:pPr marL="0" indent="0">
              <a:buNone/>
            </a:pPr>
            <a:r>
              <a:rPr lang="ru-RU" sz="2800" dirty="0"/>
              <a:t> </a:t>
            </a:r>
            <a:r>
              <a:rPr lang="ru-RU" sz="2800" dirty="0" smtClean="0"/>
              <a:t>                    </a:t>
            </a:r>
            <a:endParaRPr lang="ru-RU" sz="2800" dirty="0"/>
          </a:p>
        </p:txBody>
      </p:sp>
      <p:pic>
        <p:nvPicPr>
          <p:cNvPr id="6" name="Рисунок 5" descr="ÑÐ¿ÑÐ°Ð¶Ð½ÐµÐ½Ð¸Ðµ-ÑÐ¾ÐµÐ´Ð¸Ð½Ð¸-Ð½ÐµÑÐ¾ÐµÐ´Ð¸Ð½Ð¸Ð¼Ð¾Ðµ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1" y="1916833"/>
            <a:ext cx="3384376" cy="1656184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Прямоугольник 1"/>
          <p:cNvSpPr/>
          <p:nvPr/>
        </p:nvSpPr>
        <p:spPr>
          <a:xfrm>
            <a:off x="4702207" y="1393613"/>
            <a:ext cx="325794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/>
              <a:t>Логические </a:t>
            </a:r>
            <a:r>
              <a:rPr lang="ru-RU" sz="2800" b="1" dirty="0"/>
              <a:t>задачи</a:t>
            </a:r>
          </a:p>
        </p:txBody>
      </p:sp>
      <p:pic>
        <p:nvPicPr>
          <p:cNvPr id="2050" name="Picture 2" descr="ÑÐ¿ÐµÐ»ÑÐµ-Ð³ÑÑÑÐ¸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02207" y="1916833"/>
            <a:ext cx="3576636" cy="1609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 descr="ÐÐ°Ð´Ð°Ð½Ð¸Ðµ â 1 ÐÐ³ÑÐ° Â« ÐÐ½Ð¸Ð¼Ð°Ð½Ð¸ÐµÂ»  ÐÐ°Ð¿Ð¾Ð¼Ð½Ð¸ÑÐµ ÑÐ²Ð¸Ð´ÐµÐ½Ð½ÑÐµ Ð¸Ð·Ð¾Ð±ÑÐ°Ð¶ÐµÐ½Ð¸Ñ Ð¸ Ð·Ð°ÑÐ¸ÑÑÐ¹ÑÐµ ÐºÐ°Ðº Ð¼Ð¾Ð¶Ð½Ð¾ ÑÐ¾ÑÐ½ÐµÐµ. ÐÐ¾Ð¿ÑÑÐ°Ð¹ÑÐµÑÑ Ð´Ð¾ÑÐ¸ÑÐ¾Ð²Ð°ÑÑ ÑÑÐ¸ ÑÐ¸Ð³ÑÑÑ Ð´Ð¾ ÑÐ¸Ð³ÑÑÑ Ð´Ð¾ ÐºÐ°ÐºÐ¾Ð³Ð¾-Ð»Ð¸Ð±Ð¾ ÑÐµÐ»Ð¾Ð³Ð¾ Ð¸Ð·Ð¾Ð±ÑÐ°Ð¶ÐµÐ½Ð¸Ñ."/>
          <p:cNvPicPr/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37702" y="4365104"/>
            <a:ext cx="4104456" cy="138252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5219234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23528" y="548680"/>
            <a:ext cx="8496944" cy="72008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Уменьшение уровня тревожности обучающихся</a:t>
            </a:r>
            <a:endParaRPr lang="ru-RU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323528" y="1412776"/>
            <a:ext cx="8496944" cy="518457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b="1" dirty="0" smtClean="0"/>
              <a:t> Упражнение </a:t>
            </a:r>
            <a:r>
              <a:rPr lang="ru-RU" sz="2800" b="1" dirty="0"/>
              <a:t>“Дождь в джунглях</a:t>
            </a:r>
            <a:r>
              <a:rPr lang="ru-RU" sz="2800" b="1" dirty="0" smtClean="0"/>
              <a:t>”</a:t>
            </a:r>
          </a:p>
          <a:p>
            <a:pPr marL="0" indent="0">
              <a:buNone/>
            </a:pPr>
            <a:endParaRPr lang="ru-RU" sz="2800" dirty="0"/>
          </a:p>
        </p:txBody>
      </p:sp>
      <p:pic>
        <p:nvPicPr>
          <p:cNvPr id="6" name="Рисунок 5" descr="C:\Users\ПК-Александр\Desktop\ВПР\20181023_141118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-871632" y="3688056"/>
            <a:ext cx="4050334" cy="1948046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C:\Users\ПК-Александр\Desktop\ВПР\20181023_141127.jpg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400000">
            <a:off x="2078740" y="3279054"/>
            <a:ext cx="4049592" cy="277784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Рисунок 7" descr="C:\Users\ПК-Александр\Desktop\ВПР\20181023_141149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5192963" y="3665293"/>
            <a:ext cx="4060446" cy="201622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74170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23528" y="548680"/>
            <a:ext cx="8496944" cy="720080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Уменьшение уровня тревожности обучающихся</a:t>
            </a:r>
            <a:endParaRPr lang="ru-RU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323528" y="1412776"/>
            <a:ext cx="8496944" cy="518457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b="1" dirty="0"/>
              <a:t>Зрительная гимнастика</a:t>
            </a:r>
          </a:p>
          <a:p>
            <a:pPr marL="0" indent="0">
              <a:buNone/>
            </a:pPr>
            <a:endParaRPr lang="ru-RU" sz="2800" dirty="0"/>
          </a:p>
        </p:txBody>
      </p:sp>
      <p:pic>
        <p:nvPicPr>
          <p:cNvPr id="6" name="Рисунок 5" descr="C:\Users\ПК-Александр\Desktop\ВПР\20181023_141600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9" y="4077072"/>
            <a:ext cx="5040560" cy="2455932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C:\Users\ПК-Александр\Desktop\ВПР\20181023_141519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79912" y="1806106"/>
            <a:ext cx="5040560" cy="237626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74170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1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7D3B05"/>
      </a:hlink>
      <a:folHlink>
        <a:srgbClr val="D99694"/>
      </a:folHlink>
    </a:clrScheme>
    <a:fontScheme name="Другая 1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567</TotalTime>
  <Words>483</Words>
  <Application>Microsoft Office PowerPoint</Application>
  <PresentationFormat>Экран (4:3)</PresentationFormat>
  <Paragraphs>91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Результаты диагностики школьной тревожности</vt:lpstr>
      <vt:lpstr>Модель психологической подготовки учащихся к ВПР</vt:lpstr>
      <vt:lpstr>Развитие когнитивных процессов </vt:lpstr>
      <vt:lpstr>Уменьшение уровня тревожности обучающихся</vt:lpstr>
      <vt:lpstr>Уменьшение уровня тревожности обучающихся</vt:lpstr>
      <vt:lpstr>Уменьшение уровня тревожности обучающихся</vt:lpstr>
      <vt:lpstr>Ошибки родителей учащихся </vt:lpstr>
      <vt:lpstr>Рекомендации родителям учащихся</vt:lpstr>
      <vt:lpstr>Рекомендации родителям учащихся</vt:lpstr>
      <vt:lpstr>Рекомендации учащимся</vt:lpstr>
      <vt:lpstr>Рекомендации для учителей</vt:lpstr>
      <vt:lpstr>Рекомендации для учителей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Ранько Елена</dc:creator>
  <cp:lastModifiedBy>ПК-Александр</cp:lastModifiedBy>
  <cp:revision>105</cp:revision>
  <dcterms:created xsi:type="dcterms:W3CDTF">2018-03-09T15:08:22Z</dcterms:created>
  <dcterms:modified xsi:type="dcterms:W3CDTF">2018-12-23T22:55:38Z</dcterms:modified>
</cp:coreProperties>
</file>