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8" r:id="rId3"/>
    <p:sldId id="270" r:id="rId4"/>
    <p:sldId id="268" r:id="rId5"/>
    <p:sldId id="276" r:id="rId6"/>
    <p:sldId id="273" r:id="rId7"/>
    <p:sldId id="274" r:id="rId8"/>
    <p:sldId id="275" r:id="rId9"/>
    <p:sldId id="277" r:id="rId10"/>
    <p:sldId id="267" r:id="rId11"/>
    <p:sldId id="266" r:id="rId12"/>
    <p:sldId id="264" r:id="rId13"/>
    <p:sldId id="262" r:id="rId14"/>
    <p:sldId id="269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27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>
      <p:cViewPr>
        <p:scale>
          <a:sx n="60" d="100"/>
          <a:sy n="60" d="100"/>
        </p:scale>
        <p:origin x="-103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13ACB-7D91-44CB-8EA1-AAC986BC708C}" type="datetimeFigureOut">
              <a:rPr lang="ru-RU" smtClean="0"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6787C-B68F-4EC3-A2DA-10333747F8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CB0A1-136A-45FB-B3A3-DBDE2240CFDC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B0573-AE91-41AB-925F-A3FED209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DBC26E2-4087-4CCC-AE6B-DA3943752172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6E8A-D85B-43EE-B5DA-49FB02D717C2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4550-F169-4A12-981E-5549CCADC7F7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0A778-8CB8-4A38-BB7F-7FE3204B551A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20C76EB-5D6A-4736-B157-FECD26F94A26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0B7-2E54-4335-8C0B-41B369324DA2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A4B7-0FAE-4239-8294-990B7B36CBC3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46EA-B015-448B-BC8F-544CF8189F8B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643C-A8C9-4129-B43D-AAEAFCFD7721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B735-D4D8-4C60-8484-B91200A879EE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9E42E-4F0B-4943-B2D3-F972F8663166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36748E-C892-4A8E-90AE-EFDA0A3441B5}" type="datetime1">
              <a:rPr lang="ru-RU" smtClean="0"/>
              <a:pPr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EF52F9A-D391-4F07-8015-DD2DCE8A1C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Решение олимпиадных задач по теме </a:t>
            </a:r>
            <a:br>
              <a:rPr lang="ru-RU" sz="2800" b="1" dirty="0" smtClean="0"/>
            </a:br>
            <a:r>
              <a:rPr lang="ru-RU" sz="2800" b="1" dirty="0" smtClean="0"/>
              <a:t>«Постоянный электрический ток»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Занятие очно-заочной школы по физике </a:t>
            </a:r>
            <a:r>
              <a:rPr lang="ru-RU" sz="1800" dirty="0" smtClean="0">
                <a:solidFill>
                  <a:schemeClr val="tx1"/>
                </a:solidFill>
              </a:rPr>
              <a:t>27 сентября 2018 г. </a:t>
            </a:r>
            <a:r>
              <a:rPr lang="ru-RU" sz="1800" dirty="0" smtClean="0">
                <a:solidFill>
                  <a:schemeClr val="tx1"/>
                </a:solidFill>
              </a:rPr>
              <a:t>Шатилова Н.Н.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178751"/>
            <a:ext cx="4050449" cy="23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Калориметрия + электричество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166955" y="1178750"/>
            <a:ext cx="4725526" cy="328536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калориметр с водой и льдом погрузили проволоку сопротивлением R = 800 Ом и стали пропускать ток силой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1 А. 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графике приведена зависимость температуры  в калориметре от времени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296525" y="4194085"/>
            <a:ext cx="8505945" cy="266391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Определите начальную массу льда m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начальную массу воды в жидком состоянии m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Удельная теплота плавления льда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λ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336 кДж/кг, удельная теплоёмкость воды с = 4200 Дж/(кг·°C).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Калориметрия + электричество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8210254" cy="3424935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 </a:t>
            </a:r>
            <a:r>
              <a:rPr lang="ru-RU" dirty="0" smtClean="0"/>
              <a:t>калориметр с водой и льдом погрузили проволоку сопротивлением R = 800 Ом и стали пропускать ток силой I = 1 А. На графике приведена зависимость температуры T в калориметре от времени </a:t>
            </a:r>
            <a:r>
              <a:rPr lang="ru-RU" dirty="0" err="1" smtClean="0"/>
              <a:t>t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Определите начальную массу льда m</a:t>
            </a:r>
            <a:r>
              <a:rPr lang="ru-RU" baseline="-25000" dirty="0" smtClean="0"/>
              <a:t>1</a:t>
            </a:r>
            <a:r>
              <a:rPr lang="ru-RU" dirty="0" smtClean="0"/>
              <a:t> и начальную массу воды в жидком состоянии m</a:t>
            </a:r>
            <a:r>
              <a:rPr lang="ru-RU" baseline="-25000" dirty="0" smtClean="0"/>
              <a:t>2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Удельная теплота плавления льда </a:t>
            </a:r>
            <a:r>
              <a:rPr lang="ru-RU" dirty="0" err="1" smtClean="0"/>
              <a:t>λ </a:t>
            </a:r>
            <a:r>
              <a:rPr lang="ru-RU" dirty="0" smtClean="0"/>
              <a:t>= 336 кДж/кг, удельная теплоёмкость воды с = 4200 Дж/(кг·°C).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464115"/>
            <a:ext cx="3015335" cy="172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11660" y="6356350"/>
            <a:ext cx="6030669" cy="365760"/>
          </a:xfrm>
        </p:spPr>
        <p:txBody>
          <a:bodyPr/>
          <a:lstStyle/>
          <a:p>
            <a:r>
              <a:rPr lang="ru-RU" dirty="0" smtClean="0"/>
              <a:t>Муниципальный этап </a:t>
            </a:r>
            <a:r>
              <a:rPr lang="ru-RU" dirty="0" err="1" smtClean="0"/>
              <a:t>ВсОШ</a:t>
            </a:r>
            <a:r>
              <a:rPr lang="ru-RU" dirty="0" smtClean="0"/>
              <a:t> - Ассоциация Победителей Олимпиад - 2017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Калориметрия + электричество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КОНСУЛЬТАЦИЯ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ЗАДАЧА «СОЕДИНЕНИЯ РЕЗИСТОРОВ»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</a:rPr>
              <a:t>(школьный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178750"/>
            <a:ext cx="8210254" cy="4815535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ИМЕЕТСЯ ДВА РЕЗИСТОРА НА </a:t>
            </a:r>
            <a:r>
              <a:rPr lang="ru-RU" sz="3600" b="1" dirty="0" smtClean="0"/>
              <a:t>2 Ом </a:t>
            </a:r>
            <a:r>
              <a:rPr lang="ru-RU" sz="3600" dirty="0" smtClean="0"/>
              <a:t>КАЖДЫЙ И ОДИН РЕЗИСТОР НА </a:t>
            </a:r>
            <a:r>
              <a:rPr lang="ru-RU" sz="3600" b="1" dirty="0" smtClean="0"/>
              <a:t>4 Ом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endParaRPr lang="ru-RU" sz="3600" dirty="0" smtClean="0"/>
          </a:p>
          <a:p>
            <a:pPr algn="just"/>
            <a:r>
              <a:rPr lang="ru-RU" sz="3500" dirty="0" smtClean="0"/>
              <a:t>Начертите электрическую схему соединения этих резисторов, при котором общее сопротивление</a:t>
            </a:r>
          </a:p>
          <a:p>
            <a:pPr algn="just"/>
            <a:r>
              <a:rPr lang="ru-RU" sz="3500" b="1" dirty="0" smtClean="0"/>
              <a:t>1) МИНИМАЛЬНОЕ</a:t>
            </a:r>
          </a:p>
          <a:p>
            <a:pPr algn="just"/>
            <a:r>
              <a:rPr lang="ru-RU" sz="3500" b="1" dirty="0" smtClean="0"/>
              <a:t>2) МАКСИМАЛЬНОЕ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ЗАДАЧА    «ГИБКИЙ  РЕЗИСТОР»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</a:rPr>
              <a:t>(школьный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76545" y="1223755"/>
            <a:ext cx="8210254" cy="5634245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Электрическая цепь состоит из соединённых последовательно источника постоянного напряжения, идеального амперметра и длинной однородной проволоки постоянного сечения. </a:t>
            </a:r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800" dirty="0" smtClean="0"/>
          </a:p>
          <a:p>
            <a:r>
              <a:rPr lang="ru-RU" sz="3800" b="1" dirty="0" smtClean="0"/>
              <a:t>При этом амперметр показывает ток силой </a:t>
            </a:r>
            <a:r>
              <a:rPr lang="ru-RU" sz="3800" b="1" i="1" dirty="0" smtClean="0"/>
              <a:t>I</a:t>
            </a:r>
            <a:r>
              <a:rPr lang="ru-RU" sz="3800" b="1" baseline="-25000" dirty="0" smtClean="0"/>
              <a:t>1</a:t>
            </a:r>
            <a:r>
              <a:rPr lang="ru-RU" sz="3800" b="1" dirty="0" smtClean="0"/>
              <a:t>.</a:t>
            </a:r>
          </a:p>
          <a:p>
            <a:r>
              <a:rPr lang="ru-RU" sz="3800" dirty="0" smtClean="0"/>
              <a:t>Эту же проволоку складывают в виде правильного пятиугольника и снова включают в ту же цепь так, как показано на рисунке. </a:t>
            </a:r>
            <a:r>
              <a:rPr lang="ru-RU" sz="3800" b="1" dirty="0" smtClean="0"/>
              <a:t>При таком подключении амперметр показывает ток силой </a:t>
            </a:r>
            <a:r>
              <a:rPr lang="ru-RU" sz="3800" b="1" i="1" dirty="0" smtClean="0"/>
              <a:t>I</a:t>
            </a:r>
            <a:r>
              <a:rPr lang="ru-RU" sz="3800" b="1" baseline="-25000" dirty="0" smtClean="0"/>
              <a:t>2</a:t>
            </a:r>
            <a:r>
              <a:rPr lang="ru-RU" sz="3800" b="1" dirty="0" smtClean="0"/>
              <a:t>.</a:t>
            </a:r>
          </a:p>
          <a:p>
            <a:r>
              <a:rPr lang="ru-RU" sz="3800" b="1" dirty="0" smtClean="0"/>
              <a:t>Найдите отношение показаний амперметра  в первом и во втором случаях.</a:t>
            </a:r>
          </a:p>
          <a:p>
            <a:pPr algn="just"/>
            <a:endParaRPr lang="ru-RU" sz="3500" dirty="0"/>
          </a:p>
        </p:txBody>
      </p:sp>
      <p:pic>
        <p:nvPicPr>
          <p:cNvPr id="6" name="Рисунок 5" descr="https://phys-oge.sdamgia.ru/get_file?id=1352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580" y="2663915"/>
            <a:ext cx="3735415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hys-oge.sdamgia.ru/get_file?id=1353&amp;png=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020" y="2483895"/>
            <a:ext cx="2475275" cy="1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6535" y="683695"/>
            <a:ext cx="84609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Двум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ученикам выдали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четыре одинаковых резистора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сопротивлением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 Ом каждый,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соединительные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провода,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источник постоянного напряжения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U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 5 В и очень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хороший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амперметр.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666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Первый ученик собрал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цепь, изображённую на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рисунке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второй ученик собрал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цепь, изображённую на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рисунке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666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Определите разность показаний амперметров второго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первого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учеников.</a:t>
            </a:r>
            <a:endParaRPr kumimoji="0" lang="ru-RU" sz="239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phys-oge.sdamgia.ru/get_file?id=49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585" y="4599130"/>
            <a:ext cx="7440528" cy="1876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Калориметрия + электричество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219200"/>
            <a:ext cx="8210254" cy="3424935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В калориметр с водой и льдом погрузили проволоку сопротивлением R = 800 Ом и стали пропускать ток силой I = 1 А. На графике приведена зависимость температуры  в калориметре от времени.</a:t>
            </a:r>
          </a:p>
          <a:p>
            <a:pPr algn="just"/>
            <a:r>
              <a:rPr lang="ru-RU" b="1" dirty="0" smtClean="0"/>
              <a:t>Определите начальную массу льда m</a:t>
            </a:r>
            <a:r>
              <a:rPr lang="ru-RU" b="1" baseline="-25000" dirty="0" smtClean="0"/>
              <a:t>1</a:t>
            </a:r>
            <a:r>
              <a:rPr lang="ru-RU" b="1" dirty="0" smtClean="0"/>
              <a:t> и начальную массу воды в жидком состоянии m</a:t>
            </a:r>
            <a:r>
              <a:rPr lang="ru-RU" b="1" baseline="-25000" dirty="0" smtClean="0"/>
              <a:t>2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Удельная теплота плавления льда </a:t>
            </a:r>
            <a:r>
              <a:rPr lang="ru-RU" b="1" dirty="0" err="1" smtClean="0"/>
              <a:t>λ </a:t>
            </a:r>
            <a:r>
              <a:rPr lang="ru-RU" b="1" dirty="0" smtClean="0"/>
              <a:t>= 336 кДж/кг, удельная теплоёмкость воды с = 4200 Дж/(кг·°C).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7005" y="4779150"/>
            <a:ext cx="3015335" cy="1721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Муниципальный этап ВсОШ - Ассоциация Победителей Олимпиад - 2017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31540" y="233645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ЗАДАЧА «СОЕДИНЕНИЯ РЕЗИСТОРОВ»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(школьный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16705" y="1268760"/>
            <a:ext cx="6795755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ЗАДАЧА    «ГИБКИЙ  РЕЗИСТОР»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(школьный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6545" y="2168860"/>
            <a:ext cx="5400600" cy="138639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ЭКСПЕРИМЕНТАЛЬНАЯ ЗАДАЧА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«МОЩНОСТЬ ЧАЙНИКА»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4" action="ppaction://hlinksldjump"/>
              </a:rPr>
              <a:t>(школьный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926595" y="3564015"/>
            <a:ext cx="8023085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ЗАДАЧА    «ЭЛЕКТРИЧЕСКОЕ КОЛЬЦО»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5" action="ppaction://hlinksldjump"/>
              </a:rPr>
              <a:t>(муниципальный 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1520" y="4554125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 ЗАДАЧА   «ОСТЫВАЮЩАЯ ВОДА»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6" action="ppaction://hlinksldjump"/>
              </a:rPr>
              <a:t>(муниципальный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914400" y="5544235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 ЗАДАЧА «ФИЗИКА+МАТЕМАТИКА»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27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7" action="ppaction://hlinksldjump"/>
              </a:rPr>
              <a:t>(муниципальный уровень)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A22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1. ЗАДАЧА «СОЕДИНЕНИЯ РЕЗИСТОРОВ»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(школьный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178750"/>
            <a:ext cx="8210254" cy="481553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dirty="0" smtClean="0"/>
              <a:t>ИМЕЕТСЯ ДВА РЕЗИСТОРА НА </a:t>
            </a:r>
            <a:r>
              <a:rPr lang="ru-RU" sz="3600" b="1" dirty="0" smtClean="0"/>
              <a:t>3 Ом </a:t>
            </a:r>
            <a:r>
              <a:rPr lang="ru-RU" sz="3600" dirty="0" smtClean="0"/>
              <a:t>КАЖДЫЙ И ОДИН РЕЗИСТОР НА </a:t>
            </a:r>
            <a:r>
              <a:rPr lang="ru-RU" sz="3600" b="1" dirty="0" smtClean="0"/>
              <a:t>6 Ом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endParaRPr lang="ru-RU" sz="3600" dirty="0" smtClean="0"/>
          </a:p>
          <a:p>
            <a:pPr algn="just"/>
            <a:r>
              <a:rPr lang="ru-RU" sz="3500" dirty="0" smtClean="0"/>
              <a:t>Начертите электрическую схему соединения этих резисторов, при котором общее сопротивление  равно </a:t>
            </a:r>
          </a:p>
          <a:p>
            <a:pPr algn="just"/>
            <a:r>
              <a:rPr lang="ru-RU" sz="3500" b="1" dirty="0" smtClean="0"/>
              <a:t>1) 7,5 Ом.</a:t>
            </a:r>
          </a:p>
          <a:p>
            <a:pPr algn="just"/>
            <a:r>
              <a:rPr lang="ru-RU" sz="3500" b="1" dirty="0" smtClean="0"/>
              <a:t>2) 5 Ом</a:t>
            </a:r>
          </a:p>
          <a:p>
            <a:pPr algn="just"/>
            <a:r>
              <a:rPr lang="ru-RU" sz="3500" b="1" dirty="0" smtClean="0"/>
              <a:t>3) 1,2 Ом</a:t>
            </a:r>
            <a:endParaRPr lang="ru-RU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2. ЗАДАЧА    «ГИБКИЙ  РЕЗИСТОР»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(школьный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76545" y="1223755"/>
            <a:ext cx="8210254" cy="5634245"/>
          </a:xfrm>
        </p:spPr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Электрическая цепь состоит из соединённых последовательно источника постоянного напряжения, идеального амперметра и длинной однородной проволоки постоянного сечения. </a:t>
            </a:r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800" dirty="0" smtClean="0"/>
          </a:p>
          <a:p>
            <a:r>
              <a:rPr lang="ru-RU" sz="3800" b="1" dirty="0" smtClean="0"/>
              <a:t>При этом амперметр показывает ток силой </a:t>
            </a:r>
            <a:r>
              <a:rPr lang="ru-RU" sz="3800" b="1" i="1" dirty="0" smtClean="0"/>
              <a:t>I</a:t>
            </a:r>
            <a:r>
              <a:rPr lang="ru-RU" sz="3800" b="1" baseline="-25000" dirty="0" smtClean="0"/>
              <a:t>1</a:t>
            </a:r>
            <a:r>
              <a:rPr lang="ru-RU" sz="3800" b="1" dirty="0" smtClean="0"/>
              <a:t>.</a:t>
            </a:r>
          </a:p>
          <a:p>
            <a:r>
              <a:rPr lang="ru-RU" sz="3800" dirty="0" smtClean="0"/>
              <a:t>Эту же проволоку складывают в виде правильного пятиугольника и снова включают в ту же цепь так, как показано на рисунке. </a:t>
            </a:r>
            <a:r>
              <a:rPr lang="ru-RU" sz="3800" b="1" dirty="0" smtClean="0"/>
              <a:t>При таком подключении амперметр показывает ток силой </a:t>
            </a:r>
            <a:r>
              <a:rPr lang="ru-RU" sz="3800" b="1" i="1" dirty="0" smtClean="0"/>
              <a:t>I</a:t>
            </a:r>
            <a:r>
              <a:rPr lang="ru-RU" sz="3800" b="1" baseline="-25000" dirty="0" smtClean="0"/>
              <a:t>2</a:t>
            </a:r>
            <a:r>
              <a:rPr lang="ru-RU" sz="3800" b="1" dirty="0" smtClean="0"/>
              <a:t>.</a:t>
            </a:r>
          </a:p>
          <a:p>
            <a:r>
              <a:rPr lang="ru-RU" sz="3800" b="1" dirty="0" smtClean="0"/>
              <a:t>Найдите отношение показаний амперметра  в первом и во втором случаях.</a:t>
            </a:r>
          </a:p>
          <a:p>
            <a:pPr algn="just"/>
            <a:endParaRPr lang="ru-RU" sz="3500" dirty="0"/>
          </a:p>
        </p:txBody>
      </p:sp>
      <p:pic>
        <p:nvPicPr>
          <p:cNvPr id="6" name="Рисунок 5" descr="https://phys-oge.sdamgia.ru/get_file?id=1352&amp;png=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580" y="2663915"/>
            <a:ext cx="3735415" cy="135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hys-oge.sdamgia.ru/get_file?id=1353&amp;png=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2020" y="2483895"/>
            <a:ext cx="2475275" cy="1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авильный пятиугольник 9"/>
          <p:cNvSpPr/>
          <p:nvPr/>
        </p:nvSpPr>
        <p:spPr>
          <a:xfrm>
            <a:off x="5067056" y="2528900"/>
            <a:ext cx="1215134" cy="990110"/>
          </a:xfrm>
          <a:prstGeom prst="pentagon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5337085" y="2573905"/>
            <a:ext cx="900100" cy="712892"/>
          </a:xfrm>
          <a:prstGeom prst="hexagon">
            <a:avLst>
              <a:gd name="adj" fmla="val 35653"/>
              <a:gd name="vf" fmla="val 115470"/>
            </a:avLst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64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3. ЭКСПЕРИМЕНТАЛЬНАЯ ЗАДАЧА    «МОЩНОСТЬ ЧАЙНИКА»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(школьный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76545" y="2123856"/>
            <a:ext cx="8210254" cy="3780420"/>
          </a:xfrm>
        </p:spPr>
        <p:txBody>
          <a:bodyPr>
            <a:normAutofit/>
          </a:bodyPr>
          <a:lstStyle/>
          <a:p>
            <a:r>
              <a:rPr lang="ru-RU" sz="3500" dirty="0" smtClean="0"/>
              <a:t>ОПРЕДЕЛИТЕ МОЩНОСТЬ ЧАЙНИКА</a:t>
            </a:r>
            <a:endParaRPr lang="ru-RU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4. ЗАДАЧА    «ЭЛЕКТРИЧЕСКОЕ КОЛЬЦО»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(муниципальный 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76545" y="1223755"/>
            <a:ext cx="8210254" cy="5634245"/>
          </a:xfrm>
        </p:spPr>
        <p:txBody>
          <a:bodyPr>
            <a:normAutofit/>
          </a:bodyPr>
          <a:lstStyle/>
          <a:p>
            <a:r>
              <a:rPr lang="ru-RU" sz="3100" dirty="0" smtClean="0"/>
              <a:t>ЧЕМУ РАВНА СИЛА ТОКА, ПРОТЕКАЮЩЕГО ЧЕРЕЗ БАТАРЕЙКУ В ЦЕПИ? </a:t>
            </a:r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800" dirty="0" smtClean="0"/>
          </a:p>
          <a:p>
            <a:pPr algn="just"/>
            <a:endParaRPr lang="ru-RU" sz="3500" dirty="0"/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 l="61056" t="22055" r="25634" b="60531"/>
          <a:stretch>
            <a:fillRect/>
          </a:stretch>
        </p:blipFill>
        <p:spPr bwMode="auto">
          <a:xfrm>
            <a:off x="1826695" y="2213865"/>
            <a:ext cx="5940660" cy="346538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4. ЗАДАЧА    «ЭЛЕКТРИЧЕСКОЕ КОЛЬЦО»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(муниципальный 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76545" y="1223755"/>
            <a:ext cx="8210254" cy="5634245"/>
          </a:xfrm>
        </p:spPr>
        <p:txBody>
          <a:bodyPr>
            <a:normAutofit/>
          </a:bodyPr>
          <a:lstStyle/>
          <a:p>
            <a:r>
              <a:rPr lang="ru-RU" sz="3100" dirty="0" smtClean="0"/>
              <a:t>ЧЕМУ РАВНА СИЛА ТОКА, ПРОТЕКАЮЩЕГО ЧЕРЕЗ БАТАРЕЙКУ В ЦЕПИ? </a:t>
            </a:r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100" dirty="0" smtClean="0"/>
          </a:p>
          <a:p>
            <a:endParaRPr lang="ru-RU" sz="3800" dirty="0" smtClean="0"/>
          </a:p>
          <a:p>
            <a:pPr algn="just"/>
            <a:endParaRPr lang="ru-RU" sz="3500" dirty="0"/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 l="61056" t="22055" r="25634" b="60531"/>
          <a:stretch>
            <a:fillRect/>
          </a:stretch>
        </p:blipFill>
        <p:spPr bwMode="auto">
          <a:xfrm>
            <a:off x="0" y="2078850"/>
            <a:ext cx="5940660" cy="346538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60677" t="46274" r="23928" b="26781"/>
          <a:stretch>
            <a:fillRect/>
          </a:stretch>
        </p:blipFill>
        <p:spPr bwMode="auto">
          <a:xfrm>
            <a:off x="4797025" y="2933945"/>
            <a:ext cx="4346975" cy="33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5. ЗАДАЧА   «ОСТЫВАЮЩАЯ ВОДА»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(муниципальный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178750"/>
            <a:ext cx="7985229" cy="4815535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Электрический чайник мощностью 200 Вт нагревает 1 кг воды на 60</a:t>
            </a:r>
            <a:r>
              <a:rPr lang="en-US" sz="4000" dirty="0" smtClean="0">
                <a:latin typeface="Calibri"/>
              </a:rPr>
              <a:t>°</a:t>
            </a:r>
            <a:r>
              <a:rPr lang="ru-RU" sz="4000" dirty="0" smtClean="0">
                <a:latin typeface="Calibri"/>
              </a:rPr>
              <a:t>С  до  61</a:t>
            </a:r>
            <a:r>
              <a:rPr lang="en-US" sz="4000" dirty="0" smtClean="0">
                <a:latin typeface="Calibri"/>
              </a:rPr>
              <a:t>°</a:t>
            </a:r>
            <a:r>
              <a:rPr lang="ru-RU" sz="4000" dirty="0" smtClean="0"/>
              <a:t>С за 1 минуту. </a:t>
            </a:r>
          </a:p>
          <a:p>
            <a:r>
              <a:rPr lang="ru-RU" sz="4000" dirty="0" smtClean="0"/>
              <a:t>За какое время вода остынет от 61</a:t>
            </a:r>
            <a:r>
              <a:rPr lang="en-US" sz="4000" dirty="0" smtClean="0">
                <a:latin typeface="Calibri"/>
              </a:rPr>
              <a:t>°</a:t>
            </a:r>
            <a:r>
              <a:rPr lang="ru-RU" sz="4000" dirty="0" smtClean="0"/>
              <a:t>С  до 60</a:t>
            </a:r>
            <a:r>
              <a:rPr lang="en-US" sz="4000" dirty="0" smtClean="0">
                <a:latin typeface="Calibri"/>
              </a:rPr>
              <a:t>°</a:t>
            </a:r>
            <a:r>
              <a:rPr lang="ru-RU" sz="4000" dirty="0" smtClean="0"/>
              <a:t>С , если чайник отключить от сети? </a:t>
            </a:r>
          </a:p>
          <a:p>
            <a:r>
              <a:rPr lang="ru-RU" sz="4000" dirty="0" smtClean="0"/>
              <a:t>Теплоёмкость чайника не учитывать.</a:t>
            </a:r>
          </a:p>
          <a:p>
            <a:pPr algn="just">
              <a:buNone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22700"/>
                </a:solidFill>
              </a:rPr>
              <a:t>6. ЗАДАЧА «ФИЗИКА+МАТЕМАТИКА»</a:t>
            </a:r>
            <a:br>
              <a:rPr lang="ru-RU" b="1" dirty="0" smtClean="0">
                <a:solidFill>
                  <a:srgbClr val="A22700"/>
                </a:solidFill>
              </a:rPr>
            </a:br>
            <a:r>
              <a:rPr lang="ru-RU" sz="2700" b="1" dirty="0" smtClean="0">
                <a:solidFill>
                  <a:srgbClr val="A22700"/>
                </a:solidFill>
                <a:hlinkClick r:id="rId2" action="ppaction://hlinksldjump"/>
              </a:rPr>
              <a:t>(муниципальный уровень)</a:t>
            </a:r>
            <a:endParaRPr lang="ru-RU" b="1" dirty="0" smtClean="0">
              <a:solidFill>
                <a:srgbClr val="A227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52F9A-D391-4F07-8015-DD2DCE8A1C06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1" y="1178750"/>
            <a:ext cx="7985229" cy="5220580"/>
          </a:xfrm>
        </p:spPr>
        <p:txBody>
          <a:bodyPr>
            <a:normAutofit fontScale="92500"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3200" b="1" dirty="0" smtClean="0"/>
              <a:t>Два последовательно соединённых резистора подключены к источнику постоянного напряжения 12В.</a:t>
            </a:r>
          </a:p>
          <a:p>
            <a:r>
              <a:rPr lang="ru-RU" sz="3200" b="1" dirty="0" smtClean="0"/>
              <a:t>Сопротивление одного из них 4 Ом. </a:t>
            </a:r>
          </a:p>
          <a:p>
            <a:r>
              <a:rPr lang="ru-RU" sz="3200" b="1" dirty="0" smtClean="0"/>
              <a:t>При каком значении второго сопротивления тепловая мощность выделяющаяся на нём будет максимальна? </a:t>
            </a:r>
          </a:p>
          <a:p>
            <a:r>
              <a:rPr lang="ru-RU" sz="3200" b="1" dirty="0" smtClean="0"/>
              <a:t>Найти эту максимальную мощность.</a:t>
            </a:r>
          </a:p>
          <a:p>
            <a:endParaRPr lang="ru-RU" sz="4000" dirty="0" smtClean="0"/>
          </a:p>
          <a:p>
            <a:pPr algn="just">
              <a:buNone/>
            </a:pPr>
            <a:endParaRPr lang="ru-RU" sz="3600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39964" t="51860" r="38958" b="28205"/>
          <a:stretch>
            <a:fillRect/>
          </a:stretch>
        </p:blipFill>
        <p:spPr bwMode="auto">
          <a:xfrm>
            <a:off x="5112060" y="638690"/>
            <a:ext cx="4031940" cy="175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19">
      <a:dk1>
        <a:srgbClr val="001800"/>
      </a:dk1>
      <a:lt1>
        <a:srgbClr val="FADA7A"/>
      </a:lt1>
      <a:dk2>
        <a:srgbClr val="FADA7A"/>
      </a:dk2>
      <a:lt2>
        <a:srgbClr val="FADA7A"/>
      </a:lt2>
      <a:accent1>
        <a:srgbClr val="004C00"/>
      </a:accent1>
      <a:accent2>
        <a:srgbClr val="B38806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8A00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350</TotalTime>
  <Words>625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Решение олимпиадных задач по теме  «Постоянный электрический ток»</vt:lpstr>
      <vt:lpstr>Слайд 2</vt:lpstr>
      <vt:lpstr>1. ЗАДАЧА «СОЕДИНЕНИЯ РЕЗИСТОРОВ» (школьный уровень)</vt:lpstr>
      <vt:lpstr>2. ЗАДАЧА    «ГИБКИЙ  РЕЗИСТОР» (школьный уровень)</vt:lpstr>
      <vt:lpstr>3. ЭКСПЕРИМЕНТАЛЬНАЯ ЗАДАЧА    «МОЩНОСТЬ ЧАЙНИКА» (школьный уровень)</vt:lpstr>
      <vt:lpstr>4. ЗАДАЧА    «ЭЛЕКТРИЧЕСКОЕ КОЛЬЦО» (муниципальный  уровень)</vt:lpstr>
      <vt:lpstr>4. ЗАДАЧА    «ЭЛЕКТРИЧЕСКОЕ КОЛЬЦО» (муниципальный  уровень)</vt:lpstr>
      <vt:lpstr>5. ЗАДАЧА   «ОСТЫВАЮЩАЯ ВОДА» (муниципальный уровень)</vt:lpstr>
      <vt:lpstr>6. ЗАДАЧА «ФИЗИКА+МАТЕМАТИКА» (муниципальный уровень)</vt:lpstr>
      <vt:lpstr>Калориметрия + электричество</vt:lpstr>
      <vt:lpstr>Калориметрия + электричество</vt:lpstr>
      <vt:lpstr>КОНСУЛЬТАЦИЯ</vt:lpstr>
      <vt:lpstr>ЗАДАЧА «СОЕДИНЕНИЯ РЕЗИСТОРОВ» (школьный уровень)</vt:lpstr>
      <vt:lpstr>ЗАДАЧА    «ГИБКИЙ  РЕЗИСТОР» (школьный уровень)</vt:lpstr>
      <vt:lpstr>Слайд 15</vt:lpstr>
      <vt:lpstr>Калориметрия + электричество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Нина</cp:lastModifiedBy>
  <cp:revision>42</cp:revision>
  <dcterms:created xsi:type="dcterms:W3CDTF">2017-08-29T18:17:47Z</dcterms:created>
  <dcterms:modified xsi:type="dcterms:W3CDTF">2018-09-26T15:21:01Z</dcterms:modified>
</cp:coreProperties>
</file>