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12" r:id="rId1"/>
  </p:sldMasterIdLst>
  <p:notesMasterIdLst>
    <p:notesMasterId r:id="rId5"/>
  </p:notesMasterIdLst>
  <p:sldIdLst>
    <p:sldId id="265" r:id="rId2"/>
    <p:sldId id="267" r:id="rId3"/>
    <p:sldId id="26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2"/>
    <p:restoredTop sz="86394"/>
  </p:normalViewPr>
  <p:slideViewPr>
    <p:cSldViewPr snapToGrid="0" snapToObjects="1">
      <p:cViewPr varScale="1">
        <p:scale>
          <a:sx n="80" d="100"/>
          <a:sy n="80" d="100"/>
        </p:scale>
        <p:origin x="-96" y="-73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FF07E8-08F6-F24B-A4E6-1073B30E8E7C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6C433D-221D-994A-8B57-2FEB3CB6DF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79571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74423" y="802298"/>
            <a:ext cx="8637073" cy="2920713"/>
          </a:xfrm>
        </p:spPr>
        <p:txBody>
          <a:bodyPr bIns="0" anchor="b">
            <a:normAutofit/>
          </a:bodyPr>
          <a:lstStyle>
            <a:lvl1pPr algn="ctr">
              <a:defRPr sz="6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74424" y="3724074"/>
            <a:ext cx="8637072" cy="977621"/>
          </a:xfrm>
        </p:spPr>
        <p:txBody>
          <a:bodyPr tIns="91440" bIns="91440">
            <a:normAutofit/>
          </a:bodyPr>
          <a:lstStyle>
            <a:lvl1pPr marL="0" indent="0" algn="ctr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51639-B2D6-4652-B8C3-1B4C224A7BAF}" type="datetimeFigureOut">
              <a:rPr lang="en-US" smtClean="0"/>
              <a:pPr/>
              <a:t>12/24/2018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1579" y="329307"/>
            <a:ext cx="5626774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76834" y="798973"/>
            <a:ext cx="811019" cy="503578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987737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A6AA8-A04B-4104-9AE2-BD48D340E27F}" type="datetimeFigureOut">
              <a:rPr lang="en-US" smtClean="0"/>
              <a:pPr/>
              <a:t>12/24/2018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327159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27052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518654" cy="465988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BF79-FAC6-4A96-8DE1-F7B82E2E1652}" type="datetimeFigureOut">
              <a:rPr lang="en-US" smtClean="0"/>
              <a:pPr/>
              <a:t>12/24/2018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265352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F5DD9-2C52-442D-92E2-8072C0C3D7CD}" type="datetimeFigureOut">
              <a:rPr lang="en-US" smtClean="0"/>
              <a:pPr/>
              <a:t>12/24/2018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39775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4423" y="1756130"/>
            <a:ext cx="8643154" cy="1969007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4423" y="3725137"/>
            <a:ext cx="8643154" cy="1093987"/>
          </a:xfrm>
        </p:spPr>
        <p:txBody>
          <a:bodyPr tIns="91440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961B7-6B89-48AB-966F-622E2788EECC}" type="datetimeFigureOut">
              <a:rPr lang="en-US" smtClean="0"/>
              <a:pPr/>
              <a:t>12/24/2018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807867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293577" cy="105930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488654" cy="344859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54140" y="2017343"/>
            <a:ext cx="4488654" cy="34415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D6FB-79CC-4683-A046-BBE785BA1BED}" type="datetimeFigureOut">
              <a:rPr lang="en-US" smtClean="0"/>
              <a:pPr/>
              <a:t>12/24/2018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173291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295603" cy="105631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488794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488794" cy="264445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56025" y="2023003"/>
            <a:ext cx="4488794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56025" y="2821491"/>
            <a:ext cx="4488794" cy="263737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B3E8-48F1-4B23-8498-D8A04A81EC9C}" type="datetimeFigureOut">
              <a:rPr lang="en-US" smtClean="0"/>
              <a:pPr/>
              <a:t>12/24/2018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03631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0D90-AA62-404D-A741-635B4370F9CB}" type="datetimeFigureOut">
              <a:rPr lang="en-US" smtClean="0"/>
              <a:pPr/>
              <a:t>12/24/2018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5935270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02E4-6836-46D1-9DBB-3C27C0DD3A89}" type="datetimeFigureOut">
              <a:rPr lang="en-US" smtClean="0"/>
              <a:pPr/>
              <a:t>12/24/2018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179107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2961967" cy="2406518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30324" y="798974"/>
            <a:ext cx="6012470" cy="4658826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2961967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131DD-A141-4471-BCF9-C6073EDD7E20}" type="datetimeFigureOut">
              <a:rPr lang="en-US" smtClean="0"/>
              <a:pPr/>
              <a:t>12/24/2018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5764919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>
            <a:xfrm>
              <a:off x="7477387" y="482170"/>
              <a:ext cx="4074533" cy="5149101"/>
            </a:xfrm>
            <a:prstGeom prst="rect">
              <a:avLst/>
            </a:prstGeom>
            <a:blipFill dpi="0" rotWithShape="1">
              <a:blip r:embed="rId2">
                <a:alphaModFix amt="30000"/>
              </a:blip>
              <a:srcRect/>
              <a:tile tx="0" ty="0" sx="100000" sy="100000" flip="none" algn="ctr"/>
            </a:blip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 extrusionH="76200" contourW="12700" prstMaterial="matte">
              <a:bevelT w="152400" h="50800" prst="softRound"/>
              <a:extrusionClr>
                <a:schemeClr val="tx2"/>
              </a:extrusionClr>
              <a:contourClr>
                <a:schemeClr val="bg2"/>
              </a:contourClr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38100" cmpd="sng">
              <a:solidFill>
                <a:schemeClr val="tx2">
                  <a:lumMod val="25000"/>
                </a:schemeClr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2"/>
            <a:ext cx="5532328" cy="1922299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50000"/>
              <a:lumOff val="50000"/>
              <a:alpha val="80000"/>
            </a:schemeClr>
          </a:solidFill>
          <a:ln w="9525" cap="sq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3200" dirty="0"/>
            </a:lvl1pPr>
          </a:lstStyle>
          <a:p>
            <a:pPr lvl="0" algn="ctr"/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059600"/>
            <a:ext cx="5524404" cy="2090134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AB334A90-EB03-42F3-8859-2C2B2724C058}" type="datetimeFigureOut">
              <a:rPr lang="en-US" smtClean="0"/>
              <a:pPr/>
              <a:t>12/24/2018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352179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291215" cy="10492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29121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42079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C48EC7-AF6A-48D3-8284-14BACBEBDD84}" type="datetimeFigureOut">
              <a:rPr lang="en-US" smtClean="0"/>
              <a:pPr/>
              <a:t>12/24/2018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626774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622291"/>
            <a:ext cx="12192000" cy="2505984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>
                  <a:alpha val="80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1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t="1538" b="-1538"/>
          <a:stretch/>
        </p:blipFill>
        <p:spPr>
          <a:xfrm>
            <a:off x="0" y="6129338"/>
            <a:ext cx="12192000" cy="742950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>
            <a:off x="0" y="6138142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92059619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C%D0%A7%D0%A1_%D0%A0%D0%BE%D1%81%D1%81%D0%B8%D0%B8" TargetMode="External"/><Relationship Id="rId2" Type="http://schemas.openxmlformats.org/officeDocument/2006/relationships/hyperlink" Target="https://ru.wikipedia.org/wiki/%D0%9A%D1%80%D0%B5%D1%89%D0%B5%D0%BD%D1%81%D0%BA%D0%B8%D0%B5_%D0%BA%D1%83%D0%BF%D0%B0%D0%BD%D0%B8%D1%8F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162EA113-5984-FA40-8314-519285A3959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1" cy="6132786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D9EA2EA-C054-784B-B055-E930EB3983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77698" y="1321204"/>
            <a:ext cx="9603275" cy="1049235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Водная зона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171E19C-7C11-F646-9DDE-09D09B21D9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8972" y="2370439"/>
            <a:ext cx="9603275" cy="3450613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Из-за осушительных работ в прилегающей местности, изъятия воды на орошение, смыва удобрений с окрестных полей и др. вмешательств человека, а также в результате естественных процессов развития растительности, Святое озеро утеряло свои изначальные характеристики. Леса по берегам уже нет. Исчезли или сократили численность вересковые кустарнички и другие свойственные верховым болотам растения. Мощная сфагновая сплавина заросла кустарниковыми ивами и тростником. Восточный берег не застроен и нарушен в наименьшей степени. Небольшой участок этого берега регулярно используется для купания, хотя официально купание запрещено. Южный берег тоже, в основном, не застроен. С запада к берегу подступает многоэтажная городская застройка; этот берег особенно загрязнён, имеются многочисленные свалки бытового мусора, гаражи, сараи. На севере преобладает застройка сельского типа.</a:t>
            </a:r>
          </a:p>
          <a:p>
            <a:r>
              <a:rPr lang="ru-RU" dirty="0"/>
              <a:t>В последние годы озёра изучались эпизодически (орнитологические исследования, реже ботанические, геологические или гидрологические).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9113791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9670B0C2-8E63-8548-A0D8-A0C2BE5775F7}"/>
              </a:ext>
            </a:extLst>
          </p:cNvPr>
          <p:cNvSpPr/>
          <p:nvPr/>
        </p:nvSpPr>
        <p:spPr>
          <a:xfrm>
            <a:off x="1696821" y="2078840"/>
            <a:ext cx="919897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anose="020B0604020202020204" pitchFamily="34" charset="0"/>
              </a:rPr>
              <a:t>Дорожки в парке приспособлены для катания на велосипедах. В восточной части парка находятся специально выделенные зоны для рыбалки и пикника с мангалами, беседками, урнами, лавками и столами. Летом 2015 года зоны для купания у Белого озера проверили волонтеры организации «Безопасная столица». Зимой 2016 года в парке организовали проруби для </a:t>
            </a:r>
            <a:r>
              <a:rPr lang="ru-RU" dirty="0">
                <a:latin typeface="Arial" panose="020B0604020202020204" pitchFamily="34" charset="0"/>
                <a:hlinkClick r:id="rId2" tooltip="Крещенские купания"/>
              </a:rPr>
              <a:t>крещенских купаний</a:t>
            </a:r>
            <a:r>
              <a:rPr lang="ru-RU" dirty="0">
                <a:latin typeface="Arial" panose="020B0604020202020204" pitchFamily="34" charset="0"/>
              </a:rPr>
              <a:t>. Также возле озёр есть действующий пункт проката лодок, детский морской клуб и спасательная станция </a:t>
            </a:r>
            <a:r>
              <a:rPr lang="ru-RU" dirty="0">
                <a:latin typeface="Arial" panose="020B0604020202020204" pitchFamily="34" charset="0"/>
                <a:hlinkClick r:id="rId3" tooltip="МЧС России"/>
              </a:rPr>
              <a:t>МЧС</a:t>
            </a:r>
            <a:r>
              <a:rPr lang="ru-RU" dirty="0">
                <a:latin typeface="Arial" panose="020B0604020202020204" pitchFamily="34" charset="0"/>
              </a:rPr>
              <a:t> с собаками-спасателями.</a:t>
            </a:r>
          </a:p>
          <a:p>
            <a:r>
              <a:rPr lang="ru-RU" dirty="0">
                <a:latin typeface="Arial" panose="020B0604020202020204" pitchFamily="34" charset="0"/>
              </a:rPr>
              <a:t>Администрация парка объявляла о </a:t>
            </a:r>
            <a:r>
              <a:rPr lang="ru-RU" dirty="0" err="1">
                <a:latin typeface="Arial" panose="020B0604020202020204" pitchFamily="34" charset="0"/>
              </a:rPr>
              <a:t>рерганизации</a:t>
            </a:r>
            <a:r>
              <a:rPr lang="ru-RU" dirty="0">
                <a:latin typeface="Arial" panose="020B0604020202020204" pitchFamily="34" charset="0"/>
              </a:rPr>
              <a:t> и дополнительном </a:t>
            </a:r>
            <a:r>
              <a:rPr lang="ru-RU" dirty="0" err="1">
                <a:latin typeface="Arial" panose="020B0604020202020204" pitchFamily="34" charset="0"/>
              </a:rPr>
              <a:t>обзеленении</a:t>
            </a:r>
            <a:r>
              <a:rPr lang="ru-RU" dirty="0">
                <a:latin typeface="Arial" panose="020B0604020202020204" pitchFamily="34" charset="0"/>
              </a:rPr>
              <a:t> в 2017 и 2018 годах. Планируется увеличить места для отдыха, должен появиться новый прогулочный маршрут — «тропа здоровья», также будут установлены тренажеры на физкультурных площадках. Между озёрами возведут мосты, обновят кабинки для переодевания, спортивные и детские площадки, скамейки и урны. На территории парка поставят новый спасательный и медицинский пункты.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F91BB43E-3C94-6C4A-8366-B5BBFA39C4F8}"/>
              </a:ext>
            </a:extLst>
          </p:cNvPr>
          <p:cNvSpPr/>
          <p:nvPr/>
        </p:nvSpPr>
        <p:spPr>
          <a:xfrm>
            <a:off x="0" y="0"/>
            <a:ext cx="6096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latin typeface="Verdana" panose="020B0604030504040204" pitchFamily="34" charset="0"/>
              </a:rPr>
              <a:t>Лесную растительность можно увидеть на границе </a:t>
            </a:r>
            <a:r>
              <a:rPr lang="ru-RU" b="1" dirty="0">
                <a:latin typeface="Verdana" panose="020B0604030504040204" pitchFamily="34" charset="0"/>
              </a:rPr>
              <a:t>«</a:t>
            </a:r>
            <a:r>
              <a:rPr lang="ru-RU" b="1" dirty="0" err="1">
                <a:latin typeface="Verdana" panose="020B0604030504040204" pitchFamily="34" charset="0"/>
              </a:rPr>
              <a:t>Косинского</a:t>
            </a:r>
            <a:r>
              <a:rPr lang="ru-RU" b="1" dirty="0">
                <a:latin typeface="Verdana" panose="020B0604030504040204" pitchFamily="34" charset="0"/>
              </a:rPr>
              <a:t>»</a:t>
            </a:r>
            <a:r>
              <a:rPr lang="ru-RU" dirty="0">
                <a:latin typeface="Verdana" panose="020B0604030504040204" pitchFamily="34" charset="0"/>
              </a:rPr>
              <a:t>, в </a:t>
            </a:r>
            <a:r>
              <a:rPr lang="ru-RU" dirty="0" err="1">
                <a:latin typeface="Verdana" panose="020B0604030504040204" pitchFamily="34" charset="0"/>
              </a:rPr>
              <a:t>Салтыковском</a:t>
            </a:r>
            <a:r>
              <a:rPr lang="ru-RU" dirty="0">
                <a:latin typeface="Verdana" panose="020B0604030504040204" pitchFamily="34" charset="0"/>
              </a:rPr>
              <a:t> лесопарке. Там растут огромные липы, дубы и лиственницы, сохранились ельники-</a:t>
            </a:r>
            <a:r>
              <a:rPr lang="ru-RU" dirty="0" err="1">
                <a:latin typeface="Verdana" panose="020B0604030504040204" pitchFamily="34" charset="0"/>
              </a:rPr>
              <a:t>зеленомошники</a:t>
            </a:r>
            <a:r>
              <a:rPr lang="ru-RU" dirty="0">
                <a:latin typeface="Verdana" panose="020B0604030504040204" pitchFamily="34" charset="0"/>
              </a:rPr>
              <a:t> и высокие сосняки, а под ними - обилие лесных трав.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0621174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>
            <a:extLst>
              <a:ext uri="{FF2B5EF4-FFF2-40B4-BE49-F238E27FC236}">
                <a16:creationId xmlns:a16="http://schemas.microsoft.com/office/drawing/2014/main" xmlns="" id="{0BE3146B-44B2-854A-89D0-E318B7040A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890" y="4103969"/>
            <a:ext cx="7457090" cy="176980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xmlns="" id="{93ECD594-970D-5F42-9495-4FCBF5C89659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l="1888" r="1888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14" name="Текст 13">
            <a:extLst>
              <a:ext uri="{FF2B5EF4-FFF2-40B4-BE49-F238E27FC236}">
                <a16:creationId xmlns:a16="http://schemas.microsoft.com/office/drawing/2014/main" xmlns="" id="{4D12BC39-019D-7E4F-8D96-0FCBE34844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0" y="118241"/>
            <a:ext cx="7457089" cy="4704016"/>
          </a:xfrm>
        </p:spPr>
        <p:txBody>
          <a:bodyPr>
            <a:noAutofit/>
          </a:bodyPr>
          <a:lstStyle/>
          <a:p>
            <a:r>
              <a:rPr lang="ru-RU" sz="1400" dirty="0">
                <a:solidFill>
                  <a:schemeClr val="bg1"/>
                </a:solidFill>
              </a:rPr>
              <a:t>Парк «</a:t>
            </a:r>
            <a:r>
              <a:rPr lang="ru-RU" sz="1400" dirty="0" err="1">
                <a:solidFill>
                  <a:schemeClr val="bg1"/>
                </a:solidFill>
              </a:rPr>
              <a:t>Косинский</a:t>
            </a:r>
            <a:r>
              <a:rPr lang="ru-RU" sz="1400" dirty="0">
                <a:solidFill>
                  <a:schemeClr val="bg1"/>
                </a:solidFill>
              </a:rPr>
              <a:t>» служит «экологическим коридором» для продвижения из подмосковных лесов птиц и млекопитающих. В нем обитают кроты и ежи, мышевидные грызуны, зайцы, лисицы. Несмотря на небольшие размеры парка здесь можно проводить интересные наблюдения за птицами. В последние годы количество и разнообразие пернатых </a:t>
            </a:r>
            <a:r>
              <a:rPr lang="ru-RU" sz="1400" dirty="0" err="1">
                <a:solidFill>
                  <a:schemeClr val="bg1"/>
                </a:solidFill>
              </a:rPr>
              <a:t>Трехозерья</a:t>
            </a:r>
            <a:r>
              <a:rPr lang="ru-RU" sz="1400" dirty="0">
                <a:solidFill>
                  <a:schemeClr val="bg1"/>
                </a:solidFill>
              </a:rPr>
              <a:t> увеличилось. Здесь гнездятся кряква, красноголовый нырок, хохлатая чернеть, черношейная поганка. На Святом озере обнаружены места гнездования чомги и камышницы. А на торфянистых островках и дамбах Черного озера возникла колония речных крачек. Эти птицы способны защитить от ворон гнездовья свои и других птиц. Прилетают кормиться сизые и озерные чайки, имеющие колонии на Люберецких полях фильтрации. В прибрежных перелесках и зарослях живут речной сверчок, садовая славка, соловей, </a:t>
            </a:r>
            <a:r>
              <a:rPr lang="ru-RU" sz="1400" dirty="0" err="1">
                <a:solidFill>
                  <a:schemeClr val="bg1"/>
                </a:solidFill>
              </a:rPr>
              <a:t>камышовка-барсучок</a:t>
            </a:r>
            <a:r>
              <a:rPr lang="ru-RU" sz="1400" dirty="0">
                <a:solidFill>
                  <a:schemeClr val="bg1"/>
                </a:solidFill>
              </a:rPr>
              <a:t>, варакушка, камышовая овсянка, желтоголовая трясогузка. В период миграций на озерах останавливаются лебеди, </a:t>
            </a:r>
            <a:r>
              <a:rPr lang="ru-RU" sz="1400" dirty="0" err="1">
                <a:solidFill>
                  <a:schemeClr val="bg1"/>
                </a:solidFill>
              </a:rPr>
              <a:t>серощекая</a:t>
            </a:r>
            <a:r>
              <a:rPr lang="ru-RU" sz="1400" dirty="0">
                <a:solidFill>
                  <a:schemeClr val="bg1"/>
                </a:solidFill>
              </a:rPr>
              <a:t> поганка, серый гусь, шилохвост, широконоска, кулики (которых тоже привлекают поля фильтрации). В долине </a:t>
            </a:r>
            <a:r>
              <a:rPr lang="ru-RU" sz="1400" dirty="0" err="1">
                <a:solidFill>
                  <a:schemeClr val="bg1"/>
                </a:solidFill>
              </a:rPr>
              <a:t>Рудневки</a:t>
            </a:r>
            <a:r>
              <a:rPr lang="ru-RU" sz="1400" dirty="0">
                <a:solidFill>
                  <a:schemeClr val="bg1"/>
                </a:solidFill>
              </a:rPr>
              <a:t> встречаются перепел, чибис, жулан, ястребы, пустельга и полевой жаворонок. В Святом озере водится рыба - туда в разные периоды выпускались стерлядь, карп, судак, лещ, карась, щука, угорь, форель. В парке встречаются бабочки, занесенные в Красную книгу Москвы: </a:t>
            </a:r>
            <a:r>
              <a:rPr lang="ru-RU" sz="1400" dirty="0" err="1">
                <a:solidFill>
                  <a:schemeClr val="bg1"/>
                </a:solidFill>
              </a:rPr>
              <a:t>подалирий</a:t>
            </a:r>
            <a:r>
              <a:rPr lang="ru-RU" sz="1400" dirty="0">
                <a:solidFill>
                  <a:schemeClr val="bg1"/>
                </a:solidFill>
              </a:rPr>
              <a:t>, сиреневый бражник, осенний шелкопряд; много насекомых на лугах в долине </a:t>
            </a:r>
            <a:r>
              <a:rPr lang="ru-RU" sz="1400" dirty="0" err="1">
                <a:solidFill>
                  <a:schemeClr val="bg1"/>
                </a:solidFill>
              </a:rPr>
              <a:t>Рудневки</a:t>
            </a:r>
            <a:r>
              <a:rPr lang="ru-RU" sz="14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2A632541-3FEB-6747-BFED-0F0E054814A1}"/>
              </a:ext>
            </a:extLst>
          </p:cNvPr>
          <p:cNvSpPr/>
          <p:nvPr/>
        </p:nvSpPr>
        <p:spPr>
          <a:xfrm>
            <a:off x="0" y="0"/>
            <a:ext cx="12192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rgbClr val="07151C"/>
                </a:solidFill>
                <a:latin typeface="Verdana" panose="020B0604030504040204" pitchFamily="34" charset="0"/>
              </a:rPr>
              <a:t> 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685703011"/>
      </p:ext>
    </p:extLst>
  </p:cSld>
  <p:clrMapOvr>
    <a:masterClrMapping/>
  </p:clrMapOvr>
</p:sld>
</file>

<file path=ppt/theme/theme1.xml><?xml version="1.0" encoding="utf-8"?>
<a:theme xmlns:a="http://schemas.openxmlformats.org/drawingml/2006/main" name="Галерея">
  <a:themeElements>
    <a:clrScheme name="Галерея">
      <a:dk1>
        <a:sysClr val="windowText" lastClr="000000"/>
      </a:dk1>
      <a:lt1>
        <a:sysClr val="window" lastClr="FFFFFF"/>
      </a:lt1>
      <a:dk2>
        <a:srgbClr val="454545"/>
      </a:dk2>
      <a:lt2>
        <a:srgbClr val="DFD9D5"/>
      </a:lt2>
      <a:accent1>
        <a:srgbClr val="FB8C29"/>
      </a:accent1>
      <a:accent2>
        <a:srgbClr val="F2C351"/>
      </a:accent2>
      <a:accent3>
        <a:srgbClr val="D0CBA5"/>
      </a:accent3>
      <a:accent4>
        <a:srgbClr val="A2C476"/>
      </a:accent4>
      <a:accent5>
        <a:srgbClr val="57C293"/>
      </a:accent5>
      <a:accent6>
        <a:srgbClr val="06BFDE"/>
      </a:accent6>
      <a:hlink>
        <a:srgbClr val="FBAE29"/>
      </a:hlink>
      <a:folHlink>
        <a:srgbClr val="EDC47E"/>
      </a:folHlink>
    </a:clrScheme>
    <a:fontScheme name="Галерея">
      <a:majorFont>
        <a:latin typeface="Rockwell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алерея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Gallery" id="{BBFCD31E-59A1-489D-B089-A3EAD7CAE12E}" vid="{BB5F5D82-B5E9-469E-A815-C655ED4AF243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{5BF456BA-DD85-C644-93EA-48764B0E49C0}tf10001119</Template>
  <TotalTime>139</TotalTime>
  <Words>451</Words>
  <Application>Microsoft Office PowerPoint</Application>
  <PresentationFormat>Произвольный</PresentationFormat>
  <Paragraphs>9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Галерея</vt:lpstr>
      <vt:lpstr>Водная зона</vt:lpstr>
      <vt:lpstr>Слайд 2</vt:lpstr>
      <vt:lpstr>Слайд 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Природно-исторический парк «Косинский» </dc:title>
  <dc:creator>максим куганов</dc:creator>
  <cp:lastModifiedBy>MS</cp:lastModifiedBy>
  <cp:revision>19</cp:revision>
  <dcterms:created xsi:type="dcterms:W3CDTF">2018-12-23T10:30:35Z</dcterms:created>
  <dcterms:modified xsi:type="dcterms:W3CDTF">2018-12-24T16:55:35Z</dcterms:modified>
</cp:coreProperties>
</file>