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notesMasterIdLst>
    <p:notesMasterId r:id="rId10"/>
  </p:notesMasterIdLst>
  <p:sldIdLst>
    <p:sldId id="256" r:id="rId2"/>
    <p:sldId id="273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/>
    <p:restoredTop sz="86394"/>
  </p:normalViewPr>
  <p:slideViewPr>
    <p:cSldViewPr snapToGrid="0" snapToObjects="1">
      <p:cViewPr varScale="1">
        <p:scale>
          <a:sx n="80" d="100"/>
          <a:sy n="80" d="100"/>
        </p:scale>
        <p:origin x="-96" y="-7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F07E8-08F6-F24B-A4E6-1073B30E8E7C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C433D-221D-994A-8B57-2FEB3CB6D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95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C433D-221D-994A-8B57-2FEB3CB6DF9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03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8773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715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653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977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8078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7329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03631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9352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791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649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B334A90-EB03-42F3-8859-2C2B2724C058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521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205961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0%D0%BB%D1%82%D1%8B%D0%BA%D0%BE%D0%B2%D1%81%D0%BA%D0%B8%D0%B9_%D0%BB%D0%B5%D1%81%D0%BE%D0%BF%D0%B0%D1%80%D0%BA" TargetMode="External"/><Relationship Id="rId3" Type="http://schemas.openxmlformats.org/officeDocument/2006/relationships/image" Target="../media/image3.tiff"/><Relationship Id="rId7" Type="http://schemas.openxmlformats.org/officeDocument/2006/relationships/hyperlink" Target="https://ru.wikipedia.org/wiki/%D0%A0%D1%83%D0%B4%D0%BD%D1%91%D0%B2%D0%BA%D0%B0_(%D0%BF%D1%80%D0%B8%D1%82%D0%BE%D0%BA_%D0%9F%D0%B5%D1%85%D0%BE%D1%80%D0%BA%D0%B8)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7%D1%91%D1%80%D0%BD%D0%BE%D0%B5_%D0%BE%D0%B7%D0%B5%D1%80%D0%BE_(%D0%9C%D0%BE%D1%81%D0%BA%D0%B2%D0%B0)" TargetMode="External"/><Relationship Id="rId5" Type="http://schemas.openxmlformats.org/officeDocument/2006/relationships/hyperlink" Target="https://ru.wikipedia.org/wiki/%D0%91%D0%B5%D0%BB%D0%BE%D0%B5_%D0%BE%D0%B7%D0%B5%D1%80%D0%BE_(%D0%9C%D0%BE%D1%81%D0%BA%D0%B2%D0%B0)" TargetMode="External"/><Relationship Id="rId4" Type="http://schemas.openxmlformats.org/officeDocument/2006/relationships/hyperlink" Target="https://ru.wikipedia.org/wiki/%D0%A1%D0%B2%D1%8F%D1%82%D0%BE%D0%B5_(%D0%BE%D0%B7%D0%B5%D1%80%D0%BE,_%D0%9C%D0%BE%D1%81%D0%BA%D0%B2%D0%B0)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E%D1%81%D0%BA%D0%BE%D0%B2%D1%81%D0%BA%D0%B8%D0%B9_%D0%B3%D0%BE%D1%81%D1%83%D0%B4%D0%B0%D1%80%D1%81%D1%82%D0%B2%D0%B5%D0%BD%D0%BD%D1%8B%D0%B9_%D1%83%D0%BD%D0%B8%D0%B2%D0%B5%D1%80%D1%81%D0%B8%D1%82%D0%B5%D1%82" TargetMode="External"/><Relationship Id="rId3" Type="http://schemas.openxmlformats.org/officeDocument/2006/relationships/hyperlink" Target="https://ru.wikipedia.org/wiki/%D0%9F%D1%80%D0%BE%D0%BA%D1%83%D1%80%D0%B0%D1%82%D1%83%D1%80%D0%B0_%D0%9C%D0%BE%D1%81%D0%BA%D0%B2%D1%8B" TargetMode="External"/><Relationship Id="rId7" Type="http://schemas.openxmlformats.org/officeDocument/2006/relationships/hyperlink" Target="https://ru.wikipedia.org/wiki/%D0%93%D0%B8%D0%B4%D1%80%D0%BE%D0%B1%D0%B8%D0%BE%D0%BB%D0%BE%D0%B3%D0%B8%D1%8F" TargetMode="External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1%D0%B8%D0%BE%D0%BB%D0%BE%D0%B3%D0%B8%D1%87%D0%B5%D1%81%D0%BA%D0%B0%D1%8F_%D1%81%D1%82%D0%B0%D0%BD%D1%86%D0%B8%D1%8F" TargetMode="External"/><Relationship Id="rId11" Type="http://schemas.openxmlformats.org/officeDocument/2006/relationships/hyperlink" Target="https://ru.wikipedia.org/wiki/%D0%92%D1%81%D0%B5%D0%BC%D0%B8%D1%80%D0%BD%D0%BE%D0%B5_%D0%BD%D0%B0%D1%81%D0%BB%D0%B5%D0%B4%D0%B8%D0%B5" TargetMode="External"/><Relationship Id="rId5" Type="http://schemas.openxmlformats.org/officeDocument/2006/relationships/hyperlink" Target="https://ru.wikipedia.org/wiki/%D0%A1%D0%BE%D0%B2%D0%B5%D1%82_%D0%BD%D0%B0%D1%80%D0%BE%D0%B4%D0%BD%D1%8B%D1%85_%D0%BA%D0%BE%D0%BC%D0%B8%D1%81%D1%81%D0%B0%D1%80%D0%BE%D0%B2_%D0%A0%D0%A1%D0%A4%D0%A1%D0%A0" TargetMode="External"/><Relationship Id="rId10" Type="http://schemas.openxmlformats.org/officeDocument/2006/relationships/hyperlink" Target="https://ru.wikipedia.org/wiki/%D0%AE%D0%9D%D0%95%D0%A1%D0%9A%D0%9E" TargetMode="External"/><Relationship Id="rId4" Type="http://schemas.openxmlformats.org/officeDocument/2006/relationships/hyperlink" Target="https://ru.wikipedia.org/wiki/1923_%D0%B3%D0%BE%D0%B4" TargetMode="External"/><Relationship Id="rId9" Type="http://schemas.openxmlformats.org/officeDocument/2006/relationships/hyperlink" Target="https://ru.wikipedia.org/wiki/%D0%9A%D0%BE%D1%81%D0%B8%D0%BD%D0%BE_(%D0%9C%D0%BE%D1%81%D0%BA%D0%B2%D0%B0)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X_%D0%B2%D0%B5%D0%BA" TargetMode="External"/><Relationship Id="rId7" Type="http://schemas.openxmlformats.org/officeDocument/2006/relationships/hyperlink" Target="https://ru.wikipedia.org/wiki/%D0%A1%D1%82%D0%BE%D0%BA%D0%B3%D0%BE%D0%BB%D1%8C%D0%BC" TargetMode="External"/><Relationship Id="rId2" Type="http://schemas.openxmlformats.org/officeDocument/2006/relationships/hyperlink" Target="https://ru.wikipedia.org/wiki/%D0%9B%D0%B5%D0%B4%D0%BD%D0%B8%D0%BA%D0%BE%D0%B2%D0%BE%D0%B5_%D0%BE%D0%B7%D0%B5%D1%80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5%D0%B5%D0%BB%D1%8C%D1%81%D0%B8%D0%BD%D0%BA%D0%B8" TargetMode="External"/><Relationship Id="rId5" Type="http://schemas.openxmlformats.org/officeDocument/2006/relationships/hyperlink" Target="https://ru.wikipedia.org/wiki/%D0%91%D0%B5%D1%80%D0%BB%D0%B8%D0%BD" TargetMode="External"/><Relationship Id="rId4" Type="http://schemas.openxmlformats.org/officeDocument/2006/relationships/hyperlink" Target="https://ru.wikipedia.org/wiki/%D0%9B%D0%B8%D0%BC%D0%BD%D0%BE%D0%BB%D0%BE%D0%B3%D0%B8%D1%8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0%B2%D1%82%D1%80%D0%BE%D1%84%D0%B8%D0%BA%D0%B0%D1%86%D0%B8%D1%8F" TargetMode="External"/><Relationship Id="rId7" Type="http://schemas.openxmlformats.org/officeDocument/2006/relationships/hyperlink" Target="https://ru.wikipedia.org/wiki/%D0%A5%D1%80%D0%B0%D0%BC%D1%8B_%D1%81%D0%B2%D1%8F%D1%82%D0%B8%D1%82%D0%B5%D0%BB%D1%8F_%D0%9D%D0%B8%D0%BA%D0%BE%D0%BB%D0%B0%D1%8F,_%D0%A3%D1%81%D0%BF%D0%B5%D0%BD%D0%B8%D1%8F_%D0%91%D0%BE%D0%B3%D0%BE%D1%80%D0%BE%D0%B4%D0%B8%D1%86%D1%8B_%D0%B8_%D1%81%D0%B2%D1%8F%D1%82%D0%B8%D1%82%D0%B5%D0%BB%D1%8F_%D0%A2%D0%B8%D1%85%D0%BE%D0%BD%D0%B0,_%D0%BF%D0%B0%D1%82%D1%80%D0%B8%D0%B0%D1%80%D1%85%D0%B0_%D0%9C%D0%BE%D1%81%D0%BA%D0%BE%D0%B2%D1%81%D0%BA%D0%BE%D0%B3%D0%BE_%D0%B2_%D0%9A%D0%BE%D1%81%D0%B8%D0%BD%D0%B5" TargetMode="External"/><Relationship Id="rId2" Type="http://schemas.openxmlformats.org/officeDocument/2006/relationships/hyperlink" Target="https://ru.wikipedia.org/wiki/%D0%93%D0%BE%D0%BB%D0%BE%D1%86%D0%B5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XV_%D0%B2%D0%B5%D0%BA" TargetMode="External"/><Relationship Id="rId5" Type="http://schemas.openxmlformats.org/officeDocument/2006/relationships/hyperlink" Target="https://ru.wikipedia.org/wiki/%D0%92%D0%BB%D0%B0%D0%B4%D0%B8%D0%BC%D0%B8%D1%80_%D0%90%D0%BD%D0%B4%D1%80%D0%B5%D0%B5%D0%B2%D0%B8%D1%87_%D0%A5%D1%80%D0%B0%D0%B1%D1%80%D1%8B%D0%B9" TargetMode="External"/><Relationship Id="rId4" Type="http://schemas.openxmlformats.org/officeDocument/2006/relationships/hyperlink" Target="https://ru.wikipedia.org/wiki/%D0%91%D0%B8%D0%BE%D0%B3%D0%B5%D0%BD%D0%BD%D0%BE%D0%B5_%D0%B2%D0%B5%D1%89%D0%B5%D1%81%D1%82%D0%B2%D0%B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E%D1%80%D1%84" TargetMode="External"/><Relationship Id="rId2" Type="http://schemas.openxmlformats.org/officeDocument/2006/relationships/hyperlink" Target="https://ru.wikipedia.org/wiki/1940_%D0%B3%D0%BE%D0%B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A%D0%BE%D1%81%D0%B8%D0%BD%D0%BE_(%D0%9C%D0%BE%D1%81%D0%BA%D0%B2%D0%B0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1%80%D0%BF%D0%BE%D0%B2%D1%8B%D0%B5" TargetMode="External"/><Relationship Id="rId2" Type="http://schemas.openxmlformats.org/officeDocument/2006/relationships/hyperlink" Target="https://ru.wikipedia.org/wiki/%D0%A2%D1%80%D0%BE%D1%84%D0%BD%D0%BE%D1%81%D1%82%D1%8C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.wikipedia.org/wiki/%D0%91%D0%B5%D0%BB%D1%8B%D0%B9_%D0%B0%D0%BC%D1%83%D1%80" TargetMode="External"/><Relationship Id="rId4" Type="http://schemas.openxmlformats.org/officeDocument/2006/relationships/hyperlink" Target="https://ru.wikipedia.org/wiki/%D0%A2%D0%BE%D0%BB%D1%81%D1%82%D0%BE%D0%BB%D0%BE%D0%B1%D0%B8%D0%BA%D0%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48D226DA-E368-46E4-BF0C-D467A1E86B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0E1F02-EF91-524B-98DA-97F6C5C525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4423" y="1710167"/>
            <a:ext cx="8637073" cy="2920713"/>
          </a:xfrm>
        </p:spPr>
        <p:txBody>
          <a:bodyPr>
            <a:normAutofit/>
          </a:bodyPr>
          <a:lstStyle/>
          <a:p>
            <a:r>
              <a:rPr lang="ru-RU" sz="5100"/>
              <a:t>Природно-исторический парк «Косинский»</a:t>
            </a:r>
            <a:br>
              <a:rPr lang="ru-RU" sz="5100"/>
            </a:br>
            <a:endParaRPr lang="ru-RU" sz="510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6AFA8D4-27F4-714A-89C2-3F138FB226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4424" y="4631943"/>
            <a:ext cx="8637072" cy="97762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78039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8726B1-3081-0845-894E-D60AB7263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476" y="1600199"/>
            <a:ext cx="3539266" cy="4297680"/>
          </a:xfrm>
        </p:spPr>
        <p:txBody>
          <a:bodyPr anchor="ctr">
            <a:normAutofit/>
          </a:bodyPr>
          <a:lstStyle/>
          <a:p>
            <a:r>
              <a:rPr lang="ru-RU" dirty="0"/>
              <a:t>Природно-исторический парк «</a:t>
            </a:r>
            <a:r>
              <a:rPr lang="ru-RU" dirty="0" err="1"/>
              <a:t>Ко́синский</a:t>
            </a:r>
            <a:r>
              <a:rPr lang="ru-RU" dirty="0"/>
              <a:t>»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8F9A88F-134B-EB41-8176-17E0662CF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851" y="0"/>
            <a:ext cx="7175183" cy="6140918"/>
          </a:xfrm>
        </p:spPr>
        <p:txBody>
          <a:bodyPr anchor="ctr">
            <a:normAutofit fontScale="85000" lnSpcReduction="10000"/>
          </a:bodyPr>
          <a:lstStyle/>
          <a:p>
            <a:r>
              <a:rPr lang="ru-RU" dirty="0"/>
              <a:t>В последней четверти </a:t>
            </a:r>
            <a:r>
              <a:rPr lang="en" dirty="0"/>
              <a:t>XIX </a:t>
            </a:r>
            <a:r>
              <a:rPr lang="ru-RU" dirty="0"/>
              <a:t>века группа профессоров Московского Университета во главе с И.П. Бородиным и Г.А. Кожевниковым занялась, прежде всего, изучением ненарушенной природы Московской губернии. В это время русские ученые проявили значительный интерес к пресным водоемам и к их обитателям. Закладывались основы новой области знания, названной в начале нашего столетия гидробиологией. Для этого они создавали плавучие станции и путешествовали по мелким рекам и озерам данного региона. Первоначально исследования проводились на баржах Русского общества акклиматизации животных и растений с целью изучения флоры и фауны среднерусских и, в первую очередь, подмосковных водоемов. Специально созданная для этого известным русским ученым и выпускником Московского университета Н.Ю. </a:t>
            </a:r>
            <a:r>
              <a:rPr lang="ru-RU" dirty="0" err="1"/>
              <a:t>Зографом</a:t>
            </a:r>
            <a:r>
              <a:rPr lang="ru-RU" dirty="0"/>
              <a:t> комиссия МОИП летом 1888 года занималась </a:t>
            </a:r>
            <a:r>
              <a:rPr lang="ru-RU" dirty="0" err="1"/>
              <a:t>Косинскими</a:t>
            </a:r>
            <a:r>
              <a:rPr lang="ru-RU" dirty="0"/>
              <a:t> озерами, а в следующем году – Царицынскими прудами. В 1890 году передвижная станция переместилась на озеро Глубокое. В ходе работ передвижных станций возникло много технических трудностей, и поэтому появилась потребность в стационарах. Успешное проведение на озере Глубоком намеченных работ предопределило выбор этого водоема в 1891 году в качестве первой в России (второй в мире) биологической станции под Звенигородом.</a:t>
            </a:r>
          </a:p>
        </p:txBody>
      </p:sp>
    </p:spTree>
    <p:extLst>
      <p:ext uri="{BB962C8B-B14F-4D97-AF65-F5344CB8AC3E}">
        <p14:creationId xmlns="" xmlns:p14="http://schemas.microsoft.com/office/powerpoint/2010/main" val="1707717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6">
            <a:extLst>
              <a:ext uri="{FF2B5EF4-FFF2-40B4-BE49-F238E27FC236}">
                <a16:creationId xmlns:a16="http://schemas.microsoft.com/office/drawing/2014/main" xmlns="" id="{8EEED092-2CCB-1048-A0F0-70443B625E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0000"/>
            <a:extLst/>
          </a:blip>
          <a:srcRect l="15213" r="18722" b="1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BD9569-62E1-6E4E-96C3-AAFD76EDD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/>
              <a:t>Территория</a:t>
            </a:r>
            <a:br>
              <a:rPr lang="ru-RU"/>
            </a:br>
            <a:endParaRPr lang="ru-RU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xmlns="" id="{FCB7FD02-DDAB-46D1-AA24-4BB63EF0C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100" dirty="0"/>
              <a:t>Территория природно-исторического парка «</a:t>
            </a:r>
            <a:r>
              <a:rPr lang="ru-RU" sz="1100" dirty="0" err="1"/>
              <a:t>Косинский</a:t>
            </a:r>
            <a:r>
              <a:rPr lang="ru-RU" sz="1100" dirty="0"/>
              <a:t>» состоит из пяти крупных самостоятельных объектов: в парк входит три озера — </a:t>
            </a:r>
            <a:r>
              <a:rPr lang="ru-RU" sz="1100" dirty="0">
                <a:hlinkClick r:id="rId4" tooltip="Святое (озеро, Москва)"/>
              </a:rPr>
              <a:t>Святое</a:t>
            </a:r>
            <a:r>
              <a:rPr lang="ru-RU" sz="1100" dirty="0"/>
              <a:t>, </a:t>
            </a:r>
            <a:r>
              <a:rPr lang="ru-RU" sz="1100" dirty="0">
                <a:hlinkClick r:id="rId5" tooltip="Белое озеро (Москва)"/>
              </a:rPr>
              <a:t>Белое</a:t>
            </a:r>
            <a:r>
              <a:rPr lang="ru-RU" sz="1100" dirty="0"/>
              <a:t> и </a:t>
            </a:r>
            <a:r>
              <a:rPr lang="ru-RU" sz="1100" dirty="0">
                <a:hlinkClick r:id="rId6" tooltip="Чёрное озеро (Москва)"/>
              </a:rPr>
              <a:t>Черное</a:t>
            </a:r>
            <a:r>
              <a:rPr lang="ru-RU" sz="1100" dirty="0"/>
              <a:t>, долина </a:t>
            </a:r>
            <a:r>
              <a:rPr lang="ru-RU" sz="1100" dirty="0">
                <a:hlinkClick r:id="rId7" tooltip="Руднёвка (приток Пехорки)"/>
              </a:rPr>
              <a:t>реки Рудневки</a:t>
            </a:r>
            <a:r>
              <a:rPr lang="ru-RU" sz="1100" dirty="0"/>
              <a:t>, а также </a:t>
            </a:r>
            <a:r>
              <a:rPr lang="ru-RU" sz="1100" dirty="0">
                <a:hlinkClick r:id="rId8" tooltip="Салтыковский лесопарк"/>
              </a:rPr>
              <a:t>Салтыковский лесопарк</a:t>
            </a:r>
            <a:r>
              <a:rPr lang="ru-RU" sz="1100" dirty="0"/>
              <a:t>, который в свою очередь включает в себя несколько лесных массивов. Таким образом, парк состоит из следующих объектов:</a:t>
            </a:r>
          </a:p>
          <a:p>
            <a:pPr>
              <a:lnSpc>
                <a:spcPct val="110000"/>
              </a:lnSpc>
            </a:pPr>
            <a:r>
              <a:rPr lang="ru-RU" sz="1100" dirty="0"/>
              <a:t>долина реки </a:t>
            </a:r>
            <a:r>
              <a:rPr lang="ru-RU" sz="1100" dirty="0" err="1"/>
              <a:t>Рудневки</a:t>
            </a:r>
            <a:r>
              <a:rPr lang="ru-RU" sz="1100" dirty="0"/>
              <a:t> (41,13 га),</a:t>
            </a:r>
          </a:p>
          <a:p>
            <a:pPr>
              <a:lnSpc>
                <a:spcPct val="110000"/>
              </a:lnSpc>
            </a:pPr>
            <a:r>
              <a:rPr lang="ru-RU" sz="1100" dirty="0"/>
              <a:t>долина правого притока реки </a:t>
            </a:r>
            <a:r>
              <a:rPr lang="ru-RU" sz="1100" dirty="0" err="1"/>
              <a:t>Рудневки</a:t>
            </a:r>
            <a:r>
              <a:rPr lang="ru-RU" sz="1100" dirty="0"/>
              <a:t> (10,98 га),</a:t>
            </a:r>
          </a:p>
          <a:p>
            <a:pPr>
              <a:lnSpc>
                <a:spcPct val="110000"/>
              </a:lnSpc>
            </a:pPr>
            <a:r>
              <a:rPr lang="ru-RU" sz="1100" dirty="0" err="1"/>
              <a:t>Косинские</a:t>
            </a:r>
            <a:r>
              <a:rPr lang="ru-RU" sz="1100" dirty="0"/>
              <a:t> озёра с прилегающими территориями (105,72 га),</a:t>
            </a:r>
          </a:p>
          <a:p>
            <a:pPr>
              <a:lnSpc>
                <a:spcPct val="110000"/>
              </a:lnSpc>
            </a:pPr>
            <a:r>
              <a:rPr lang="ru-RU" sz="1100" dirty="0"/>
              <a:t>парк стадиона «Локомотив» у Чёрного озера (1,59 га),</a:t>
            </a:r>
          </a:p>
          <a:p>
            <a:pPr>
              <a:lnSpc>
                <a:spcPct val="110000"/>
              </a:lnSpc>
            </a:pPr>
            <a:r>
              <a:rPr lang="ru-RU" sz="1100" dirty="0"/>
              <a:t>санитарно-защитная зоны от мусоросжигательного завода в </a:t>
            </a:r>
            <a:r>
              <a:rPr lang="ru-RU" sz="1100" dirty="0" err="1"/>
              <a:t>Руднево</a:t>
            </a:r>
            <a:r>
              <a:rPr lang="ru-RU" sz="1100" dirty="0"/>
              <a:t> (161,30 га),</a:t>
            </a:r>
          </a:p>
          <a:p>
            <a:pPr>
              <a:lnSpc>
                <a:spcPct val="110000"/>
              </a:lnSpc>
            </a:pPr>
            <a:r>
              <a:rPr lang="ru-RU" sz="1100" dirty="0"/>
              <a:t>земли коттеджной и сельской застройки Косино-Ухтомского района (7,48 га),</a:t>
            </a:r>
          </a:p>
          <a:p>
            <a:pPr>
              <a:lnSpc>
                <a:spcPct val="110000"/>
              </a:lnSpc>
            </a:pPr>
            <a:r>
              <a:rPr lang="ru-RU" sz="1100" dirty="0"/>
              <a:t>земельный участок, который не входит в состав объектов природного комплекса (6,75 га).</a:t>
            </a:r>
          </a:p>
          <a:p>
            <a:pPr>
              <a:lnSpc>
                <a:spcPct val="110000"/>
              </a:lnSpc>
            </a:pPr>
            <a:r>
              <a:rPr lang="ru-RU" sz="1100" dirty="0"/>
              <a:t>Схема территории парка и границы описаны в третьем приложении к постановлению Правительства Москвы «О проекте планировки территории объектов природного комплекса Восточного административного округа города Москвы в районе Косино-Ухтомский»</a:t>
            </a:r>
          </a:p>
          <a:p>
            <a:pPr>
              <a:lnSpc>
                <a:spcPct val="110000"/>
              </a:lnSpc>
              <a:buClr>
                <a:srgbClr val="939446"/>
              </a:buClr>
            </a:pPr>
            <a:endParaRPr lang="en-US" sz="1100" dirty="0"/>
          </a:p>
        </p:txBody>
      </p:sp>
    </p:spTree>
    <p:extLst>
      <p:ext uri="{BB962C8B-B14F-4D97-AF65-F5344CB8AC3E}">
        <p14:creationId xmlns="" xmlns:p14="http://schemas.microsoft.com/office/powerpoint/2010/main" val="1120530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48FAF6C2-248F-7248-BFEC-EE3F5E58CCC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26095" r="26095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FA576CF4-1D3A-D540-894C-9693BD796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4309016"/>
            <a:ext cx="7417676" cy="183444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Arial" panose="020B0604020202020204" pitchFamily="34" charset="0"/>
              </a:rPr>
              <a:t>Для поддержания порядка на охраняемых природных территориях, в 2013 году Межрайонная природоохранная прокуратура Москвы открыла «горячую линию» о нарушениях закона, как незаконное строительство, захламление территорий, уничтожение зеленых насаждений, организация свалок. В том же году </a:t>
            </a:r>
            <a:r>
              <a:rPr lang="ru-RU" dirty="0">
                <a:latin typeface="Arial" panose="020B0604020202020204" pitchFamily="34" charset="0"/>
                <a:hlinkClick r:id="rId3" tooltip="Прокуратура Москвы"/>
              </a:rPr>
              <a:t>московская прокуратура</a:t>
            </a:r>
            <a:r>
              <a:rPr lang="ru-RU" dirty="0">
                <a:latin typeface="Arial" panose="020B0604020202020204" pitchFamily="34" charset="0"/>
              </a:rPr>
              <a:t> возбудила уголовное дело по статье «Нарушение режима особо охраняемых природных территорий и природных объектов» в связи с уничтожением газона на территории </a:t>
            </a:r>
            <a:r>
              <a:rPr lang="ru-RU" dirty="0" err="1">
                <a:latin typeface="Arial" panose="020B0604020202020204" pitchFamily="34" charset="0"/>
              </a:rPr>
              <a:t>Косинского</a:t>
            </a:r>
            <a:r>
              <a:rPr lang="ru-RU" dirty="0">
                <a:latin typeface="Arial" panose="020B0604020202020204" pitchFamily="34" charset="0"/>
              </a:rPr>
              <a:t> парка. Ущерб окружающей среде из-за незаконной прокладки газопровода по территории заповедника превысил 54,5 млн рублей.</a:t>
            </a:r>
          </a:p>
          <a:p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873892A-2429-C54D-91EA-3FD4F45CE688}"/>
              </a:ext>
            </a:extLst>
          </p:cNvPr>
          <p:cNvSpPr/>
          <p:nvPr/>
        </p:nvSpPr>
        <p:spPr>
          <a:xfrm>
            <a:off x="0" y="30922"/>
            <a:ext cx="753591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</a:rPr>
              <a:t>В </a:t>
            </a:r>
            <a:r>
              <a:rPr lang="ru-RU" sz="1600" dirty="0">
                <a:latin typeface="Arial" panose="020B0604020202020204" pitchFamily="34" charset="0"/>
                <a:hlinkClick r:id="rId4" tooltip="1923 год"/>
              </a:rPr>
              <a:t>1923 году</a:t>
            </a:r>
            <a:r>
              <a:rPr lang="ru-RU" sz="1600" dirty="0">
                <a:latin typeface="Arial" panose="020B0604020202020204" pitchFamily="34" charset="0"/>
              </a:rPr>
              <a:t> постановлением </a:t>
            </a:r>
            <a:r>
              <a:rPr lang="ru-RU" sz="1600" dirty="0">
                <a:latin typeface="Arial" panose="020B0604020202020204" pitchFamily="34" charset="0"/>
                <a:hlinkClick r:id="rId5" tooltip="Совет народных комиссаров РСФСР"/>
              </a:rPr>
              <a:t>совнаркома РСФСР</a:t>
            </a:r>
            <a:r>
              <a:rPr lang="ru-RU" sz="1600" dirty="0">
                <a:latin typeface="Arial" panose="020B0604020202020204" pitchFamily="34" charset="0"/>
              </a:rPr>
              <a:t> на территории </a:t>
            </a:r>
            <a:r>
              <a:rPr lang="ru-RU" sz="1600" dirty="0" err="1">
                <a:latin typeface="Arial" panose="020B0604020202020204" pitchFamily="34" charset="0"/>
              </a:rPr>
              <a:t>Косинских</a:t>
            </a:r>
            <a:r>
              <a:rPr lang="ru-RU" sz="1600" dirty="0">
                <a:latin typeface="Arial" panose="020B0604020202020204" pitchFamily="34" charset="0"/>
              </a:rPr>
              <a:t> озёр с прибрежными жилыми участками и прилегающим лесом был основан </a:t>
            </a:r>
            <a:r>
              <a:rPr lang="ru-RU" sz="1600" dirty="0" err="1">
                <a:latin typeface="Arial" panose="020B0604020202020204" pitchFamily="34" charset="0"/>
              </a:rPr>
              <a:t>Косинский</a:t>
            </a:r>
            <a:r>
              <a:rPr lang="ru-RU" sz="1600" dirty="0">
                <a:latin typeface="Arial" panose="020B0604020202020204" pitchFamily="34" charset="0"/>
              </a:rPr>
              <a:t> заповедник общей площадью 54,5 га. На его территории располагалась </a:t>
            </a:r>
            <a:r>
              <a:rPr lang="ru-RU" sz="1600" dirty="0" err="1">
                <a:latin typeface="Arial" panose="020B0604020202020204" pitchFamily="34" charset="0"/>
              </a:rPr>
              <a:t>Косинская</a:t>
            </a:r>
            <a:r>
              <a:rPr lang="ru-RU" sz="1600" dirty="0">
                <a:latin typeface="Arial" panose="020B0604020202020204" pitchFamily="34" charset="0"/>
              </a:rPr>
              <a:t> </a:t>
            </a:r>
            <a:r>
              <a:rPr lang="ru-RU" sz="1600" dirty="0">
                <a:latin typeface="Arial" panose="020B0604020202020204" pitchFamily="34" charset="0"/>
                <a:hlinkClick r:id="rId6" tooltip="Биологическая станция"/>
              </a:rPr>
              <a:t>Биологическая станция</a:t>
            </a:r>
            <a:r>
              <a:rPr lang="ru-RU" sz="1600" dirty="0">
                <a:latin typeface="Arial" panose="020B0604020202020204" pitchFamily="34" charset="0"/>
              </a:rPr>
              <a:t>, которая изучала </a:t>
            </a:r>
            <a:r>
              <a:rPr lang="ru-RU" sz="1600" dirty="0">
                <a:latin typeface="Arial" panose="020B0604020202020204" pitchFamily="34" charset="0"/>
                <a:hlinkClick r:id="rId7" tooltip="Гидробиология"/>
              </a:rPr>
              <a:t>гидробиологию</a:t>
            </a:r>
            <a:r>
              <a:rPr lang="ru-RU" sz="1600" dirty="0">
                <a:latin typeface="Arial" panose="020B0604020202020204" pitchFamily="34" charset="0"/>
              </a:rPr>
              <a:t> </a:t>
            </a:r>
            <a:r>
              <a:rPr lang="ru-RU" sz="1600" dirty="0" err="1">
                <a:latin typeface="Arial" panose="020B0604020202020204" pitchFamily="34" charset="0"/>
              </a:rPr>
              <a:t>Косинских</a:t>
            </a:r>
            <a:r>
              <a:rPr lang="ru-RU" sz="1600" dirty="0">
                <a:latin typeface="Arial" panose="020B0604020202020204" pitchFamily="34" charset="0"/>
              </a:rPr>
              <a:t> озёр, а также водную систему восточного Подмосковья. В 1927 году заповедник был преобразован в опытную станцию </a:t>
            </a:r>
            <a:r>
              <a:rPr lang="ru-RU" sz="1600" dirty="0">
                <a:latin typeface="Arial" panose="020B0604020202020204" pitchFamily="34" charset="0"/>
                <a:hlinkClick r:id="rId8" tooltip="Московский государственный университет"/>
              </a:rPr>
              <a:t>МГУ</a:t>
            </a:r>
            <a:r>
              <a:rPr lang="ru-RU" sz="1600" dirty="0">
                <a:latin typeface="Arial" panose="020B0604020202020204" pitchFamily="34" charset="0"/>
              </a:rPr>
              <a:t>, позднее упразднен. В 1985 году жители </a:t>
            </a:r>
            <a:r>
              <a:rPr lang="ru-RU" sz="1600" dirty="0">
                <a:latin typeface="Arial" panose="020B0604020202020204" pitchFamily="34" charset="0"/>
                <a:hlinkClick r:id="rId9" tooltip="Косино (Москва)"/>
              </a:rPr>
              <a:t>Косино</a:t>
            </a:r>
            <a:r>
              <a:rPr lang="ru-RU" sz="1600" dirty="0">
                <a:latin typeface="Arial" panose="020B0604020202020204" pitchFamily="34" charset="0"/>
              </a:rPr>
              <a:t> под руководством Киры Борисовны Серебровской организовали на территории поселка клуб защиты природы — «</a:t>
            </a:r>
            <a:r>
              <a:rPr lang="ru-RU" sz="1600" dirty="0" err="1">
                <a:latin typeface="Arial" panose="020B0604020202020204" pitchFamily="34" charset="0"/>
              </a:rPr>
              <a:t>Экополис</a:t>
            </a:r>
            <a:r>
              <a:rPr lang="ru-RU" sz="1600" dirty="0">
                <a:latin typeface="Arial" panose="020B0604020202020204" pitchFamily="34" charset="0"/>
              </a:rPr>
              <a:t>-Косино», в 1994 году этот клуб вошел в состав </a:t>
            </a:r>
            <a:r>
              <a:rPr lang="ru-RU" sz="1600" dirty="0">
                <a:latin typeface="Arial" panose="020B0604020202020204" pitchFamily="34" charset="0"/>
                <a:hlinkClick r:id="rId10" tooltip="ЮНЕСКО"/>
              </a:rPr>
              <a:t>ЮНЕСКО</a:t>
            </a:r>
            <a:r>
              <a:rPr lang="ru-RU" sz="1600" dirty="0">
                <a:latin typeface="Arial" panose="020B0604020202020204" pitchFamily="34" charset="0"/>
              </a:rPr>
              <a:t>, хотя позднее был исключен из списков. В марте 1994 года при активном сотрудничестве экологических клубов «</a:t>
            </a:r>
            <a:r>
              <a:rPr lang="ru-RU" sz="1600" dirty="0" err="1">
                <a:latin typeface="Arial" panose="020B0604020202020204" pitchFamily="34" charset="0"/>
              </a:rPr>
              <a:t>Экополис</a:t>
            </a:r>
            <a:r>
              <a:rPr lang="ru-RU" sz="1600" dirty="0">
                <a:latin typeface="Arial" panose="020B0604020202020204" pitchFamily="34" charset="0"/>
              </a:rPr>
              <a:t>-Косино» и «Падуя» (Италия) </a:t>
            </a:r>
            <a:r>
              <a:rPr lang="ru-RU" sz="1600" dirty="0" err="1">
                <a:latin typeface="Arial" panose="020B0604020202020204" pitchFamily="34" charset="0"/>
              </a:rPr>
              <a:t>Косинскую</a:t>
            </a:r>
            <a:r>
              <a:rPr lang="ru-RU" sz="1600" dirty="0">
                <a:latin typeface="Arial" panose="020B0604020202020204" pitchFamily="34" charset="0"/>
              </a:rPr>
              <a:t> территорию включили в </a:t>
            </a:r>
            <a:r>
              <a:rPr lang="ru-RU" sz="1600" dirty="0">
                <a:latin typeface="Arial" panose="020B0604020202020204" pitchFamily="34" charset="0"/>
                <a:hlinkClick r:id="rId11" tooltip="Всемирное наследие"/>
              </a:rPr>
              <a:t>список всемирного наследия</a:t>
            </a:r>
            <a:r>
              <a:rPr lang="ru-RU" sz="1600" dirty="0">
                <a:latin typeface="Arial" panose="020B0604020202020204" pitchFamily="34" charset="0"/>
              </a:rPr>
              <a:t>.</a:t>
            </a:r>
          </a:p>
          <a:p>
            <a:r>
              <a:rPr lang="ru-RU" sz="1600" dirty="0">
                <a:latin typeface="Arial" panose="020B0604020202020204" pitchFamily="34" charset="0"/>
              </a:rPr>
              <a:t>В 2006 году столичное Правительство постановило перепланировать территорию заповедника и образовать «Природно-исторический парк „</a:t>
            </a:r>
            <a:r>
              <a:rPr lang="ru-RU" sz="1600" dirty="0" err="1">
                <a:latin typeface="Arial" panose="020B0604020202020204" pitchFamily="34" charset="0"/>
              </a:rPr>
              <a:t>Косинский</a:t>
            </a:r>
            <a:r>
              <a:rPr lang="ru-RU" sz="1600" dirty="0">
                <a:latin typeface="Arial" panose="020B0604020202020204" pitchFamily="34" charset="0"/>
              </a:rPr>
              <a:t>“» общей площадью 335 га. С 2012 года в парке ведутся работы по озеленению и благоустройству.</a:t>
            </a:r>
          </a:p>
        </p:txBody>
      </p:sp>
    </p:spTree>
    <p:extLst>
      <p:ext uri="{BB962C8B-B14F-4D97-AF65-F5344CB8AC3E}">
        <p14:creationId xmlns="" xmlns:p14="http://schemas.microsoft.com/office/powerpoint/2010/main" val="2317456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5470B4-E841-1848-B626-006C9B247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Озёра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3AFBCEE-8EDE-4540-9CB0-554D89683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4338"/>
            <a:ext cx="12257689" cy="4138448"/>
          </a:xfrm>
        </p:spPr>
        <p:txBody>
          <a:bodyPr>
            <a:normAutofit/>
          </a:bodyPr>
          <a:lstStyle/>
          <a:p>
            <a:r>
              <a:rPr lang="ru-RU" dirty="0" err="1"/>
              <a:t>Косинское</a:t>
            </a:r>
            <a:r>
              <a:rPr lang="ru-RU" dirty="0"/>
              <a:t> </a:t>
            </a:r>
            <a:r>
              <a:rPr lang="ru-RU" dirty="0" err="1"/>
              <a:t>трёхозёрье</a:t>
            </a:r>
            <a:r>
              <a:rPr lang="ru-RU" dirty="0"/>
              <a:t> — комплекс </a:t>
            </a:r>
            <a:r>
              <a:rPr lang="ru-RU" dirty="0">
                <a:hlinkClick r:id="rId2" tooltip="Ледниковое озеро"/>
              </a:rPr>
              <a:t>ледниковых озёр</a:t>
            </a:r>
            <a:r>
              <a:rPr lang="ru-RU" dirty="0"/>
              <a:t> Белого, Чёрного и Святого. </a:t>
            </a:r>
            <a:r>
              <a:rPr lang="ru-RU" dirty="0" err="1"/>
              <a:t>Трёхозёрье</a:t>
            </a:r>
            <a:r>
              <a:rPr lang="ru-RU" dirty="0"/>
              <a:t> занимает площадь 65 га. Несмотря на близкое расположение, водоемы значительно отличаются друг от друга. В начале </a:t>
            </a:r>
            <a:r>
              <a:rPr lang="en" dirty="0">
                <a:hlinkClick r:id="rId3" tooltip="XX век"/>
              </a:rPr>
              <a:t>XX </a:t>
            </a:r>
            <a:r>
              <a:rPr lang="ru-RU" dirty="0">
                <a:hlinkClick r:id="rId3" tooltip="XX век"/>
              </a:rPr>
              <a:t>века</a:t>
            </a:r>
            <a:r>
              <a:rPr lang="ru-RU" dirty="0"/>
              <a:t> озёра были предметом ряда исследований </a:t>
            </a:r>
            <a:r>
              <a:rPr lang="ru-RU" dirty="0" err="1"/>
              <a:t>Косинской</a:t>
            </a:r>
            <a:r>
              <a:rPr lang="ru-RU" dirty="0"/>
              <a:t> биологической станции, а также многих отечественных и зарубежных </a:t>
            </a:r>
            <a:r>
              <a:rPr lang="ru-RU" dirty="0">
                <a:hlinkClick r:id="rId4" tooltip="Лимнология"/>
              </a:rPr>
              <a:t>лимнологов</a:t>
            </a:r>
            <a:r>
              <a:rPr lang="ru-RU" dirty="0"/>
              <a:t>, научную информацию можно найти в библиотеках </a:t>
            </a:r>
            <a:r>
              <a:rPr lang="ru-RU" dirty="0">
                <a:hlinkClick r:id="rId5" tooltip="Берлин"/>
              </a:rPr>
              <a:t>Берлина</a:t>
            </a:r>
            <a:r>
              <a:rPr lang="ru-RU" dirty="0"/>
              <a:t>, </a:t>
            </a:r>
            <a:r>
              <a:rPr lang="ru-RU" dirty="0">
                <a:hlinkClick r:id="rId6" tooltip="Хельсинки"/>
              </a:rPr>
              <a:t>Хельсинки</a:t>
            </a:r>
            <a:r>
              <a:rPr lang="ru-RU" dirty="0"/>
              <a:t>, </a:t>
            </a:r>
            <a:r>
              <a:rPr lang="ru-RU" dirty="0">
                <a:hlinkClick r:id="rId7" tooltip="Стокгольм"/>
              </a:rPr>
              <a:t>Стокгольма</a:t>
            </a:r>
            <a:r>
              <a:rPr lang="ru-RU" dirty="0"/>
              <a:t>.</a:t>
            </a:r>
          </a:p>
          <a:p>
            <a:r>
              <a:rPr lang="ru-RU" dirty="0"/>
              <a:t>В 2017 году на берегах Чёрного и Белого озёр открыты зоны отдыха для безопасного купания, установлены кабинки для переодевания, также организованы медицинские пункты и помещения спасателей.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529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5A2A20-B8CF-BA42-AD97-82E802F89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966497"/>
            <a:ext cx="9603275" cy="1049235"/>
          </a:xfrm>
        </p:spPr>
        <p:txBody>
          <a:bodyPr>
            <a:normAutofit/>
          </a:bodyPr>
          <a:lstStyle/>
          <a:p>
            <a:r>
              <a:rPr lang="ru-RU" b="1" dirty="0"/>
              <a:t>Белое озеро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49B554-D7DE-F148-8420-2684316FA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1" y="966497"/>
            <a:ext cx="12190849" cy="4840014"/>
          </a:xfrm>
        </p:spPr>
        <p:txBody>
          <a:bodyPr>
            <a:normAutofit/>
          </a:bodyPr>
          <a:lstStyle/>
          <a:p>
            <a:r>
              <a:rPr lang="en" dirty="0"/>
              <a:t>C</a:t>
            </a:r>
            <a:r>
              <a:rPr lang="ru-RU" dirty="0" err="1"/>
              <a:t>амое</a:t>
            </a:r>
            <a:r>
              <a:rPr lang="ru-RU" dirty="0"/>
              <a:t> крупное озеро в </a:t>
            </a:r>
            <a:r>
              <a:rPr lang="ru-RU" dirty="0" err="1"/>
              <a:t>Косинской</a:t>
            </a:r>
            <a:r>
              <a:rPr lang="ru-RU" dirty="0"/>
              <a:t> системе, максимальная глубина — 19 метров. По своей форме озеро напоминает воронку. Лимнологами выделено шесть стадий развития озера, каждая стадия соответствует определённому климатическому периоду </a:t>
            </a:r>
            <a:r>
              <a:rPr lang="ru-RU" dirty="0">
                <a:hlinkClick r:id="rId2" tooltip="Голоцен"/>
              </a:rPr>
              <a:t>голоцена</a:t>
            </a:r>
            <a:r>
              <a:rPr lang="ru-RU" dirty="0"/>
              <a:t>. Дно илистое, сам водоем </a:t>
            </a:r>
            <a:r>
              <a:rPr lang="ru-RU" dirty="0">
                <a:hlinkClick r:id="rId3" tooltip="Эвтрофикация"/>
              </a:rPr>
              <a:t>эвтрофный</a:t>
            </a:r>
            <a:r>
              <a:rPr lang="ru-RU" dirty="0"/>
              <a:t>, то есть насыщен </a:t>
            </a:r>
            <a:r>
              <a:rPr lang="ru-RU" dirty="0">
                <a:hlinkClick r:id="rId4" tooltip="Биогенное вещество"/>
              </a:rPr>
              <a:t>биогенными элементами</a:t>
            </a:r>
            <a:r>
              <a:rPr lang="ru-RU" dirty="0"/>
              <a:t>. В придонных слоях воды присутствует сероводород. Первое летописное упоминание озера обнаружили в завещании князя </a:t>
            </a:r>
            <a:r>
              <a:rPr lang="ru-RU" dirty="0">
                <a:hlinkClick r:id="rId5" tooltip="Владимир Андреевич Храбрый"/>
              </a:rPr>
              <a:t>Владимира Серпуховского</a:t>
            </a:r>
            <a:r>
              <a:rPr lang="ru-RU" dirty="0"/>
              <a:t> к его жене, княгине Елене </a:t>
            </a:r>
            <a:r>
              <a:rPr lang="ru-RU" dirty="0" err="1"/>
              <a:t>Ольгердовне</a:t>
            </a:r>
            <a:r>
              <a:rPr lang="ru-RU" dirty="0"/>
              <a:t> в начале </a:t>
            </a:r>
            <a:r>
              <a:rPr lang="en" dirty="0">
                <a:hlinkClick r:id="rId6" tooltip="XV век"/>
              </a:rPr>
              <a:t>XV </a:t>
            </a:r>
            <a:r>
              <a:rPr lang="ru-RU" dirty="0">
                <a:hlinkClick r:id="rId6" tooltip="XV век"/>
              </a:rPr>
              <a:t>века</a:t>
            </a:r>
            <a:r>
              <a:rPr lang="ru-RU" dirty="0"/>
              <a:t>. Вокруг озера располагаются частные дома, также рядом находится </a:t>
            </a:r>
            <a:r>
              <a:rPr lang="ru-RU" dirty="0">
                <a:hlinkClick r:id="rId7" tooltip="Храмы святителя Николая, Успения Богородицы и святителя Тихона, патриарха Московского в Косине"/>
              </a:rPr>
              <a:t>Косинский храмовый комплекс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91995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1441B2-0897-5E4F-9417-ECC612916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Чёрное озеро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320E6B-2DF2-F846-8AFB-28903AEA6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42767"/>
            <a:ext cx="9603275" cy="3450613"/>
          </a:xfrm>
        </p:spPr>
        <p:txBody>
          <a:bodyPr>
            <a:normAutofit/>
          </a:bodyPr>
          <a:lstStyle/>
          <a:p>
            <a:r>
              <a:rPr lang="ru-RU" sz="2400" dirty="0"/>
              <a:t>До </a:t>
            </a:r>
            <a:r>
              <a:rPr lang="ru-RU" sz="2400" dirty="0">
                <a:hlinkClick r:id="rId2" tooltip="1940 год"/>
              </a:rPr>
              <a:t>1940 года</a:t>
            </a:r>
            <a:r>
              <a:rPr lang="ru-RU" sz="2400" dirty="0"/>
              <a:t> это было наименьшим из </a:t>
            </a:r>
            <a:r>
              <a:rPr lang="ru-RU" sz="2400" dirty="0" err="1"/>
              <a:t>Косинских</a:t>
            </a:r>
            <a:r>
              <a:rPr lang="ru-RU" sz="2400" dirty="0"/>
              <a:t> озёр. В 1940—1950-е после добычи </a:t>
            </a:r>
            <a:r>
              <a:rPr lang="ru-RU" sz="2400" dirty="0">
                <a:hlinkClick r:id="rId3" tooltip="Торф"/>
              </a:rPr>
              <a:t>торфа</a:t>
            </a:r>
            <a:r>
              <a:rPr lang="ru-RU" sz="2400" dirty="0"/>
              <a:t> его границы значительно расширились. В северной части озера находятся остатки низинного болота с флорой и фауной, которые не имеют аналогов в окрестностях </a:t>
            </a:r>
            <a:r>
              <a:rPr lang="ru-RU" sz="2400" dirty="0">
                <a:hlinkClick r:id="rId4" tooltip="Косино (Москва)"/>
              </a:rPr>
              <a:t>Косино</a:t>
            </a:r>
            <a:r>
              <a:rPr lang="ru-RU" sz="2400" dirty="0"/>
              <a:t>. У края болота находится родник с питьевой водой. Озеро соединено с Белым короткой искусственной протокой.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6692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97E7D1-B006-274E-B3E0-E819CFC22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Святое озеро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5EC3C0-7E2B-FF44-B387-27D2C3B4B4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976438"/>
            <a:ext cx="9604375" cy="3449637"/>
          </a:xfrm>
        </p:spPr>
        <p:txBody>
          <a:bodyPr>
            <a:normAutofit/>
          </a:bodyPr>
          <a:lstStyle/>
          <a:p>
            <a:r>
              <a:rPr lang="ru-RU" dirty="0"/>
              <a:t>Располагается в восточной части Косино, имеет круглую форму. Площадь озера — 80 м², средняя глубина — 3 метра, максимальная — 5,1 метр. По химическим свойствам вода Святого озера относится к </a:t>
            </a:r>
            <a:r>
              <a:rPr lang="ru-RU" dirty="0">
                <a:hlinkClick r:id="rId2" tooltip="Трофность"/>
              </a:rPr>
              <a:t>дистрофному типу</a:t>
            </a:r>
            <a:r>
              <a:rPr lang="ru-RU" dirty="0"/>
              <a:t>. На 200—250 метров озеро окружает болотная трясина, с малорослыми деревьями. Дно илистое. В 2018 году в Святое озеро запустили </a:t>
            </a:r>
            <a:r>
              <a:rPr lang="ru-RU" dirty="0">
                <a:hlinkClick r:id="rId3" tooltip="Карповые"/>
              </a:rPr>
              <a:t>карпов</a:t>
            </a:r>
            <a:r>
              <a:rPr lang="ru-RU" dirty="0"/>
              <a:t>, </a:t>
            </a:r>
            <a:r>
              <a:rPr lang="ru-RU" dirty="0">
                <a:hlinkClick r:id="rId4" tooltip="Толстолобики"/>
              </a:rPr>
              <a:t>толстолобиков</a:t>
            </a:r>
            <a:r>
              <a:rPr lang="ru-RU" dirty="0"/>
              <a:t> и </a:t>
            </a:r>
            <a:r>
              <a:rPr lang="ru-RU" dirty="0">
                <a:hlinkClick r:id="rId5" tooltip="Белый амур"/>
              </a:rPr>
              <a:t>белых амуров</a:t>
            </a:r>
            <a:r>
              <a:rPr lang="ru-RU" dirty="0"/>
              <a:t> с целью очистить водоём от лишней растительности.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417113088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Галерея">
      <a:majorFont>
        <a:latin typeface="Rockwell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{5BF456BA-DD85-C644-93EA-48764B0E49C0}tf10001119</Template>
  <TotalTime>139</TotalTime>
  <Words>294</Words>
  <Application>Microsoft Office PowerPoint</Application>
  <PresentationFormat>Произвольный</PresentationFormat>
  <Paragraphs>26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Галерея</vt:lpstr>
      <vt:lpstr>Природно-исторический парк «Косинский» </vt:lpstr>
      <vt:lpstr>Природно-исторический парк «Ко́синский»</vt:lpstr>
      <vt:lpstr>Территория </vt:lpstr>
      <vt:lpstr>Слайд 4</vt:lpstr>
      <vt:lpstr>Озёра </vt:lpstr>
      <vt:lpstr>Белое озеро </vt:lpstr>
      <vt:lpstr>Чёрное озеро </vt:lpstr>
      <vt:lpstr>Святое озеро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Природно-исторический парк «Косинский» </dc:title>
  <dc:creator>максим куганов</dc:creator>
  <cp:lastModifiedBy>MS</cp:lastModifiedBy>
  <cp:revision>17</cp:revision>
  <dcterms:created xsi:type="dcterms:W3CDTF">2018-12-23T10:30:35Z</dcterms:created>
  <dcterms:modified xsi:type="dcterms:W3CDTF">2018-12-24T16:52:29Z</dcterms:modified>
</cp:coreProperties>
</file>