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59" r:id="rId4"/>
    <p:sldId id="260" r:id="rId5"/>
    <p:sldId id="264" r:id="rId6"/>
    <p:sldId id="263" r:id="rId7"/>
    <p:sldId id="261" r:id="rId8"/>
    <p:sldId id="265" r:id="rId9"/>
    <p:sldId id="266" r:id="rId10"/>
    <p:sldId id="267" r:id="rId11"/>
    <p:sldId id="269" r:id="rId12"/>
    <p:sldId id="268" r:id="rId13"/>
    <p:sldId id="270" r:id="rId14"/>
    <p:sldId id="271" r:id="rId15"/>
    <p:sldId id="273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88" autoAdjust="0"/>
    <p:restoredTop sz="94624" autoAdjust="0"/>
  </p:normalViewPr>
  <p:slideViewPr>
    <p:cSldViewPr>
      <p:cViewPr>
        <p:scale>
          <a:sx n="73" d="100"/>
          <a:sy n="73" d="100"/>
        </p:scale>
        <p:origin x="-1062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511B77-FCA6-4251-8FBA-BD13E9196CCE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21E609-71FA-4903-9A98-3661F857A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32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21E609-71FA-4903-9A98-3661F857AE1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6AFF7F-0511-4B40-B630-48277FF12655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8069E-30DA-4F42-8D92-A07F5C9ECF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advClick="0" advTm="4000">
    <p:wheel spokes="3"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6AFF7F-0511-4B40-B630-48277FF12655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8069E-30DA-4F42-8D92-A07F5C9ECF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wheel spokes="3"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6AFF7F-0511-4B40-B630-48277FF12655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8069E-30DA-4F42-8D92-A07F5C9ECF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wheel spokes="3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6AFF7F-0511-4B40-B630-48277FF12655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8069E-30DA-4F42-8D92-A07F5C9ECF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wheel spokes="3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6AFF7F-0511-4B40-B630-48277FF12655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8069E-30DA-4F42-8D92-A07F5C9ECF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advClick="0" advTm="4000">
    <p:wheel spokes="3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6AFF7F-0511-4B40-B630-48277FF12655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8069E-30DA-4F42-8D92-A07F5C9ECF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wheel spokes="3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6AFF7F-0511-4B40-B630-48277FF12655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8069E-30DA-4F42-8D92-A07F5C9ECF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advClick="0" advTm="4000">
    <p:wheel spokes="3"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6AFF7F-0511-4B40-B630-48277FF12655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8069E-30DA-4F42-8D92-A07F5C9ECF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wheel spokes="3"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6AFF7F-0511-4B40-B630-48277FF12655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8069E-30DA-4F42-8D92-A07F5C9ECF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wheel spokes="3"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6AFF7F-0511-4B40-B630-48277FF12655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8069E-30DA-4F42-8D92-A07F5C9ECF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wheel spokes="3"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CC6AFF7F-0511-4B40-B630-48277FF12655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998069E-30DA-4F42-8D92-A07F5C9ECF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wheel spokes="3"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C6AFF7F-0511-4B40-B630-48277FF12655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998069E-30DA-4F42-8D92-A07F5C9ECF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Click="0" advTm="4000">
    <p:wheel spokes="3"/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microsoft.com/office/2007/relationships/hdphoto" Target="../media/hdphoto1.wdp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5"/>
            <a:ext cx="7772400" cy="2071701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Arial Black" pitchFamily="34" charset="0"/>
              </a:rPr>
              <a:t>ПРЕЗЕНТАЦИЯ </a:t>
            </a:r>
            <a:br>
              <a:rPr lang="ru-RU" sz="3600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Arial Black" pitchFamily="34" charset="0"/>
              </a:rPr>
              <a:t>ПО</a:t>
            </a:r>
            <a:r>
              <a:rPr lang="ru-RU" sz="3600" i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3600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Arial Black" pitchFamily="34" charset="0"/>
              </a:rPr>
              <a:t>САМООБРАЗОВАНИЮ</a:t>
            </a:r>
            <a:endParaRPr lang="ru-RU" sz="36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86124"/>
            <a:ext cx="6400800" cy="128588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</a:rPr>
              <a:t>«Развитие сенсорных представлений у детей раннего возраста»</a:t>
            </a:r>
          </a:p>
          <a:p>
            <a:endParaRPr lang="ru-RU" sz="2800" b="1" i="1" dirty="0">
              <a:solidFill>
                <a:schemeClr val="tx2"/>
              </a:solidFill>
            </a:endParaRPr>
          </a:p>
          <a:p>
            <a:endParaRPr lang="ru-RU" sz="2800" b="1" i="1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4942" y="4500570"/>
            <a:ext cx="3143272" cy="14773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Воспитатель</a:t>
            </a:r>
          </a:p>
          <a:p>
            <a:pPr algn="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ГБДОУ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</a:rPr>
              <a:t>д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/с № 55 Центрального района</a:t>
            </a:r>
          </a:p>
          <a:p>
            <a:pPr algn="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г.Санкт-Петербурга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</a:rPr>
              <a:t>И.В.Корзюкова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 advTm="4000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357166"/>
            <a:ext cx="67866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РАЗРЕЗНЫЕ КАРТИНКИ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1500174"/>
            <a:ext cx="27860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«Мячики»</a:t>
            </a:r>
            <a:endParaRPr lang="ru-RU" sz="4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IMG_20171027_11335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4" y="1071546"/>
            <a:ext cx="3643338" cy="3857628"/>
          </a:xfrm>
          <a:prstGeom prst="rect">
            <a:avLst/>
          </a:prstGeom>
        </p:spPr>
      </p:pic>
      <p:pic>
        <p:nvPicPr>
          <p:cNvPr id="9" name="Рисунок 8" descr="IMG_20171027_11361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2786058"/>
            <a:ext cx="4000528" cy="371477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00628" y="5214950"/>
            <a:ext cx="38576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«Наш детский сад»</a:t>
            </a:r>
            <a:endParaRPr lang="ru-RU" sz="4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4000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57166"/>
            <a:ext cx="856895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/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ДИДАКТИЧЕСКОЕ ПОСОБИЕ – ИГРА</a:t>
            </a:r>
          </a:p>
          <a:p>
            <a:pPr algn="ctr"/>
            <a:r>
              <a:rPr lang="ru-RU" sz="4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"ВЕСЁЛЫЙ ПАРОВОЗИК»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44008" y="2492896"/>
            <a:ext cx="4086200" cy="42165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Основной материал: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салфетки для мытья посуды разных цветов, картон разного цвета, картинки животных из ненужных раскрасок, скотч, липучки.</a:t>
            </a:r>
          </a:p>
          <a:p>
            <a:pPr algn="just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         Изучаем цвета, формы, размер, количество, также домашних и диких животных, пробуя подражать их звукам и движениями (крупная моторика). Все части можно перемещать по доске (мелкая моторика).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08920"/>
            <a:ext cx="4500562" cy="3363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4000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57158" y="285728"/>
            <a:ext cx="842968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50963" algn="l"/>
              </a:tabLst>
            </a:pP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ДИДАКТИЧЕСКАЯ  ИГРА «РОЗОВАЯ СВИНКА»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50963" algn="l"/>
              </a:tabLst>
            </a:pPr>
            <a:r>
              <a:rPr kumimoji="0" lang="ru-RU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1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сенсорных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представлений у детей по различению количества и групп предметов.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 descr="IMG_20171110_09165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4" y="2786058"/>
            <a:ext cx="3643320" cy="3857652"/>
          </a:xfrm>
          <a:prstGeom prst="rect">
            <a:avLst/>
          </a:prstGeom>
        </p:spPr>
      </p:pic>
      <p:pic>
        <p:nvPicPr>
          <p:cNvPr id="18" name="Рисунок 17" descr="IMG_20171110_09202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2786058"/>
            <a:ext cx="3929090" cy="3786214"/>
          </a:xfrm>
          <a:prstGeom prst="rect">
            <a:avLst/>
          </a:prstGeom>
        </p:spPr>
      </p:pic>
    </p:spTree>
  </p:cSld>
  <p:clrMapOvr>
    <a:masterClrMapping/>
  </p:clrMapOvr>
  <p:transition advClick="0" advTm="4000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8358246" cy="63709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350963" algn="l"/>
              </a:tabLst>
            </a:pPr>
            <a:r>
              <a:rPr lang="ru-RU" sz="3600" b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endParaRPr lang="ru-RU" sz="36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350963" algn="l"/>
              </a:tabLst>
            </a:pPr>
            <a:r>
              <a:rPr lang="en-US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Обучающие: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1350963" algn="l"/>
              </a:tabLst>
            </a:pPr>
            <a:r>
              <a:rPr lang="ru-RU" sz="16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формировать умение повторять несложные фразы;</a:t>
            </a:r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1350963" algn="l"/>
              </a:tabLst>
            </a:pPr>
            <a:r>
              <a:rPr lang="ru-RU" sz="16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формировать навык диалога с воспитателем;</a:t>
            </a:r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1350963" algn="l"/>
              </a:tabLst>
            </a:pPr>
            <a:r>
              <a:rPr lang="ru-RU" sz="16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расширять активный словарь воспитанников;</a:t>
            </a:r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1350963" algn="l"/>
              </a:tabLst>
            </a:pPr>
            <a:r>
              <a:rPr lang="ru-RU" sz="16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формировать умение различать группы предметов по их свойствам и общим признакам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350963" algn="l"/>
              </a:tabLst>
            </a:pPr>
            <a:r>
              <a:rPr lang="ru-RU" sz="16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( горох, пшено, макароны, фасоль и т.д.);</a:t>
            </a:r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1350963" algn="l"/>
              </a:tabLst>
            </a:pPr>
            <a:r>
              <a:rPr lang="ru-RU" sz="16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формировать умение различать группы предметов по их  количеству (один, много, ни  одного).</a:t>
            </a:r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350963" algn="l"/>
              </a:tabLst>
            </a:pPr>
            <a:r>
              <a:rPr lang="ru-RU" sz="16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</a:t>
            </a:r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350963" algn="l"/>
              </a:tabLst>
            </a:pPr>
            <a:r>
              <a:rPr lang="en-US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Развивающие: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2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1350963" algn="l"/>
              </a:tabLst>
            </a:pPr>
            <a:r>
              <a:rPr lang="ru-RU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развивать зрительное и слуховое внимание - умение  вслушиваться в речь и интонации взрослого; 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2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1350963" algn="l"/>
              </a:tabLst>
            </a:pPr>
            <a:r>
              <a:rPr lang="ru-RU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развивать память, внимание, мышление, мелкую моторику.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350963" algn="l"/>
              </a:tabLst>
            </a:pP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Воспитательные: 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3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1350963" algn="l"/>
              </a:tabLst>
            </a:pPr>
            <a:r>
              <a:rPr lang="ru-RU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побуждать ребенка внимательно слушать и слышать речь взрослого;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3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1350963" algn="l"/>
              </a:tabLst>
            </a:pPr>
            <a:r>
              <a:rPr lang="ru-RU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воспитывать желание слушать говорящего;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3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1350963" algn="l"/>
              </a:tabLst>
            </a:pPr>
            <a:r>
              <a:rPr lang="ru-RU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воспитывать положительные качества личности: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350963" algn="l"/>
              </a:tabLst>
            </a:pPr>
            <a:r>
              <a:rPr lang="ru-RU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уверенность в себе, умение сопереживать, воспитывать  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350963" algn="l"/>
              </a:tabLst>
            </a:pPr>
            <a:r>
              <a:rPr lang="ru-RU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доброе отношение к окружающим, животным, чувство 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350963" algn="l"/>
              </a:tabLst>
            </a:pPr>
            <a:r>
              <a:rPr lang="ru-RU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коллективизма и уважения к сверстникам;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3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1350963" algn="l"/>
              </a:tabLst>
            </a:pPr>
            <a:r>
              <a:rPr lang="ru-RU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воспитывать самостоятельность.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4000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00043"/>
            <a:ext cx="8358246" cy="187743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350963" algn="l"/>
              </a:tabLst>
            </a:pPr>
            <a:r>
              <a:rPr lang="ru-RU" b="1" u="sng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ПРАВИЛА.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350963" algn="l"/>
              </a:tabLst>
            </a:pPr>
            <a:r>
              <a:rPr lang="ru-RU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lang="ru-RU" sz="16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Дети садятся за стол, воспитатель выкладывает материал: стаканчики, пластиковые контейнеры, фасоль,  жёлуди, макароны, </a:t>
            </a:r>
            <a:r>
              <a:rPr lang="ru-RU" sz="1600" i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розовую</a:t>
            </a:r>
            <a:r>
              <a:rPr lang="ru-RU" sz="16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свинку, сделанную из пластиковой бутылки, </a:t>
            </a:r>
            <a:r>
              <a:rPr lang="ru-RU" sz="1600" i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розовых</a:t>
            </a:r>
            <a:r>
              <a:rPr lang="ru-RU" sz="16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хозяйственных салфеток для мытья стола, пуговиц и ниток. Дети выполняют задания воспитателя, проговаривая вслух свои действия. (Вопросы: Выбери из контейнера одну фасоль и много макаронин. Сколько ты видишь </a:t>
            </a:r>
            <a:r>
              <a:rPr lang="ru-RU" sz="1600" i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фасолин</a:t>
            </a:r>
            <a:r>
              <a:rPr lang="ru-RU" sz="16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в стаканчике? Покорми свинку: дай ей один жёлудь. И т.д.) </a:t>
            </a:r>
            <a:endParaRPr lang="ru-RU" sz="1600" i="1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5" name="Рисунок 4" descr="IMG_20171110_09173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2066" y="2928934"/>
            <a:ext cx="3500462" cy="3786214"/>
          </a:xfrm>
          <a:prstGeom prst="rect">
            <a:avLst/>
          </a:prstGeom>
        </p:spPr>
      </p:pic>
      <p:pic>
        <p:nvPicPr>
          <p:cNvPr id="6" name="Рисунок 5" descr="IMG_20171110_092028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2428868"/>
            <a:ext cx="4429156" cy="3357586"/>
          </a:xfrm>
          <a:prstGeom prst="rect">
            <a:avLst/>
          </a:prstGeom>
        </p:spPr>
      </p:pic>
    </p:spTree>
  </p:cSld>
  <p:clrMapOvr>
    <a:masterClrMapping/>
  </p:clrMapOvr>
  <p:transition advClick="0" advTm="4000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:\Мои рисунки\Изображение\Изображение 493.jpg"/>
          <p:cNvPicPr>
            <a:picLocks noGrp="1"/>
          </p:cNvPicPr>
          <p:nvPr>
            <p:ph type="pic" idx="1"/>
          </p:nvPr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000372"/>
            <a:ext cx="2928958" cy="2316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4348" y="5357826"/>
            <a:ext cx="8215370" cy="1285884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Малыши очень любят играть в уголке сенсорного развития. Пособия и макеты воспитатель изготавливает своими руками</a:t>
            </a:r>
            <a:r>
              <a:rPr lang="ru-RU" sz="2800" b="1" i="1" dirty="0" smtClean="0"/>
              <a:t>.</a:t>
            </a:r>
            <a:endParaRPr lang="ru-RU" sz="2800" b="1" i="1" dirty="0"/>
          </a:p>
        </p:txBody>
      </p:sp>
      <p:pic>
        <p:nvPicPr>
          <p:cNvPr id="17" name="Рисунок 16" descr="IMG_20171025_160755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554" y="571480"/>
            <a:ext cx="3143272" cy="4000528"/>
          </a:xfrm>
          <a:prstGeom prst="rect">
            <a:avLst/>
          </a:prstGeom>
        </p:spPr>
      </p:pic>
      <p:pic>
        <p:nvPicPr>
          <p:cNvPr id="21" name="Рисунок 20" descr="IMG_20171026_140132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0794" y="214290"/>
            <a:ext cx="2643206" cy="2286016"/>
          </a:xfrm>
          <a:prstGeom prst="rect">
            <a:avLst/>
          </a:prstGeom>
        </p:spPr>
      </p:pic>
    </p:spTree>
  </p:cSld>
  <p:clrMapOvr>
    <a:masterClrMapping/>
  </p:clrMapOvr>
  <p:transition advClick="0" advTm="4000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5"/>
            <a:ext cx="7772400" cy="2071701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Arial Black" pitchFamily="34" charset="0"/>
              </a:rPr>
              <a:t>ПРЕЗЕНТАЦИЯ </a:t>
            </a:r>
            <a:br>
              <a:rPr lang="ru-RU" sz="3600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Arial Black" pitchFamily="34" charset="0"/>
              </a:rPr>
              <a:t>ПО</a:t>
            </a:r>
            <a:r>
              <a:rPr lang="ru-RU" sz="3600" i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3600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Arial Black" pitchFamily="34" charset="0"/>
              </a:rPr>
              <a:t>САМООБРАЗОВАНИЮ</a:t>
            </a:r>
            <a:endParaRPr lang="ru-RU" sz="36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86124"/>
            <a:ext cx="6400800" cy="128588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</a:rPr>
              <a:t>«Развитие сенсорных представлений у детей раннего возраста»</a:t>
            </a:r>
          </a:p>
          <a:p>
            <a:endParaRPr lang="ru-RU" sz="2800" b="1" i="1" dirty="0">
              <a:solidFill>
                <a:schemeClr val="tx2"/>
              </a:solidFill>
            </a:endParaRPr>
          </a:p>
          <a:p>
            <a:endParaRPr lang="ru-RU" sz="2800" b="1" i="1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4942" y="4500570"/>
            <a:ext cx="3143272" cy="14773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b="1" smtClean="0">
                <a:solidFill>
                  <a:schemeClr val="accent3">
                    <a:lumMod val="50000"/>
                  </a:schemeClr>
                </a:solidFill>
              </a:rPr>
              <a:t>Воспитатель</a:t>
            </a: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ГБДОУ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</a:rPr>
              <a:t>д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/с № 55 Центрального района</a:t>
            </a:r>
          </a:p>
          <a:p>
            <a:pPr algn="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г.Санкт-Петербурга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</a:rPr>
              <a:t>И.В.Корзюкова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 advTm="4000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2202556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r"/>
            <a:r>
              <a:rPr lang="ru-RU" dirty="0" smtClean="0"/>
              <a:t>«Ум ребёнка находится на кончиках его пальцев»</a:t>
            </a:r>
            <a:br>
              <a:rPr lang="ru-RU" dirty="0" smtClean="0"/>
            </a:br>
            <a:r>
              <a:rPr lang="ru-RU" dirty="0" smtClean="0"/>
              <a:t>В.А.Сухомлинский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3143248"/>
            <a:ext cx="7772400" cy="3212312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/>
              <a:t>      Лучшая форма совместной деятельности –это игра. Основное условие для создания  игры – это натуральность используемых материалов. Практически каждую совместную деятельность можно трансформировать в полезную развивающую игру. Игры по </a:t>
            </a:r>
            <a:r>
              <a:rPr lang="ru-RU" dirty="0" err="1" smtClean="0"/>
              <a:t>сенсорике</a:t>
            </a:r>
            <a:r>
              <a:rPr lang="ru-RU" dirty="0" smtClean="0"/>
              <a:t> позволяют развивать мелкую моторику рук. Играя, малыш запоминает основные цвета и формы, учится соотносить различную величину, выделяя более мелкие и крупные предметы.       Игры и пособия по </a:t>
            </a:r>
            <a:r>
              <a:rPr lang="ru-RU" dirty="0" err="1" smtClean="0"/>
              <a:t>сенсорике</a:t>
            </a:r>
            <a:r>
              <a:rPr lang="ru-RU" dirty="0" smtClean="0"/>
              <a:t>  лучше всего изготавливать своими руками.</a:t>
            </a:r>
            <a:endParaRPr lang="ru-RU" dirty="0"/>
          </a:p>
        </p:txBody>
      </p:sp>
    </p:spTree>
  </p:cSld>
  <p:clrMapOvr>
    <a:masterClrMapping/>
  </p:clrMapOvr>
  <p:transition advClick="0" advTm="4000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285718" y="500042"/>
            <a:ext cx="8858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Пособия по </a:t>
            </a:r>
            <a:r>
              <a:rPr lang="ru-RU" sz="3600" b="1" u="sng" dirty="0" err="1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сенсорике</a:t>
            </a:r>
            <a:r>
              <a:rPr lang="ru-RU" sz="3600" b="1" u="sng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своими руками.</a:t>
            </a:r>
            <a:endParaRPr lang="ru-RU" sz="3600" b="1" u="sng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285860"/>
            <a:ext cx="8143932" cy="10772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исследование величины, формы,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цвета, фактуры предметов.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500306"/>
            <a:ext cx="8143932" cy="424731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       </a:t>
            </a:r>
            <a:r>
              <a:rPr lang="ru-RU" sz="3600" b="1" u="sng" dirty="0" smtClean="0">
                <a:solidFill>
                  <a:schemeClr val="bg1"/>
                </a:solidFill>
              </a:rPr>
              <a:t>Задачи: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совершенствовать восприятие детей, умение активно использовать осязание, зрение, слух;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проводить работу по обогащению чувственного опыта детей в разных видах деятельности;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помогать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обследовать</a:t>
            </a:r>
            <a:r>
              <a:rPr lang="ru-RU" dirty="0" smtClean="0">
                <a:solidFill>
                  <a:schemeClr val="bg1"/>
                </a:solidFill>
              </a:rPr>
              <a:t> предметы, выделяя их цвет, форму, величину;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упражнять в установлении сходства и различия между предметами, имеющими одинаковое название;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побуждать  детей называть свойства предметов;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формировать у детей самостоятельность и целенаправленность в предметной деятельности;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формировать у детей интерес и радость  от проделанной работы.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advClick="0" advTm="4000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60647"/>
            <a:ext cx="4881736" cy="1972709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Пособие по </a:t>
            </a:r>
            <a:r>
              <a:rPr lang="ru-RU" b="1" dirty="0" err="1" smtClean="0">
                <a:solidFill>
                  <a:schemeClr val="tx2">
                    <a:lumMod val="25000"/>
                  </a:schemeClr>
                </a:solidFill>
              </a:rPr>
              <a:t>сенсорике</a:t>
            </a:r>
            <a:r>
              <a:rPr lang="ru-RU" dirty="0" smtClean="0">
                <a:solidFill>
                  <a:srgbClr val="00B0F0"/>
                </a:solidFill>
              </a:rPr>
              <a:t/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«Божьи коровки»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5517232"/>
            <a:ext cx="7772400" cy="838328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endParaRPr lang="ru-RU" sz="3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8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развитие мелкой моторики.</a:t>
            </a:r>
          </a:p>
        </p:txBody>
      </p:sp>
      <p:pic>
        <p:nvPicPr>
          <p:cNvPr id="1026" name="Picture 2" descr="C:\Users\ИРА\Videos\Camera\IMG_20151130_16184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215998" y="-11072913"/>
            <a:ext cx="28718076" cy="2369195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99592" y="2571744"/>
            <a:ext cx="8136904" cy="267765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Основной материал: </a:t>
            </a:r>
          </a:p>
          <a:p>
            <a:pPr algn="ctr"/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картон, черный маркер, китайские палочки, пластилин, толстая нить, тарелки пластиковые от китайской лапши, 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клей.</a:t>
            </a:r>
          </a:p>
          <a:p>
            <a:pPr algn="ctr"/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Дидактический материал 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познавательного развития малышей, также развивает смекалку, чувство сопереживания близкому, </a:t>
            </a:r>
            <a:r>
              <a:rPr lang="ru-RU" sz="20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соревнавательные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качества. Развивает мелкую моторику пальцев и кистей рук, координацию движений, чувство соперничества, а также чувство коллективизма</a:t>
            </a:r>
            <a:r>
              <a:rPr lang="ru-RU" sz="2000" i="1" dirty="0" smtClean="0">
                <a:solidFill>
                  <a:schemeClr val="bg1"/>
                </a:solidFill>
              </a:rPr>
              <a:t>.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8" name="Рисунок 7" descr="Изображение 009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0"/>
            <a:ext cx="2376264" cy="223335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 advClick="0" advTm="4000">
    <p:wheel spokes="3"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2500306"/>
          </a:xfrm>
        </p:spPr>
        <p:txBody>
          <a:bodyPr/>
          <a:lstStyle/>
          <a:p>
            <a:pPr lvl="0" algn="ctr" fontAlgn="base">
              <a:spcAft>
                <a:spcPct val="0"/>
              </a:spcAft>
              <a:tabLst>
                <a:tab pos="1350963" algn="l"/>
              </a:tabLst>
            </a:pPr>
            <a:r>
              <a:rPr lang="ru-RU" sz="2400" b="1" u="sng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400" b="1" u="sng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4000" b="1" u="sng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ДИДАКТИЧЕСКАЯ  ИГРА </a:t>
            </a:r>
            <a:r>
              <a:rPr lang="ru-RU" sz="4000" b="1" u="sng" dirty="0" smtClean="0">
                <a:solidFill>
                  <a:schemeClr val="tx1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4000" b="1" u="sng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РОМАШКИ</a:t>
            </a:r>
            <a:r>
              <a:rPr lang="ru-RU" sz="4000" b="1" u="sng" dirty="0" smtClean="0">
                <a:solidFill>
                  <a:schemeClr val="tx1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sz="4000" dirty="0"/>
          </a:p>
        </p:txBody>
      </p:sp>
      <p:pic>
        <p:nvPicPr>
          <p:cNvPr id="13" name="Рисунок 12" descr="Изображение 500.jpg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57818" y="3000371"/>
            <a:ext cx="3214710" cy="2928959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1472" y="285728"/>
            <a:ext cx="8143932" cy="1571636"/>
          </a:xfrm>
        </p:spPr>
        <p:txBody>
          <a:bodyPr>
            <a:normAutofit/>
          </a:bodyPr>
          <a:lstStyle/>
          <a:p>
            <a:pPr algn="just"/>
            <a:endParaRPr lang="ru-RU" sz="1600" dirty="0"/>
          </a:p>
        </p:txBody>
      </p:sp>
      <p:pic>
        <p:nvPicPr>
          <p:cNvPr id="15" name="Рисунок 14" descr="Изображение 499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4" y="2571744"/>
            <a:ext cx="3929090" cy="371477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 advClick="0" advTm="4000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500043"/>
            <a:ext cx="8179622" cy="579642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ru-RU" b="1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600" b="1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</a:t>
            </a:r>
            <a:r>
              <a:rPr lang="ru-RU" b="1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сенсорных представлений у детей по различению количества  и цвета предметов, а также материалов, из которых эти предметы сделаны.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Изображение 50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372" y="2000240"/>
            <a:ext cx="4143404" cy="4643470"/>
          </a:xfrm>
          <a:prstGeom prst="rect">
            <a:avLst/>
          </a:prstGeom>
        </p:spPr>
      </p:pic>
      <p:pic>
        <p:nvPicPr>
          <p:cNvPr id="4" name="Рисунок 3" descr="F:\Мои рисунки\Изображение\Изображение 537.jpg"/>
          <p:cNvPicPr/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2928934"/>
            <a:ext cx="257176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4000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44" y="500041"/>
            <a:ext cx="8858312" cy="6740307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50963" algn="l"/>
              </a:tabLst>
            </a:pPr>
            <a:r>
              <a:rPr kumimoji="0" lang="ru-RU" sz="3600" b="1" i="0" u="sng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 </a:t>
            </a: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Обучающие: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1350963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формировать умение повторять несложные фразы;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1350963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формировать навык диалога с воспитателем;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1350963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расширять активный словарь воспитанников;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1350963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формировать умение различать группы предметов по их   количеству (один, много,  ни одного);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1350963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закреплять умение различать и называть основные цвета.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350963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2) Развивающие: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tabLst>
                <a:tab pos="1350963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развивать память, внимание, мышление, мелкую моторику;</a:t>
            </a: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tabLst>
                <a:tab pos="1350963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развивать зрительное и слуховое внимание - умение   вслушиваться в речь и интонации взрослого;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2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350963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Воспитательные: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3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tabLst>
                <a:tab pos="1350963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побуждать ребенка внимательно слушать и слышать речь взрослого;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3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tabLst>
                <a:tab pos="1350963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желание слушать говорящего;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3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tabLst>
                <a:tab pos="1350963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положительные качества личности: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350963" algn="l"/>
              </a:tabLst>
            </a:pP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веренность в себе, умение сопереживать, воспитывать  доброе отношение к 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350963" algn="l"/>
              </a:tabLst>
            </a:pP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окружающим, чувство коллективизма и уважения к сверстникам;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3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tabLst>
                <a:tab pos="1350963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самостоятельность.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50963" algn="l"/>
              </a:tabLst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50963" algn="l"/>
              </a:tabLst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Дети садятся за стол, воспитатель раздаёт цветы, сделанные из подручного материала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50963" algn="l"/>
              </a:tabLst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(салфетки для мытья посуды, китайские палочки,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бумага-самоклейка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четырёх основных цветов,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50963" algn="l"/>
              </a:tabLst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бельевые прищепки основных цветов) – это РОМАШКИ. Дети выполняют задания воспитателя,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50963" algn="l"/>
              </a:tabLst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отвечая по ходу на вопросы ( Сколько здесь жёлтых ромашек? А сколько красных? Найди красные лепестки. И т.д.)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50963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4000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Дидактическая игра</a:t>
            </a:r>
            <a:endParaRPr lang="ru-RU" sz="4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20171110_102830.jpg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8032" y="1785926"/>
            <a:ext cx="8347372" cy="507207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 СОБАЧКА С ШАРИКАМИ»</a:t>
            </a:r>
            <a:endParaRPr lang="ru-RU" sz="3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4000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28604"/>
            <a:ext cx="6858000" cy="701749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ДИДАКТИЧЕСКОЕ ПОСОБИЕ</a:t>
            </a:r>
            <a:endParaRPr lang="ru-RU" sz="3600" b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IMG_20160216_095911.jpg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4348" y="2214554"/>
            <a:ext cx="7858180" cy="463937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</a:rPr>
              <a:t>«ДОМИК В ДЕРЕВНЕ»</a:t>
            </a:r>
            <a:endParaRPr lang="ru-RU" sz="36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advClick="0" advTm="4000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340</TotalTime>
  <Words>861</Words>
  <Application>Microsoft Office PowerPoint</Application>
  <PresentationFormat>Экран (4:3)</PresentationFormat>
  <Paragraphs>90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Метро</vt:lpstr>
      <vt:lpstr>ПРЕЗЕНТАЦИЯ  ПО САМООБРАЗОВАНИЮ</vt:lpstr>
      <vt:lpstr>«Ум ребёнка находится на кончиках его пальцев» В.А.Сухомлинский </vt:lpstr>
      <vt:lpstr>Презентация PowerPoint</vt:lpstr>
      <vt:lpstr>Пособие по сенсорике  «Божьи коровки» </vt:lpstr>
      <vt:lpstr> ДИДАКТИЧЕСКАЯ  ИГРА «РОМАШКИ» </vt:lpstr>
      <vt:lpstr>Презентация PowerPoint</vt:lpstr>
      <vt:lpstr>Презентация PowerPoint</vt:lpstr>
      <vt:lpstr>Дидактическая игра</vt:lpstr>
      <vt:lpstr>ДИДАКТИЧЕСКОЕ ПОСОБИЕ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 ПО САМООБРАЗОВАНИЮ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ПО САМООБРАЗОВАНИЮ</dc:title>
  <dc:creator>ИРА</dc:creator>
  <cp:lastModifiedBy>пк</cp:lastModifiedBy>
  <cp:revision>43</cp:revision>
  <dcterms:created xsi:type="dcterms:W3CDTF">2017-10-25T14:28:05Z</dcterms:created>
  <dcterms:modified xsi:type="dcterms:W3CDTF">2018-12-24T18:39:08Z</dcterms:modified>
</cp:coreProperties>
</file>