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63" r:id="rId3"/>
    <p:sldId id="261" r:id="rId4"/>
    <p:sldId id="257" r:id="rId5"/>
    <p:sldId id="258" r:id="rId6"/>
    <p:sldId id="259" r:id="rId7"/>
    <p:sldId id="256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ru-RU" sz="1100" baseline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Уровень речевого</a:t>
            </a:r>
          </a:p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ru-RU" sz="1100" baseline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развития по</a:t>
            </a:r>
          </a:p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ru-RU" sz="1100" baseline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результатам</a:t>
            </a:r>
          </a:p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ru-RU" sz="1100" baseline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мониторинга </a:t>
            </a:r>
          </a:p>
        </c:rich>
      </c:tx>
      <c:layout>
        <c:manualLayout>
          <c:xMode val="edge"/>
          <c:yMode val="edge"/>
          <c:x val="0.22781361954385534"/>
          <c:y val="8.0531294243659568E-2"/>
        </c:manualLayout>
      </c:layout>
    </c:title>
    <c:view3D>
      <c:perspective val="30"/>
    </c:view3D>
    <c:floor>
      <c:spPr>
        <a:solidFill>
          <a:srgbClr val="92D050"/>
        </a:solidFill>
      </c:spPr>
    </c:floor>
    <c:sideWall>
      <c:spPr>
        <a:solidFill>
          <a:srgbClr val="92D050"/>
        </a:solidFill>
      </c:spPr>
    </c:sideWall>
    <c:backWall>
      <c:spPr>
        <a:solidFill>
          <a:srgbClr val="92D050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6493863092337433"/>
          <c:y val="0.276306104877237"/>
          <c:w val="0.506920421015428"/>
          <c:h val="0.61663677994111754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норма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0.67000000000000304</c:v>
                </c:pt>
                <c:pt idx="1">
                  <c:v>0.33000000000000151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CC00"/>
            </a:solidFill>
          </c:spPr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норма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0.25</c:v>
                </c:pt>
                <c:pt idx="1">
                  <c:v>0.72000000000000064</c:v>
                </c:pt>
                <c:pt idx="2">
                  <c:v>3.000000000000012E-2</c:v>
                </c:pt>
              </c:numCache>
            </c:numRef>
          </c:val>
        </c:ser>
        <c:shape val="cylinder"/>
        <c:axId val="94178304"/>
        <c:axId val="94180096"/>
        <c:axId val="82368256"/>
      </c:bar3DChart>
      <c:catAx>
        <c:axId val="94178304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 b="0" baseline="0">
                <a:solidFill>
                  <a:schemeClr val="tx1"/>
                </a:solidFill>
                <a:latin typeface="Times New Roman" pitchFamily="18" charset="0"/>
              </a:defRPr>
            </a:pPr>
            <a:endParaRPr lang="ru-RU"/>
          </a:p>
        </c:txPr>
        <c:crossAx val="94180096"/>
        <c:crosses val="autoZero"/>
        <c:auto val="1"/>
        <c:lblAlgn val="ctr"/>
        <c:lblOffset val="100"/>
      </c:catAx>
      <c:valAx>
        <c:axId val="9418009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800" baseline="0">
                <a:solidFill>
                  <a:schemeClr val="tx1"/>
                </a:solidFill>
              </a:defRPr>
            </a:pPr>
            <a:endParaRPr lang="ru-RU"/>
          </a:p>
        </c:txPr>
        <c:crossAx val="94178304"/>
        <c:crosses val="autoZero"/>
        <c:crossBetween val="between"/>
      </c:valAx>
      <c:serAx>
        <c:axId val="82368256"/>
        <c:scaling>
          <c:orientation val="minMax"/>
        </c:scaling>
        <c:delete val="1"/>
        <c:axPos val="b"/>
        <c:tickLblPos val="none"/>
        <c:crossAx val="94180096"/>
        <c:crosses val="autoZero"/>
      </c:serAx>
      <c:spPr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800" baseline="0">
                <a:solidFill>
                  <a:schemeClr val="tx1"/>
                </a:solidFill>
                <a:latin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800" baseline="0">
                <a:solidFill>
                  <a:schemeClr val="tx1"/>
                </a:solidFill>
                <a:latin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28464829253664231"/>
          <c:y val="0.8829464209859037"/>
          <c:w val="0.29104123937688431"/>
          <c:h val="0.11705357901409649"/>
        </c:manualLayout>
      </c:layout>
      <c:txPr>
        <a:bodyPr/>
        <a:lstStyle/>
        <a:p>
          <a:pPr>
            <a:defRPr sz="800" baseline="0">
              <a:solidFill>
                <a:schemeClr val="tx1"/>
              </a:solidFill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27253-BDBB-4102-AFB9-1D883F4FC65B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B51DE-04E0-480F-BFF0-6756C4A8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B51DE-04E0-480F-BFF0-6756C4A829F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 rot="20901213">
            <a:off x="210535" y="3075742"/>
            <a:ext cx="4192637" cy="3140191"/>
          </a:xfrm>
          <a:custGeom>
            <a:avLst/>
            <a:gdLst>
              <a:gd name="connsiteX0" fmla="*/ 4 w 3384376"/>
              <a:gd name="connsiteY0" fmla="*/ 1155190 h 3024336"/>
              <a:gd name="connsiteX1" fmla="*/ 1292724 w 3384376"/>
              <a:gd name="connsiteY1" fmla="*/ 1155199 h 3024336"/>
              <a:gd name="connsiteX2" fmla="*/ 1692188 w 3384376"/>
              <a:gd name="connsiteY2" fmla="*/ 0 h 3024336"/>
              <a:gd name="connsiteX3" fmla="*/ 2091652 w 3384376"/>
              <a:gd name="connsiteY3" fmla="*/ 1155199 h 3024336"/>
              <a:gd name="connsiteX4" fmla="*/ 3384372 w 3384376"/>
              <a:gd name="connsiteY4" fmla="*/ 1155190 h 3024336"/>
              <a:gd name="connsiteX5" fmla="*/ 2338535 w 3384376"/>
              <a:gd name="connsiteY5" fmla="*/ 1869133 h 3024336"/>
              <a:gd name="connsiteX6" fmla="*/ 2738019 w 3384376"/>
              <a:gd name="connsiteY6" fmla="*/ 3024326 h 3024336"/>
              <a:gd name="connsiteX7" fmla="*/ 1692188 w 3384376"/>
              <a:gd name="connsiteY7" fmla="*/ 2310371 h 3024336"/>
              <a:gd name="connsiteX8" fmla="*/ 646357 w 3384376"/>
              <a:gd name="connsiteY8" fmla="*/ 3024326 h 3024336"/>
              <a:gd name="connsiteX9" fmla="*/ 1045841 w 3384376"/>
              <a:gd name="connsiteY9" fmla="*/ 1869133 h 3024336"/>
              <a:gd name="connsiteX10" fmla="*/ 4 w 3384376"/>
              <a:gd name="connsiteY10" fmla="*/ 1155190 h 302433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091648 w 3384368"/>
              <a:gd name="connsiteY3" fmla="*/ 1155199 h 3024326"/>
              <a:gd name="connsiteX4" fmla="*/ 3384368 w 3384368"/>
              <a:gd name="connsiteY4" fmla="*/ 1155190 h 3024326"/>
              <a:gd name="connsiteX5" fmla="*/ 2338531 w 3384368"/>
              <a:gd name="connsiteY5" fmla="*/ 1869133 h 3024326"/>
              <a:gd name="connsiteX6" fmla="*/ 2738015 w 3384368"/>
              <a:gd name="connsiteY6" fmla="*/ 3024326 h 3024326"/>
              <a:gd name="connsiteX7" fmla="*/ 1692184 w 3384368"/>
              <a:gd name="connsiteY7" fmla="*/ 2310371 h 3024326"/>
              <a:gd name="connsiteX8" fmla="*/ 646353 w 3384368"/>
              <a:gd name="connsiteY8" fmla="*/ 3024326 h 3024326"/>
              <a:gd name="connsiteX9" fmla="*/ 1045837 w 3384368"/>
              <a:gd name="connsiteY9" fmla="*/ 1869133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091648 w 3384368"/>
              <a:gd name="connsiteY3" fmla="*/ 1155199 h 3024326"/>
              <a:gd name="connsiteX4" fmla="*/ 3384368 w 3384368"/>
              <a:gd name="connsiteY4" fmla="*/ 1155190 h 3024326"/>
              <a:gd name="connsiteX5" fmla="*/ 2338531 w 3384368"/>
              <a:gd name="connsiteY5" fmla="*/ 1869133 h 3024326"/>
              <a:gd name="connsiteX6" fmla="*/ 2738015 w 3384368"/>
              <a:gd name="connsiteY6" fmla="*/ 3024326 h 3024326"/>
              <a:gd name="connsiteX7" fmla="*/ 1692184 w 3384368"/>
              <a:gd name="connsiteY7" fmla="*/ 2310371 h 3024326"/>
              <a:gd name="connsiteX8" fmla="*/ 646353 w 3384368"/>
              <a:gd name="connsiteY8" fmla="*/ 3024326 h 3024326"/>
              <a:gd name="connsiteX9" fmla="*/ 936100 w 3384368"/>
              <a:gd name="connsiteY9" fmla="*/ 1944216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091648 w 3384368"/>
              <a:gd name="connsiteY3" fmla="*/ 1155199 h 3024326"/>
              <a:gd name="connsiteX4" fmla="*/ 3384368 w 3384368"/>
              <a:gd name="connsiteY4" fmla="*/ 1155190 h 3024326"/>
              <a:gd name="connsiteX5" fmla="*/ 2338531 w 3384368"/>
              <a:gd name="connsiteY5" fmla="*/ 1869133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936100 w 3384368"/>
              <a:gd name="connsiteY9" fmla="*/ 1944216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091648 w 3384368"/>
              <a:gd name="connsiteY3" fmla="*/ 1155199 h 3024326"/>
              <a:gd name="connsiteX4" fmla="*/ 3384368 w 3384368"/>
              <a:gd name="connsiteY4" fmla="*/ 1155190 h 3024326"/>
              <a:gd name="connsiteX5" fmla="*/ 2448268 w 3384368"/>
              <a:gd name="connsiteY5" fmla="*/ 1872208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936100 w 3384368"/>
              <a:gd name="connsiteY9" fmla="*/ 1944216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448268 w 3384368"/>
              <a:gd name="connsiteY5" fmla="*/ 1872208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936100 w 3384368"/>
              <a:gd name="connsiteY9" fmla="*/ 1944216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448268 w 3384368"/>
              <a:gd name="connsiteY5" fmla="*/ 1872208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448268 w 3384368"/>
              <a:gd name="connsiteY5" fmla="*/ 1728192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376260 w 3384368"/>
              <a:gd name="connsiteY5" fmla="*/ 1872208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232244 w 3384368"/>
              <a:gd name="connsiteY3" fmla="*/ 1008112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080116 w 3384368"/>
              <a:gd name="connsiteY1" fmla="*/ 936104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080116 w 3384368"/>
              <a:gd name="connsiteY1" fmla="*/ 936104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792084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080116 w 3384368"/>
              <a:gd name="connsiteY1" fmla="*/ 936104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520280 h 3024326"/>
              <a:gd name="connsiteX8" fmla="*/ 646353 w 3384368"/>
              <a:gd name="connsiteY8" fmla="*/ 3024326 h 3024326"/>
              <a:gd name="connsiteX9" fmla="*/ 792084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080116 w 3384368"/>
              <a:gd name="connsiteY1" fmla="*/ 936104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520280 h 3024326"/>
              <a:gd name="connsiteX8" fmla="*/ 646353 w 3384368"/>
              <a:gd name="connsiteY8" fmla="*/ 3024326 h 3024326"/>
              <a:gd name="connsiteX9" fmla="*/ 720076 w 3384368"/>
              <a:gd name="connsiteY9" fmla="*/ 1944216 h 3024326"/>
              <a:gd name="connsiteX10" fmla="*/ 0 w 3384368"/>
              <a:gd name="connsiteY10" fmla="*/ 1155190 h 302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84368" h="3024326">
                <a:moveTo>
                  <a:pt x="0" y="1155190"/>
                </a:moveTo>
                <a:lnTo>
                  <a:pt x="1080116" y="936104"/>
                </a:lnTo>
                <a:lnTo>
                  <a:pt x="1692184" y="0"/>
                </a:lnTo>
                <a:lnTo>
                  <a:pt x="2232244" y="936104"/>
                </a:lnTo>
                <a:lnTo>
                  <a:pt x="3384368" y="1155190"/>
                </a:lnTo>
                <a:lnTo>
                  <a:pt x="2592284" y="1944216"/>
                </a:lnTo>
                <a:lnTo>
                  <a:pt x="2738015" y="3024326"/>
                </a:lnTo>
                <a:lnTo>
                  <a:pt x="1656180" y="2520280"/>
                </a:lnTo>
                <a:lnTo>
                  <a:pt x="646353" y="3024326"/>
                </a:lnTo>
                <a:lnTo>
                  <a:pt x="720076" y="1944216"/>
                </a:lnTo>
                <a:lnTo>
                  <a:pt x="0" y="1155190"/>
                </a:lnTo>
                <a:close/>
              </a:path>
            </a:pathLst>
          </a:custGeom>
          <a:blipFill>
            <a:blip r:embed="rId2" cstate="email"/>
            <a:stretch>
              <a:fillRect/>
            </a:stretch>
          </a:blipFill>
          <a:ln w="76200">
            <a:solidFill>
              <a:srgbClr val="FFCC00"/>
            </a:solidFill>
          </a:ln>
          <a:effectLst>
            <a:glow rad="139700">
              <a:srgbClr val="FFFF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21071658">
            <a:off x="7059512" y="451067"/>
            <a:ext cx="649563" cy="562663"/>
          </a:xfrm>
          <a:custGeom>
            <a:avLst/>
            <a:gdLst>
              <a:gd name="connsiteX0" fmla="*/ 4 w 3384376"/>
              <a:gd name="connsiteY0" fmla="*/ 1155190 h 3024336"/>
              <a:gd name="connsiteX1" fmla="*/ 1292724 w 3384376"/>
              <a:gd name="connsiteY1" fmla="*/ 1155199 h 3024336"/>
              <a:gd name="connsiteX2" fmla="*/ 1692188 w 3384376"/>
              <a:gd name="connsiteY2" fmla="*/ 0 h 3024336"/>
              <a:gd name="connsiteX3" fmla="*/ 2091652 w 3384376"/>
              <a:gd name="connsiteY3" fmla="*/ 1155199 h 3024336"/>
              <a:gd name="connsiteX4" fmla="*/ 3384372 w 3384376"/>
              <a:gd name="connsiteY4" fmla="*/ 1155190 h 3024336"/>
              <a:gd name="connsiteX5" fmla="*/ 2338535 w 3384376"/>
              <a:gd name="connsiteY5" fmla="*/ 1869133 h 3024336"/>
              <a:gd name="connsiteX6" fmla="*/ 2738019 w 3384376"/>
              <a:gd name="connsiteY6" fmla="*/ 3024326 h 3024336"/>
              <a:gd name="connsiteX7" fmla="*/ 1692188 w 3384376"/>
              <a:gd name="connsiteY7" fmla="*/ 2310371 h 3024336"/>
              <a:gd name="connsiteX8" fmla="*/ 646357 w 3384376"/>
              <a:gd name="connsiteY8" fmla="*/ 3024326 h 3024336"/>
              <a:gd name="connsiteX9" fmla="*/ 1045841 w 3384376"/>
              <a:gd name="connsiteY9" fmla="*/ 1869133 h 3024336"/>
              <a:gd name="connsiteX10" fmla="*/ 4 w 3384376"/>
              <a:gd name="connsiteY10" fmla="*/ 1155190 h 302433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091648 w 3384368"/>
              <a:gd name="connsiteY3" fmla="*/ 1155199 h 3024326"/>
              <a:gd name="connsiteX4" fmla="*/ 3384368 w 3384368"/>
              <a:gd name="connsiteY4" fmla="*/ 1155190 h 3024326"/>
              <a:gd name="connsiteX5" fmla="*/ 2338531 w 3384368"/>
              <a:gd name="connsiteY5" fmla="*/ 1869133 h 3024326"/>
              <a:gd name="connsiteX6" fmla="*/ 2738015 w 3384368"/>
              <a:gd name="connsiteY6" fmla="*/ 3024326 h 3024326"/>
              <a:gd name="connsiteX7" fmla="*/ 1692184 w 3384368"/>
              <a:gd name="connsiteY7" fmla="*/ 2310371 h 3024326"/>
              <a:gd name="connsiteX8" fmla="*/ 646353 w 3384368"/>
              <a:gd name="connsiteY8" fmla="*/ 3024326 h 3024326"/>
              <a:gd name="connsiteX9" fmla="*/ 1045837 w 3384368"/>
              <a:gd name="connsiteY9" fmla="*/ 1869133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091648 w 3384368"/>
              <a:gd name="connsiteY3" fmla="*/ 1155199 h 3024326"/>
              <a:gd name="connsiteX4" fmla="*/ 3384368 w 3384368"/>
              <a:gd name="connsiteY4" fmla="*/ 1155190 h 3024326"/>
              <a:gd name="connsiteX5" fmla="*/ 2338531 w 3384368"/>
              <a:gd name="connsiteY5" fmla="*/ 1869133 h 3024326"/>
              <a:gd name="connsiteX6" fmla="*/ 2738015 w 3384368"/>
              <a:gd name="connsiteY6" fmla="*/ 3024326 h 3024326"/>
              <a:gd name="connsiteX7" fmla="*/ 1692184 w 3384368"/>
              <a:gd name="connsiteY7" fmla="*/ 2310371 h 3024326"/>
              <a:gd name="connsiteX8" fmla="*/ 646353 w 3384368"/>
              <a:gd name="connsiteY8" fmla="*/ 3024326 h 3024326"/>
              <a:gd name="connsiteX9" fmla="*/ 936100 w 3384368"/>
              <a:gd name="connsiteY9" fmla="*/ 1944216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091648 w 3384368"/>
              <a:gd name="connsiteY3" fmla="*/ 1155199 h 3024326"/>
              <a:gd name="connsiteX4" fmla="*/ 3384368 w 3384368"/>
              <a:gd name="connsiteY4" fmla="*/ 1155190 h 3024326"/>
              <a:gd name="connsiteX5" fmla="*/ 2338531 w 3384368"/>
              <a:gd name="connsiteY5" fmla="*/ 1869133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936100 w 3384368"/>
              <a:gd name="connsiteY9" fmla="*/ 1944216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091648 w 3384368"/>
              <a:gd name="connsiteY3" fmla="*/ 1155199 h 3024326"/>
              <a:gd name="connsiteX4" fmla="*/ 3384368 w 3384368"/>
              <a:gd name="connsiteY4" fmla="*/ 1155190 h 3024326"/>
              <a:gd name="connsiteX5" fmla="*/ 2448268 w 3384368"/>
              <a:gd name="connsiteY5" fmla="*/ 1872208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936100 w 3384368"/>
              <a:gd name="connsiteY9" fmla="*/ 1944216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448268 w 3384368"/>
              <a:gd name="connsiteY5" fmla="*/ 1872208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936100 w 3384368"/>
              <a:gd name="connsiteY9" fmla="*/ 1944216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448268 w 3384368"/>
              <a:gd name="connsiteY5" fmla="*/ 1872208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448268 w 3384368"/>
              <a:gd name="connsiteY5" fmla="*/ 1728192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376260 w 3384368"/>
              <a:gd name="connsiteY5" fmla="*/ 1872208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160236 w 3384368"/>
              <a:gd name="connsiteY3" fmla="*/ 1008112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232244 w 3384368"/>
              <a:gd name="connsiteY3" fmla="*/ 1008112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152124 w 3384368"/>
              <a:gd name="connsiteY1" fmla="*/ 1008112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080116 w 3384368"/>
              <a:gd name="connsiteY1" fmla="*/ 936104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864092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080116 w 3384368"/>
              <a:gd name="connsiteY1" fmla="*/ 936104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448272 h 3024326"/>
              <a:gd name="connsiteX8" fmla="*/ 646353 w 3384368"/>
              <a:gd name="connsiteY8" fmla="*/ 3024326 h 3024326"/>
              <a:gd name="connsiteX9" fmla="*/ 792084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080116 w 3384368"/>
              <a:gd name="connsiteY1" fmla="*/ 936104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520280 h 3024326"/>
              <a:gd name="connsiteX8" fmla="*/ 646353 w 3384368"/>
              <a:gd name="connsiteY8" fmla="*/ 3024326 h 3024326"/>
              <a:gd name="connsiteX9" fmla="*/ 792084 w 3384368"/>
              <a:gd name="connsiteY9" fmla="*/ 1872208 h 3024326"/>
              <a:gd name="connsiteX10" fmla="*/ 0 w 3384368"/>
              <a:gd name="connsiteY10" fmla="*/ 1155190 h 3024326"/>
              <a:gd name="connsiteX0" fmla="*/ 0 w 3384368"/>
              <a:gd name="connsiteY0" fmla="*/ 1155190 h 3024326"/>
              <a:gd name="connsiteX1" fmla="*/ 1080116 w 3384368"/>
              <a:gd name="connsiteY1" fmla="*/ 936104 h 3024326"/>
              <a:gd name="connsiteX2" fmla="*/ 1692184 w 3384368"/>
              <a:gd name="connsiteY2" fmla="*/ 0 h 3024326"/>
              <a:gd name="connsiteX3" fmla="*/ 2232244 w 3384368"/>
              <a:gd name="connsiteY3" fmla="*/ 936104 h 3024326"/>
              <a:gd name="connsiteX4" fmla="*/ 3384368 w 3384368"/>
              <a:gd name="connsiteY4" fmla="*/ 1155190 h 3024326"/>
              <a:gd name="connsiteX5" fmla="*/ 2592284 w 3384368"/>
              <a:gd name="connsiteY5" fmla="*/ 1944216 h 3024326"/>
              <a:gd name="connsiteX6" fmla="*/ 2738015 w 3384368"/>
              <a:gd name="connsiteY6" fmla="*/ 3024326 h 3024326"/>
              <a:gd name="connsiteX7" fmla="*/ 1656180 w 3384368"/>
              <a:gd name="connsiteY7" fmla="*/ 2520280 h 3024326"/>
              <a:gd name="connsiteX8" fmla="*/ 646353 w 3384368"/>
              <a:gd name="connsiteY8" fmla="*/ 3024326 h 3024326"/>
              <a:gd name="connsiteX9" fmla="*/ 720076 w 3384368"/>
              <a:gd name="connsiteY9" fmla="*/ 1944216 h 3024326"/>
              <a:gd name="connsiteX10" fmla="*/ 0 w 3384368"/>
              <a:gd name="connsiteY10" fmla="*/ 1155190 h 302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84368" h="3024326">
                <a:moveTo>
                  <a:pt x="0" y="1155190"/>
                </a:moveTo>
                <a:lnTo>
                  <a:pt x="1080116" y="936104"/>
                </a:lnTo>
                <a:lnTo>
                  <a:pt x="1692184" y="0"/>
                </a:lnTo>
                <a:lnTo>
                  <a:pt x="2232244" y="936104"/>
                </a:lnTo>
                <a:lnTo>
                  <a:pt x="3384368" y="1155190"/>
                </a:lnTo>
                <a:lnTo>
                  <a:pt x="2592284" y="1944216"/>
                </a:lnTo>
                <a:lnTo>
                  <a:pt x="2738015" y="3024326"/>
                </a:lnTo>
                <a:lnTo>
                  <a:pt x="1656180" y="2520280"/>
                </a:lnTo>
                <a:lnTo>
                  <a:pt x="646353" y="3024326"/>
                </a:lnTo>
                <a:lnTo>
                  <a:pt x="720076" y="1944216"/>
                </a:lnTo>
                <a:lnTo>
                  <a:pt x="0" y="1155190"/>
                </a:lnTo>
                <a:close/>
              </a:path>
            </a:pathLst>
          </a:custGeom>
          <a:gradFill flip="none" rotWithShape="1">
            <a:gsLst>
              <a:gs pos="0">
                <a:srgbClr val="E4E92B">
                  <a:shade val="30000"/>
                  <a:satMod val="115000"/>
                </a:srgbClr>
              </a:gs>
              <a:gs pos="50000">
                <a:srgbClr val="E4E92B">
                  <a:shade val="67500"/>
                  <a:satMod val="115000"/>
                </a:srgbClr>
              </a:gs>
              <a:gs pos="100000">
                <a:srgbClr val="E4E92B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76200">
            <a:solidFill>
              <a:srgbClr val="FFCC00"/>
            </a:solidFill>
          </a:ln>
          <a:effectLst>
            <a:glow rad="139700">
              <a:srgbClr val="FFFF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64862" y="2357430"/>
            <a:ext cx="6879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Мы зажигаем звезды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5429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Опыт работы по взаимодействию с родителями через театрализованную деятельность в группе компенсирующей направленности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836712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/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эффективного сотрудничества педагогов и родителей воспитанников через театрализованную деятельность</a:t>
            </a:r>
            <a:r>
              <a:rPr lang="ru-RU" sz="2400" dirty="0" smtClean="0"/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компетентности родителей в вопросах коррекции и развития речи детей;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выявление интересов и потребностей родителей и детей;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установление эмоционального контакта между педагогами, родителями и детьми;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привлечение родителей к созданию условий для театрализованной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-приобщение родителей к совместной театрализованной деятельности.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4283968" y="4365104"/>
            <a:ext cx="1728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Посещение театров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Изготовление костюмов и атрибутов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Создание книг-сказок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868144" y="1772816"/>
            <a:ext cx="1368152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Встречи с детскими писателями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Тематические вечера в библиотеках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Литературные  и музыкальные гостиные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Мастер-классы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Премьеры спектаклей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Участие в мультимедийных проектах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Участие в городских конкурсах</a:t>
            </a:r>
            <a:endParaRPr lang="ru-RU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67544" y="1916832"/>
            <a:ext cx="15121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Развитие темпа, ритма, интонационной выразительности</a:t>
            </a:r>
          </a:p>
          <a:p>
            <a:pPr algn="ctr"/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речи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Совершенствование артистических навыков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Развитие речевого дыхания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Использование различных видов театра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Репетиции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Изготовление пригласительных </a:t>
            </a: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билетов</a:t>
            </a:r>
          </a:p>
        </p:txBody>
      </p:sp>
      <p:graphicFrame>
        <p:nvGraphicFramePr>
          <p:cNvPr id="36" name="Диаграмма 35"/>
          <p:cNvGraphicFramePr/>
          <p:nvPr/>
        </p:nvGraphicFramePr>
        <p:xfrm>
          <a:off x="6699006" y="3933056"/>
          <a:ext cx="298782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3275856" y="2636912"/>
            <a:ext cx="1008112" cy="21602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Педагоги</a:t>
            </a:r>
            <a:endParaRPr lang="ru-RU" sz="11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07704" y="4725144"/>
            <a:ext cx="1152128" cy="51244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bg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195736" y="3933056"/>
            <a:ext cx="1235214" cy="28803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Педагоги-родители</a:t>
            </a:r>
            <a:endParaRPr lang="ru-RU" sz="11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139952" y="3933056"/>
            <a:ext cx="1063503" cy="28803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Дети-родители</a:t>
            </a:r>
            <a:endParaRPr lang="ru-RU" sz="11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051720" y="2996952"/>
            <a:ext cx="1008112" cy="4320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Дети-педагоги</a:t>
            </a:r>
            <a:endParaRPr lang="ru-RU" sz="11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572000" y="2708920"/>
            <a:ext cx="1224136" cy="115212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Дети-педагоги-социальные партнеры -родители</a:t>
            </a:r>
            <a:endParaRPr lang="ru-RU" sz="11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7" name="Стрелка вправо 66"/>
          <p:cNvSpPr/>
          <p:nvPr/>
        </p:nvSpPr>
        <p:spPr>
          <a:xfrm>
            <a:off x="5724128" y="3284984"/>
            <a:ext cx="144016" cy="144016"/>
          </a:xfrm>
          <a:prstGeom prst="rightArrow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трелка влево 72"/>
          <p:cNvSpPr/>
          <p:nvPr/>
        </p:nvSpPr>
        <p:spPr>
          <a:xfrm>
            <a:off x="1835696" y="3140968"/>
            <a:ext cx="144016" cy="144016"/>
          </a:xfrm>
          <a:prstGeom prst="leftArrow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трелка вниз 73"/>
          <p:cNvSpPr/>
          <p:nvPr/>
        </p:nvSpPr>
        <p:spPr>
          <a:xfrm>
            <a:off x="2771800" y="4221088"/>
            <a:ext cx="144016" cy="144016"/>
          </a:xfrm>
          <a:prstGeom prst="downArrow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Стрелка вниз 74"/>
          <p:cNvSpPr/>
          <p:nvPr/>
        </p:nvSpPr>
        <p:spPr>
          <a:xfrm>
            <a:off x="4860032" y="4293096"/>
            <a:ext cx="144016" cy="144016"/>
          </a:xfrm>
          <a:prstGeom prst="downArrow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1691680" y="4293096"/>
            <a:ext cx="259228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Консультации, круглые столы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Мастер-классы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Исполнение ролей в детских спектаклях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Фото- и видео- съемка спектаклей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Анкетирование</a:t>
            </a:r>
            <a:endParaRPr lang="ru-RU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763688" y="1628800"/>
            <a:ext cx="396044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Повышение уровня квалификации по теме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Написание сценариев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Использование инновационных методик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Диссеминация опыта</a:t>
            </a:r>
          </a:p>
          <a:p>
            <a:pPr algn="ctr">
              <a:buFont typeface="Wingdings" pitchFamily="2" charset="2"/>
              <a:buChar char="ü"/>
            </a:pPr>
            <a:r>
              <a:rPr lang="ru-RU" sz="1100" dirty="0" smtClean="0">
                <a:solidFill>
                  <a:sysClr val="windowText" lastClr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Изготовление сложных декораций и буклетов</a:t>
            </a:r>
          </a:p>
        </p:txBody>
      </p:sp>
      <p:sp>
        <p:nvSpPr>
          <p:cNvPr id="83" name="Стрелка вверх 82"/>
          <p:cNvSpPr/>
          <p:nvPr/>
        </p:nvSpPr>
        <p:spPr>
          <a:xfrm>
            <a:off x="3707904" y="2492896"/>
            <a:ext cx="144016" cy="144016"/>
          </a:xfrm>
          <a:prstGeom prst="upArrow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5-конечная звезда 32"/>
          <p:cNvSpPr/>
          <p:nvPr/>
        </p:nvSpPr>
        <p:spPr>
          <a:xfrm>
            <a:off x="2915816" y="2852936"/>
            <a:ext cx="1584176" cy="1008112"/>
          </a:xfrm>
          <a:prstGeom prst="star5">
            <a:avLst>
              <a:gd name="adj" fmla="val 32937"/>
              <a:gd name="hf" fmla="val 105146"/>
              <a:gd name="vf" fmla="val 110557"/>
            </a:avLst>
          </a:prstGeom>
          <a:solidFill>
            <a:srgbClr val="FFCC00">
              <a:alpha val="3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кошкин дом Фото\4V6BsjjGs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52320" y="2996952"/>
            <a:ext cx="1407677" cy="936104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pic>
        <p:nvPicPr>
          <p:cNvPr id="39" name="Picture 2" descr="F:\фото для тони\_DSC31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5661248"/>
            <a:ext cx="1368152" cy="909166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661248"/>
            <a:ext cx="1296144" cy="891098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esktop\файлы для презентации 2017\ВЫПУСКНОЙ\stdsGvZDnP4.jpg"/>
          <p:cNvPicPr>
            <a:picLocks noChangeAspect="1" noChangeArrowheads="1"/>
          </p:cNvPicPr>
          <p:nvPr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>
            <a:off x="899592" y="188640"/>
            <a:ext cx="1462316" cy="1039245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pic>
        <p:nvPicPr>
          <p:cNvPr id="1029" name="Picture 5" descr="H:\ФОТО 2016-2017\mxM5Fqhyyhs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5536" y="5661248"/>
            <a:ext cx="1395847" cy="936104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pic>
        <p:nvPicPr>
          <p:cNvPr id="1030" name="Picture 6" descr="H:\ФОТО 2016-2017\P104084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79119" y="5661248"/>
            <a:ext cx="1368152" cy="938900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pic>
        <p:nvPicPr>
          <p:cNvPr id="1032" name="Picture 8" descr="C:\Users\User\Pictures\афиша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452320" y="1556792"/>
            <a:ext cx="1440160" cy="965504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sp>
        <p:nvSpPr>
          <p:cNvPr id="50" name="TextBox 49"/>
          <p:cNvSpPr txBox="1"/>
          <p:nvPr/>
        </p:nvSpPr>
        <p:spPr>
          <a:xfrm>
            <a:off x="7524328" y="2492897"/>
            <a:ext cx="136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Афиша к спектаклю «Волк и семеро козлят на новый лад»</a:t>
            </a:r>
            <a:endParaRPr lang="ru-RU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" name="Picture 2" descr="C:\Users\Алла\Desktop\DSCN3857.JPG"/>
          <p:cNvPicPr>
            <a:picLocks noChangeAspect="1" noChangeArrowheads="1"/>
          </p:cNvPicPr>
          <p:nvPr/>
        </p:nvPicPr>
        <p:blipFill>
          <a:blip r:embed="rId10" cstate="email"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39"/>
            <a:ext cx="1440160" cy="985373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3131840" y="2996952"/>
            <a:ext cx="12629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Мы зажигаем звезды</a:t>
            </a:r>
            <a:endParaRPr lang="ru-RU" sz="1400" b="1" spc="100" dirty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79512" y="6525343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Мастер-класс для родителей</a:t>
            </a:r>
          </a:p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«Волшебная маска»</a:t>
            </a:r>
            <a:endParaRPr lang="ru-RU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27985" y="1196752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Встреча с автором детских сказок </a:t>
            </a:r>
            <a:endParaRPr lang="ru-RU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13243" y="6597352"/>
            <a:ext cx="17946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Повышение компетентности</a:t>
            </a:r>
            <a:endParaRPr lang="ru-RU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779912" y="6597352"/>
            <a:ext cx="1656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Сказка «Под грибком»</a:t>
            </a:r>
            <a:endParaRPr lang="ru-RU" sz="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292082" y="6525344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Музыкальная сказка</a:t>
            </a:r>
          </a:p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«Как хорошо здоровым быть</a:t>
            </a:r>
            <a:r>
              <a:rPr lang="ru-RU" sz="800" spc="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  <a:endParaRPr lang="ru-RU" sz="800" spc="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271794" y="3933056"/>
            <a:ext cx="1872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Мюзикл «Кошкин дом»</a:t>
            </a:r>
            <a:endParaRPr lang="ru-RU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1561" y="1196752"/>
            <a:ext cx="2232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Наши дети – победители и лауреаты городского конкурса чтецов</a:t>
            </a:r>
            <a:endParaRPr lang="ru-RU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Picture 2" descr="https://psv4.userapi.com/c810628/u1009060/docs/252559008c81/20170503_172639.jpg?extra=DopowR1VrQg-SX9fnjxuPevkxgLke82FmTk-6fCQxcekamgDLbMeSN8-af7bgSrm3OiFlfbyoKpuhqNlkZSE4eHlnsW-InfB5gp40BZUOi6Lx1x9Qf6KKJqIwwH8DM3HIYZlNniR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810574" y="188640"/>
            <a:ext cx="1501090" cy="1027060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sp>
        <p:nvSpPr>
          <p:cNvPr id="62" name="TextBox 61"/>
          <p:cNvSpPr txBox="1"/>
          <p:nvPr/>
        </p:nvSpPr>
        <p:spPr>
          <a:xfrm>
            <a:off x="2771801" y="1196751"/>
            <a:ext cx="1728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Спектакль «Волк и семеро козлят на новый лад</a:t>
            </a:r>
            <a:r>
              <a:rPr lang="ru-RU" sz="800" spc="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  <a:endParaRPr lang="ru-RU" sz="800" spc="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67736" y="404664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pc="100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Театр-студия</a:t>
            </a:r>
          </a:p>
          <a:p>
            <a:pPr algn="ctr"/>
            <a:r>
              <a:rPr lang="ru-RU" sz="2000" b="1" spc="100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«Ромашка»</a:t>
            </a:r>
            <a:endParaRPr lang="ru-RU" sz="2000" b="1" spc="100" dirty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67544" y="1628800"/>
            <a:ext cx="6768752" cy="396044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594928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Консультации, круглые столы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Для Катерины\DSCN2833.JPG"/>
          <p:cNvPicPr>
            <a:picLocks noChangeAspect="1" noChangeArrowheads="1"/>
          </p:cNvPicPr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4874204" y="857233"/>
            <a:ext cx="4269795" cy="3000396"/>
          </a:xfrm>
          <a:prstGeom prst="rect">
            <a:avLst/>
          </a:prstGeom>
          <a:noFill/>
        </p:spPr>
      </p:pic>
      <p:pic>
        <p:nvPicPr>
          <p:cNvPr id="1027" name="Picture 3" descr="F:\Для Катерины\DSCN27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857232"/>
            <a:ext cx="4335704" cy="30469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_5i7ZvO9yNs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357158" y="428604"/>
            <a:ext cx="3118578" cy="3714776"/>
          </a:xfrm>
          <a:prstGeom prst="rect">
            <a:avLst/>
          </a:prstGeom>
        </p:spPr>
      </p:pic>
      <p:pic>
        <p:nvPicPr>
          <p:cNvPr id="7" name="Рисунок 6" descr="8tt2Tjb_RC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857884" y="357166"/>
            <a:ext cx="2907225" cy="392909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59632" y="6093296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Семейные походы в театр</a:t>
            </a:r>
            <a:endParaRPr lang="ru-RU" sz="3600" b="1" dirty="0">
              <a:solidFill>
                <a:prstClr val="black">
                  <a:lumMod val="95000"/>
                  <a:lumOff val="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4673.JPG"/>
          <p:cNvPicPr>
            <a:picLocks noChangeAspect="1"/>
          </p:cNvPicPr>
          <p:nvPr/>
        </p:nvPicPr>
        <p:blipFill>
          <a:blip r:embed="rId4" cstate="email">
            <a:lum bright="10000" contrast="20000"/>
          </a:blip>
          <a:stretch>
            <a:fillRect/>
          </a:stretch>
        </p:blipFill>
        <p:spPr>
          <a:xfrm>
            <a:off x="2786050" y="3357562"/>
            <a:ext cx="4178174" cy="2855086"/>
          </a:xfrm>
          <a:prstGeom prst="rect">
            <a:avLst/>
          </a:prstGeo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8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G:\DCIM\100_PANA\P100087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5214942" y="357166"/>
            <a:ext cx="3528392" cy="2646295"/>
          </a:xfrm>
          <a:prstGeom prst="rect">
            <a:avLst/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2928926" y="5657671"/>
            <a:ext cx="6215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Мастер-классы,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изготовление атрибутов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J:\театрализация\работа с родителями\abvxQjngzb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500042"/>
            <a:ext cx="4335983" cy="2954608"/>
          </a:xfrm>
          <a:prstGeom prst="rect">
            <a:avLst/>
          </a:prstGeom>
          <a:noFill/>
        </p:spPr>
      </p:pic>
      <p:pic>
        <p:nvPicPr>
          <p:cNvPr id="9" name="Picture 2" descr="https://pp.userapi.com/c622629/v622629656/33a84/0ALp6mPSi2M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357158" y="3857628"/>
            <a:ext cx="3571900" cy="2465559"/>
          </a:xfrm>
          <a:prstGeom prst="rect">
            <a:avLst/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J:\театрализация\работа с родителями\P105001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59298" y="3286124"/>
            <a:ext cx="3684702" cy="2474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ОМАШКА\2016-2017\20170411_1721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71480"/>
            <a:ext cx="3792061" cy="2594568"/>
          </a:xfrm>
          <a:prstGeom prst="rect">
            <a:avLst/>
          </a:prstGeom>
          <a:noFill/>
        </p:spPr>
      </p:pic>
      <p:pic>
        <p:nvPicPr>
          <p:cNvPr id="6" name="Рисунок 5" descr="P10409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3357562"/>
            <a:ext cx="3870110" cy="2701775"/>
          </a:xfrm>
          <a:prstGeom prst="rect">
            <a:avLst/>
          </a:prstGeom>
        </p:spPr>
      </p:pic>
      <p:pic>
        <p:nvPicPr>
          <p:cNvPr id="9" name="Рисунок 8" descr="P104091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43504" y="3429000"/>
            <a:ext cx="3532303" cy="258063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1560" y="616530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Поэтические вечера, конкурсы чтецов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104094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72066" y="642918"/>
            <a:ext cx="3676033" cy="2441936"/>
          </a:xfrm>
          <a:prstGeom prst="rect">
            <a:avLst/>
          </a:prstGeo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602128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Сайт группы «Ромашка»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онт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7158" y="714356"/>
            <a:ext cx="3967592" cy="2357454"/>
          </a:xfrm>
          <a:prstGeom prst="rect">
            <a:avLst/>
          </a:prstGeom>
        </p:spPr>
      </p:pic>
      <p:pic>
        <p:nvPicPr>
          <p:cNvPr id="3" name="Рисунок 2" descr="карты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57752" y="714356"/>
            <a:ext cx="3911566" cy="2428892"/>
          </a:xfrm>
          <a:prstGeom prst="rect">
            <a:avLst/>
          </a:prstGeom>
        </p:spPr>
      </p:pic>
      <p:pic>
        <p:nvPicPr>
          <p:cNvPr id="8" name="Рисунок 7" descr="кошк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85720" y="3612408"/>
            <a:ext cx="3857652" cy="2531235"/>
          </a:xfrm>
          <a:prstGeom prst="rect">
            <a:avLst/>
          </a:prstGeom>
        </p:spPr>
      </p:pic>
      <p:pic>
        <p:nvPicPr>
          <p:cNvPr id="9" name="Рисунок 8" descr="r'n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57751" y="3637740"/>
            <a:ext cx="3991631" cy="2457266"/>
          </a:xfrm>
          <a:prstGeom prst="rect">
            <a:avLst/>
          </a:prstGeo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211</Words>
  <Application>Microsoft Office PowerPoint</Application>
  <PresentationFormat>Экран (4:3)</PresentationFormat>
  <Paragraphs>66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Аня</cp:lastModifiedBy>
  <cp:revision>15</cp:revision>
  <dcterms:created xsi:type="dcterms:W3CDTF">2018-02-02T13:04:51Z</dcterms:created>
  <dcterms:modified xsi:type="dcterms:W3CDTF">2018-12-24T07:21:19Z</dcterms:modified>
</cp:coreProperties>
</file>