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87" r:id="rId3"/>
    <p:sldId id="277" r:id="rId4"/>
    <p:sldId id="258" r:id="rId5"/>
    <p:sldId id="259" r:id="rId6"/>
    <p:sldId id="262" r:id="rId7"/>
    <p:sldId id="263" r:id="rId8"/>
    <p:sldId id="260" r:id="rId9"/>
    <p:sldId id="261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2" r:id="rId19"/>
    <p:sldId id="274" r:id="rId20"/>
    <p:sldId id="275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6" r:id="rId29"/>
    <p:sldId id="285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57C46-F2E4-41A7-A81E-5A4CCB1A324C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9BC7E-CF35-4889-857B-6A634E699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57C46-F2E4-41A7-A81E-5A4CCB1A324C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9BC7E-CF35-4889-857B-6A634E699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57C46-F2E4-41A7-A81E-5A4CCB1A324C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9BC7E-CF35-4889-857B-6A634E699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57C46-F2E4-41A7-A81E-5A4CCB1A324C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9BC7E-CF35-4889-857B-6A634E699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57C46-F2E4-41A7-A81E-5A4CCB1A324C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9BC7E-CF35-4889-857B-6A634E699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57C46-F2E4-41A7-A81E-5A4CCB1A324C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9BC7E-CF35-4889-857B-6A634E699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57C46-F2E4-41A7-A81E-5A4CCB1A324C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9BC7E-CF35-4889-857B-6A634E699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57C46-F2E4-41A7-A81E-5A4CCB1A324C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9BC7E-CF35-4889-857B-6A634E699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57C46-F2E4-41A7-A81E-5A4CCB1A324C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9BC7E-CF35-4889-857B-6A634E699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57C46-F2E4-41A7-A81E-5A4CCB1A324C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9BC7E-CF35-4889-857B-6A634E699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57C46-F2E4-41A7-A81E-5A4CCB1A324C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9BC7E-CF35-4889-857B-6A634E699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957C46-F2E4-41A7-A81E-5A4CCB1A324C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D9BC7E-CF35-4889-857B-6A634E699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&#1056;&#1086;&#1084;&#1072;&#1096;&#1082;&#1072;_&#1073;&#1077;&#1079;&#1098;&#1103;&#1079;&#1099;&#1095;&#1082;&#1086;&#1074;&#1072;&#1103;" TargetMode="External"/><Relationship Id="rId3" Type="http://schemas.openxmlformats.org/officeDocument/2006/relationships/hyperlink" Target="http://ru.wikipedia.org/wiki/&#1040;&#1084;&#1077;&#1088;&#1080;&#1082;&#1072;" TargetMode="External"/><Relationship Id="rId7" Type="http://schemas.openxmlformats.org/officeDocument/2006/relationships/hyperlink" Target="http://ru.wikipedia.org/wiki/&#1056;&#1086;&#1084;&#1072;&#1096;&#1082;&#1072;_&#1072;&#1087;&#1090;&#1077;&#1095;&#1085;&#1072;&#1103;" TargetMode="External"/><Relationship Id="rId2" Type="http://schemas.openxmlformats.org/officeDocument/2006/relationships/hyperlink" Target="http://ru.wikipedia.org/wiki/&#1045;&#1074;&#1088;&#1072;&#1079;&#1080;&#1103;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&#1040;&#1074;&#1089;&#1090;&#1088;&#1072;&#1083;&#1080;&#1103;" TargetMode="External"/><Relationship Id="rId5" Type="http://schemas.openxmlformats.org/officeDocument/2006/relationships/hyperlink" Target="http://ru.wikipedia.org/wiki/&#1053;&#1072;&#1090;&#1091;&#1088;&#1072;&#1083;&#1080;&#1079;&#1072;&#1094;&#1080;&#1103;" TargetMode="External"/><Relationship Id="rId4" Type="http://schemas.openxmlformats.org/officeDocument/2006/relationships/hyperlink" Target="http://ru.wikipedia.org/wiki/&#1070;&#1078;&#1085;&#1072;&#1103;_&#1040;&#1092;&#1088;&#1080;&#1082;&#1072;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ru.wikipedia.org/wiki/&#1060;&#1072;&#1081;&#1083;:Matricaria_eximia_(cultivar)_02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lorets.ru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214422"/>
            <a:ext cx="850112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FFFF00"/>
                </a:solidFill>
              </a:rPr>
              <a:t>Стоит в саду кудряшка</a:t>
            </a:r>
          </a:p>
          <a:p>
            <a:r>
              <a:rPr lang="ru-RU" sz="6600" b="1" dirty="0" smtClean="0">
                <a:solidFill>
                  <a:srgbClr val="FFFF00"/>
                </a:solidFill>
              </a:rPr>
              <a:t>Белая рубашка,</a:t>
            </a:r>
          </a:p>
          <a:p>
            <a:r>
              <a:rPr lang="ru-RU" sz="6600" b="1" dirty="0" smtClean="0">
                <a:solidFill>
                  <a:srgbClr val="FFFF00"/>
                </a:solidFill>
              </a:rPr>
              <a:t>Сердечко золотое-</a:t>
            </a:r>
          </a:p>
          <a:p>
            <a:r>
              <a:rPr lang="ru-RU" sz="6600" b="1" dirty="0" smtClean="0">
                <a:solidFill>
                  <a:srgbClr val="FFFF00"/>
                </a:solidFill>
              </a:rPr>
              <a:t>Что это такое?</a:t>
            </a:r>
            <a:endParaRPr lang="ru-RU" sz="6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0" y="357166"/>
            <a:ext cx="414340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Русский народ называет ромашку с любовью: солнечник, девичник, </a:t>
            </a:r>
            <a:r>
              <a:rPr lang="ru-RU" sz="3600" b="1" dirty="0" err="1" smtClean="0">
                <a:solidFill>
                  <a:srgbClr val="0000FF"/>
                </a:solidFill>
              </a:rPr>
              <a:t>белюшка</a:t>
            </a:r>
            <a:r>
              <a:rPr lang="ru-RU" sz="3600" b="1" dirty="0" smtClean="0">
                <a:solidFill>
                  <a:srgbClr val="0000FF"/>
                </a:solidFill>
              </a:rPr>
              <a:t>, </a:t>
            </a:r>
            <a:r>
              <a:rPr lang="ru-RU" sz="3600" b="1" dirty="0" err="1" smtClean="0">
                <a:solidFill>
                  <a:srgbClr val="0000FF"/>
                </a:solidFill>
              </a:rPr>
              <a:t>невесточка</a:t>
            </a:r>
            <a:r>
              <a:rPr lang="ru-RU" sz="3600" b="1" dirty="0" smtClean="0">
                <a:solidFill>
                  <a:srgbClr val="0000FF"/>
                </a:solidFill>
              </a:rPr>
              <a:t>, </a:t>
            </a:r>
            <a:r>
              <a:rPr lang="ru-RU" sz="3600" b="1" dirty="0" err="1" smtClean="0">
                <a:solidFill>
                  <a:srgbClr val="0000FF"/>
                </a:solidFill>
              </a:rPr>
              <a:t>ворожка</a:t>
            </a:r>
            <a:r>
              <a:rPr lang="ru-RU" sz="3600" b="1" dirty="0" smtClean="0">
                <a:solidFill>
                  <a:srgbClr val="0000FF"/>
                </a:solidFill>
              </a:rPr>
              <a:t>, лесная </a:t>
            </a:r>
            <a:r>
              <a:rPr lang="ru-RU" sz="3600" b="1" dirty="0" err="1">
                <a:solidFill>
                  <a:srgbClr val="0000FF"/>
                </a:solidFill>
              </a:rPr>
              <a:t>М</a:t>
            </a:r>
            <a:r>
              <a:rPr lang="ru-RU" sz="3600" b="1" dirty="0" err="1" smtClean="0">
                <a:solidFill>
                  <a:srgbClr val="0000FF"/>
                </a:solidFill>
              </a:rPr>
              <a:t>арьяша</a:t>
            </a:r>
            <a:r>
              <a:rPr lang="ru-RU" sz="3600" b="1" dirty="0" smtClean="0">
                <a:solidFill>
                  <a:srgbClr val="0000FF"/>
                </a:solidFill>
              </a:rPr>
              <a:t>,  </a:t>
            </a:r>
            <a:r>
              <a:rPr lang="ru-RU" sz="3600" b="1" dirty="0" err="1">
                <a:solidFill>
                  <a:srgbClr val="0000FF"/>
                </a:solidFill>
              </a:rPr>
              <a:t>М</a:t>
            </a:r>
            <a:r>
              <a:rPr lang="ru-RU" sz="3600" b="1" dirty="0" err="1" smtClean="0">
                <a:solidFill>
                  <a:srgbClr val="0000FF"/>
                </a:solidFill>
              </a:rPr>
              <a:t>атренка</a:t>
            </a:r>
            <a:r>
              <a:rPr lang="ru-RU" sz="3600" b="1" dirty="0" smtClean="0">
                <a:solidFill>
                  <a:srgbClr val="0000FF"/>
                </a:solidFill>
              </a:rPr>
              <a:t>, нивяник, </a:t>
            </a:r>
            <a:r>
              <a:rPr lang="ru-RU" sz="3600" b="1" dirty="0" err="1" smtClean="0">
                <a:solidFill>
                  <a:srgbClr val="0000FF"/>
                </a:solidFill>
              </a:rPr>
              <a:t>белоцвет</a:t>
            </a:r>
            <a:endParaRPr lang="ru-RU" sz="3600" b="1" dirty="0">
              <a:solidFill>
                <a:srgbClr val="0000FF"/>
              </a:solidFill>
            </a:endParaRPr>
          </a:p>
        </p:txBody>
      </p:sp>
      <p:pic>
        <p:nvPicPr>
          <p:cNvPr id="13314" name="Picture 2" descr="E:\с рабочего стола\от светы\Лене ромашка\р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64" y="567715"/>
            <a:ext cx="428625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0"/>
            <a:ext cx="807249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Виды ромашки</a:t>
            </a:r>
            <a:endParaRPr lang="ru-RU" sz="80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098" name="Picture 2" descr="E:\с рабочего стола\от светы\Лене ромашка\нивян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928802"/>
            <a:ext cx="5465007" cy="364333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143636" y="2357430"/>
            <a:ext cx="300036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Нивяник  называемый в народе «</a:t>
            </a:r>
            <a:r>
              <a:rPr lang="ru-RU" sz="3600" b="1" dirty="0" err="1" smtClean="0">
                <a:solidFill>
                  <a:srgbClr val="0000FF"/>
                </a:solidFill>
              </a:rPr>
              <a:t>поповка</a:t>
            </a:r>
            <a:r>
              <a:rPr lang="ru-RU" sz="3600" b="1" dirty="0" smtClean="0">
                <a:solidFill>
                  <a:srgbClr val="0000FF"/>
                </a:solidFill>
              </a:rPr>
              <a:t>» или «пупавка»</a:t>
            </a:r>
            <a:endParaRPr lang="ru-RU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95667" y="120315"/>
            <a:ext cx="6000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FF"/>
                </a:solidFill>
              </a:rPr>
              <a:t>Ромашка аптечная</a:t>
            </a:r>
            <a:endParaRPr lang="ru-RU" sz="4800" b="1" dirty="0">
              <a:solidFill>
                <a:srgbClr val="0000FF"/>
              </a:solidFill>
            </a:endParaRPr>
          </a:p>
        </p:txBody>
      </p:sp>
      <p:pic>
        <p:nvPicPr>
          <p:cNvPr id="5123" name="Picture 3" descr="H:\для марины\Ромашка — Википедия_files\275px-C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285860"/>
            <a:ext cx="6572296" cy="48752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:\для марины\Ромашка дикая, ромашка аптечная_files\romahka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214422"/>
            <a:ext cx="6786610" cy="508995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1538" y="168442"/>
            <a:ext cx="69294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00FF"/>
                </a:solidFill>
              </a:rPr>
              <a:t>душистая ромашка</a:t>
            </a:r>
            <a:endParaRPr lang="ru-RU" sz="44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с рабочего стола\от светы\Лене ромашка\лепидотека пахуча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500174"/>
            <a:ext cx="6216647" cy="507620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500042"/>
            <a:ext cx="85725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err="1" smtClean="0">
                <a:solidFill>
                  <a:srgbClr val="0000FF"/>
                </a:solidFill>
              </a:rPr>
              <a:t>Безъязычковая</a:t>
            </a:r>
            <a:r>
              <a:rPr lang="ru-RU" sz="6000" b="1" dirty="0" smtClean="0">
                <a:solidFill>
                  <a:srgbClr val="0000FF"/>
                </a:solidFill>
              </a:rPr>
              <a:t> ромашка</a:t>
            </a:r>
            <a:endParaRPr lang="ru-RU" sz="60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с рабочего стола\от светы\Лене ромашка\трёхреберник непахучи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285860"/>
            <a:ext cx="6858048" cy="514353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42910" y="357166"/>
            <a:ext cx="79296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err="1" smtClean="0">
                <a:solidFill>
                  <a:srgbClr val="0000FF"/>
                </a:solidFill>
              </a:rPr>
              <a:t>Трехреберник</a:t>
            </a:r>
            <a:r>
              <a:rPr lang="ru-RU" sz="5400" b="1" dirty="0" smtClean="0">
                <a:solidFill>
                  <a:srgbClr val="0000FF"/>
                </a:solidFill>
              </a:rPr>
              <a:t> непахучий</a:t>
            </a:r>
            <a:endParaRPr lang="ru-RU" sz="54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с рабочего стола\от светы\Лене ромашка\пупавка благородная или римская ро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950243"/>
            <a:ext cx="6072230" cy="455417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57224" y="428604"/>
            <a:ext cx="77153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00FF"/>
                </a:solidFill>
              </a:rPr>
              <a:t>Римская ромашка</a:t>
            </a:r>
            <a:endParaRPr lang="ru-RU" sz="60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57166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00FF"/>
                </a:solidFill>
              </a:rPr>
              <a:t>Пиретрум или персидская ромашка</a:t>
            </a:r>
            <a:endParaRPr lang="ru-RU" sz="4400" b="1" dirty="0">
              <a:solidFill>
                <a:srgbClr val="0000FF"/>
              </a:solidFill>
            </a:endParaRPr>
          </a:p>
        </p:txBody>
      </p:sp>
      <p:pic>
        <p:nvPicPr>
          <p:cNvPr id="10242" name="Picture 2" descr="H:\для марины\Загадки про ромашку » Загадки - скачать загадки - детские загадки - загадки с ответами - Prozagadki.ru_files\126371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403733"/>
            <a:ext cx="5929354" cy="50938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:\для марины\Все о цветах - Раз ромашка, два ромашка…! А может это и не ромашка вовсе__files\romash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501" y="161663"/>
            <a:ext cx="4294217" cy="463775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929190" y="285728"/>
            <a:ext cx="42148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00FF"/>
                </a:solidFill>
              </a:rPr>
              <a:t>Садовая ромашка</a:t>
            </a:r>
            <a:endParaRPr lang="ru-RU" sz="5400" b="1" dirty="0">
              <a:solidFill>
                <a:srgbClr val="0000FF"/>
              </a:solidFill>
            </a:endParaRPr>
          </a:p>
        </p:txBody>
      </p:sp>
      <p:pic>
        <p:nvPicPr>
          <p:cNvPr id="4" name="Picture 2" descr="H:\для марины\Любит, не любит_.. или Тайна ромашки._files\154600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76873" y="2825910"/>
            <a:ext cx="5284391" cy="39652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000240"/>
            <a:ext cx="82153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00FF"/>
                </a:solidFill>
              </a:rPr>
              <a:t>На сегодняшний день насчитывается около 50 видов ромашки. </a:t>
            </a:r>
            <a:endParaRPr lang="ru-RU" sz="60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70" y="500042"/>
            <a:ext cx="477842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МБОУ Черемушкинская СОШ 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им Героя Советского Союза Г.В.Комарова</a:t>
            </a: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57356" y="1714488"/>
            <a:ext cx="552914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Исследовательская работа</a:t>
            </a:r>
          </a:p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«Ромашка»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43570" y="4786322"/>
            <a:ext cx="32146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>
                <a:solidFill>
                  <a:srgbClr val="7030A0"/>
                </a:solidFill>
              </a:rPr>
              <a:t>Работу выполнили :</a:t>
            </a:r>
          </a:p>
          <a:p>
            <a:pPr algn="r"/>
            <a:r>
              <a:rPr lang="ru-RU" sz="1600" b="1" dirty="0" smtClean="0">
                <a:solidFill>
                  <a:srgbClr val="7030A0"/>
                </a:solidFill>
              </a:rPr>
              <a:t>Учащиеся 3 </a:t>
            </a:r>
            <a:r>
              <a:rPr lang="ru-RU" sz="1600" b="1" dirty="0" err="1" smtClean="0">
                <a:solidFill>
                  <a:srgbClr val="7030A0"/>
                </a:solidFill>
              </a:rPr>
              <a:t>кл</a:t>
            </a:r>
            <a:endParaRPr lang="ru-RU" sz="1600" b="1" dirty="0" smtClean="0">
              <a:solidFill>
                <a:srgbClr val="7030A0"/>
              </a:solidFill>
            </a:endParaRPr>
          </a:p>
          <a:p>
            <a:pPr algn="r"/>
            <a:r>
              <a:rPr lang="ru-RU" sz="1600" b="1" dirty="0" smtClean="0">
                <a:solidFill>
                  <a:srgbClr val="7030A0"/>
                </a:solidFill>
              </a:rPr>
              <a:t>Руководитель: </a:t>
            </a:r>
            <a:r>
              <a:rPr lang="ru-RU" sz="1600" b="1" dirty="0" err="1" smtClean="0">
                <a:solidFill>
                  <a:srgbClr val="7030A0"/>
                </a:solidFill>
              </a:rPr>
              <a:t>Долгошеева</a:t>
            </a:r>
            <a:r>
              <a:rPr lang="ru-RU" sz="1600" b="1" dirty="0" smtClean="0">
                <a:solidFill>
                  <a:srgbClr val="7030A0"/>
                </a:solidFill>
              </a:rPr>
              <a:t> Е.В.</a:t>
            </a:r>
            <a:endParaRPr lang="ru-RU" sz="1600" b="1" dirty="0">
              <a:solidFill>
                <a:srgbClr val="7030A0"/>
              </a:solidFill>
            </a:endParaRPr>
          </a:p>
        </p:txBody>
      </p:sp>
      <p:pic>
        <p:nvPicPr>
          <p:cNvPr id="5" name="Picture 4" descr="E:\с рабочего стола\от светы\Лене ромашка\р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429000"/>
            <a:ext cx="4071966" cy="31295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717" y="144379"/>
            <a:ext cx="71438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Распространение</a:t>
            </a:r>
          </a:p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643050"/>
            <a:ext cx="842968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00FF"/>
                </a:solidFill>
              </a:rPr>
              <a:t>Ромашки широко распространены в </a:t>
            </a:r>
            <a:r>
              <a:rPr lang="ru-RU" sz="4000" b="1" dirty="0" smtClean="0">
                <a:solidFill>
                  <a:srgbClr val="0000FF"/>
                </a:solidFill>
                <a:hlinkClick r:id="rId2" tooltip="Евразия"/>
              </a:rPr>
              <a:t>Евразии</a:t>
            </a:r>
            <a:r>
              <a:rPr lang="ru-RU" sz="4000" b="1" dirty="0" smtClean="0">
                <a:solidFill>
                  <a:srgbClr val="0000FF"/>
                </a:solidFill>
              </a:rPr>
              <a:t>, </a:t>
            </a:r>
            <a:r>
              <a:rPr lang="ru-RU" sz="4000" b="1" dirty="0" smtClean="0">
                <a:solidFill>
                  <a:srgbClr val="0000FF"/>
                </a:solidFill>
                <a:hlinkClick r:id="rId3" tooltip="Америка"/>
              </a:rPr>
              <a:t>Америке</a:t>
            </a:r>
            <a:r>
              <a:rPr lang="ru-RU" sz="4000" b="1" dirty="0" smtClean="0">
                <a:solidFill>
                  <a:srgbClr val="0000FF"/>
                </a:solidFill>
              </a:rPr>
              <a:t> и </a:t>
            </a:r>
            <a:r>
              <a:rPr lang="ru-RU" sz="4000" b="1" dirty="0" smtClean="0">
                <a:solidFill>
                  <a:srgbClr val="0000FF"/>
                </a:solidFill>
                <a:hlinkClick r:id="rId4" tooltip="Южная Африка"/>
              </a:rPr>
              <a:t>Южной Африке</a:t>
            </a:r>
            <a:r>
              <a:rPr lang="ru-RU" sz="4000" b="1" dirty="0" smtClean="0">
                <a:solidFill>
                  <a:srgbClr val="0000FF"/>
                </a:solidFill>
              </a:rPr>
              <a:t>, </a:t>
            </a:r>
            <a:r>
              <a:rPr lang="ru-RU" sz="4000" b="1" dirty="0" smtClean="0">
                <a:solidFill>
                  <a:srgbClr val="0000FF"/>
                </a:solidFill>
                <a:hlinkClick r:id="rId5" tooltip="Натурализация"/>
              </a:rPr>
              <a:t>натурализованы</a:t>
            </a:r>
            <a:r>
              <a:rPr lang="ru-RU" sz="4000" b="1" dirty="0" smtClean="0">
                <a:solidFill>
                  <a:srgbClr val="0000FF"/>
                </a:solidFill>
              </a:rPr>
              <a:t> в </a:t>
            </a:r>
            <a:r>
              <a:rPr lang="ru-RU" sz="4000" b="1" dirty="0" smtClean="0">
                <a:solidFill>
                  <a:srgbClr val="0000FF"/>
                </a:solidFill>
                <a:hlinkClick r:id="rId6" tooltip="Австралия"/>
              </a:rPr>
              <a:t>Австралии</a:t>
            </a:r>
            <a:r>
              <a:rPr lang="ru-RU" sz="4000" b="1" dirty="0" smtClean="0">
                <a:solidFill>
                  <a:srgbClr val="0000FF"/>
                </a:solidFill>
              </a:rPr>
              <a:t>.</a:t>
            </a:r>
          </a:p>
          <a:p>
            <a:r>
              <a:rPr lang="ru-RU" sz="4000" b="1" dirty="0" smtClean="0">
                <a:solidFill>
                  <a:srgbClr val="0000FF"/>
                </a:solidFill>
              </a:rPr>
              <a:t>В Евразии чаще других встречаются </a:t>
            </a:r>
            <a:r>
              <a:rPr lang="ru-RU" sz="4000" b="1" dirty="0" smtClean="0">
                <a:solidFill>
                  <a:srgbClr val="0000FF"/>
                </a:solidFill>
                <a:hlinkClick r:id="rId7" tooltip="Ромашка аптечная"/>
              </a:rPr>
              <a:t>Ромашка аптечная, или ободранная</a:t>
            </a:r>
            <a:r>
              <a:rPr lang="ru-RU" sz="4000" b="1" dirty="0" smtClean="0">
                <a:solidFill>
                  <a:srgbClr val="0000FF"/>
                </a:solidFill>
              </a:rPr>
              <a:t> и </a:t>
            </a:r>
            <a:r>
              <a:rPr lang="ru-RU" sz="4000" b="1" dirty="0" smtClean="0">
                <a:solidFill>
                  <a:srgbClr val="0000FF"/>
                </a:solidFill>
                <a:hlinkClick r:id="rId8" tooltip="Ромашка безъязычковая"/>
              </a:rPr>
              <a:t>Ромашка </a:t>
            </a:r>
            <a:r>
              <a:rPr lang="ru-RU" sz="4000" b="1" dirty="0" err="1" smtClean="0">
                <a:solidFill>
                  <a:srgbClr val="0000FF"/>
                </a:solidFill>
                <a:hlinkClick r:id="rId8" tooltip="Ромашка безъязычковая"/>
              </a:rPr>
              <a:t>безъязычковая</a:t>
            </a:r>
            <a:r>
              <a:rPr lang="ru-RU" sz="4000" b="1" dirty="0" smtClean="0">
                <a:solidFill>
                  <a:srgbClr val="0000FF"/>
                </a:solidFill>
                <a:hlinkClick r:id="rId8" tooltip="Ромашка безъязычковая"/>
              </a:rPr>
              <a:t>, или пахучая</a:t>
            </a:r>
            <a:r>
              <a:rPr lang="ru-RU" sz="4000" b="1" dirty="0" smtClean="0">
                <a:solidFill>
                  <a:srgbClr val="0000FF"/>
                </a:solidFill>
              </a:rPr>
              <a:t> </a:t>
            </a:r>
            <a:endParaRPr lang="ru-RU" sz="40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85728"/>
            <a:ext cx="80111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Распространение в России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428736"/>
            <a:ext cx="842968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</a:rPr>
              <a:t>Дикорастущая ромашка встречается в Сибири, на Алтае, Кузнецком Алатау, в степной части Забайкалья и странах Прибалтики, на Тянь-Шане, Памире. После введения в культуру в средней полосе России она широко расселилась по краям полей, обочинам дорог, около жилья, на пустырях и залежных лугах — как сорное растение. Ее культивируют для получения лекарственного сырья на специальных плантациях.</a:t>
            </a:r>
            <a:endParaRPr lang="ru-RU" sz="32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0"/>
            <a:ext cx="507209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применение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5362" name="Picture 2" descr="H:\для марины\Ромашка — Википедия_files\300px-Ma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52917" y="1428736"/>
            <a:ext cx="4286279" cy="3214710"/>
          </a:xfrm>
          <a:prstGeom prst="rect">
            <a:avLst/>
          </a:prstGeom>
          <a:noFill/>
        </p:spPr>
      </p:pic>
      <p:pic>
        <p:nvPicPr>
          <p:cNvPr id="15363" name="Picture 3" descr="H:\для марины\Ромашка — Википедия_files\magnify-.png">
            <a:hlinkClick r:id="rId2" tooltip="Увеличить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13825" y="1455738"/>
            <a:ext cx="142875" cy="10477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856357"/>
            <a:ext cx="457203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0000FF"/>
                </a:solidFill>
              </a:rPr>
              <a:t>Высушенную и свежую ромашку аптечную применяют в медицине, косметологии…</a:t>
            </a:r>
            <a:endParaRPr lang="ru-RU" sz="48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для марины\Любит, не любит_.. или Тайна ромашки._files\15461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928670"/>
            <a:ext cx="5264204" cy="526420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929290" y="357166"/>
            <a:ext cx="321471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b="1" dirty="0" smtClean="0">
              <a:solidFill>
                <a:srgbClr val="0000FF"/>
              </a:solidFill>
            </a:endParaRPr>
          </a:p>
          <a:p>
            <a:r>
              <a:rPr lang="ru-RU" sz="3600" b="1" dirty="0" smtClean="0">
                <a:solidFill>
                  <a:srgbClr val="0000FF"/>
                </a:solidFill>
              </a:rPr>
              <a:t>Ромашки принято дарить как молодым и юным девочкам , а  также взрослым солидным дамам </a:t>
            </a:r>
            <a:endParaRPr lang="ru-RU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:\для марины\Любит, не любит_.. или Тайна ромашки._files\15463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606" y="2552182"/>
            <a:ext cx="3490254" cy="407196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06807" y="45096"/>
            <a:ext cx="82153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Ромашка –романтический цветок!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03867" y="697832"/>
            <a:ext cx="764386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</a:rPr>
              <a:t>Девчонка гадает у быстрой реки</a:t>
            </a:r>
            <a:br>
              <a:rPr lang="ru-RU" sz="2800" b="1" dirty="0" smtClean="0">
                <a:solidFill>
                  <a:srgbClr val="0000FF"/>
                </a:solidFill>
              </a:rPr>
            </a:br>
            <a:r>
              <a:rPr lang="ru-RU" sz="2800" b="1" dirty="0" smtClean="0">
                <a:solidFill>
                  <a:srgbClr val="0000FF"/>
                </a:solidFill>
              </a:rPr>
              <a:t>Ромашки лучистые губит.</a:t>
            </a:r>
            <a:br>
              <a:rPr lang="ru-RU" sz="2800" b="1" dirty="0" smtClean="0">
                <a:solidFill>
                  <a:srgbClr val="0000FF"/>
                </a:solidFill>
              </a:rPr>
            </a:br>
            <a:r>
              <a:rPr lang="ru-RU" sz="2800" b="1" dirty="0" smtClean="0">
                <a:solidFill>
                  <a:srgbClr val="0000FF"/>
                </a:solidFill>
              </a:rPr>
              <a:t>И, словно снежинки, летят лепестки: </a:t>
            </a:r>
            <a:br>
              <a:rPr lang="ru-RU" sz="2800" b="1" dirty="0" smtClean="0">
                <a:solidFill>
                  <a:srgbClr val="0000FF"/>
                </a:solidFill>
              </a:rPr>
            </a:br>
            <a:r>
              <a:rPr lang="ru-RU" sz="2800" b="1" dirty="0" smtClean="0">
                <a:solidFill>
                  <a:srgbClr val="0000FF"/>
                </a:solidFill>
              </a:rPr>
              <a:t>Любит? Не любит? </a:t>
            </a:r>
            <a:r>
              <a:rPr lang="ru-RU" sz="2800" b="1" dirty="0" smtClean="0">
                <a:solidFill>
                  <a:schemeClr val="bg1"/>
                </a:solidFill>
              </a:rPr>
              <a:t>Любит! </a:t>
            </a:r>
            <a:r>
              <a:rPr lang="ru-RU" sz="2800" b="1" dirty="0" smtClean="0">
                <a:solidFill>
                  <a:srgbClr val="0000FF"/>
                </a:solidFill>
              </a:rPr>
              <a:t/>
            </a:r>
            <a:br>
              <a:rPr lang="ru-RU" sz="2800" b="1" dirty="0" smtClean="0">
                <a:solidFill>
                  <a:srgbClr val="0000FF"/>
                </a:solidFill>
              </a:rPr>
            </a:br>
            <a:r>
              <a:rPr lang="ru-RU" sz="2800" b="1" dirty="0" smtClean="0">
                <a:solidFill>
                  <a:srgbClr val="0000FF"/>
                </a:solidFill>
              </a:rPr>
              <a:t/>
            </a:r>
            <a:br>
              <a:rPr lang="ru-RU" sz="2800" b="1" dirty="0" smtClean="0">
                <a:solidFill>
                  <a:srgbClr val="0000FF"/>
                </a:solidFill>
              </a:rPr>
            </a:br>
            <a:endParaRPr lang="ru-RU" sz="2800" b="1" dirty="0">
              <a:solidFill>
                <a:srgbClr val="0000FF"/>
              </a:solidFill>
            </a:endParaRPr>
          </a:p>
        </p:txBody>
      </p:sp>
      <p:pic>
        <p:nvPicPr>
          <p:cNvPr id="38915" name="Picture 3" descr="H:\для марины\Стихи о ромашке_files\romashk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3000372"/>
            <a:ext cx="4572005" cy="34290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1857364"/>
            <a:ext cx="700092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00FF"/>
                </a:solidFill>
              </a:rPr>
              <a:t>Ромашке посвящены стихи, легенды. В песнях ромашка символизирует любовь, нежность. Х.К.Андерсен написал сказку о ромашке.</a:t>
            </a:r>
            <a:endParaRPr lang="ru-RU" sz="4000" b="1" dirty="0">
              <a:solidFill>
                <a:srgbClr val="0000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57290" y="285728"/>
            <a:ext cx="615425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заключение</a:t>
            </a:r>
            <a:endParaRPr lang="ru-RU" sz="88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5645" y="139095"/>
            <a:ext cx="578647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РОМАШКА ЖЕЛАНИЙ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solidFill>
                  <a:srgbClr val="0000FF"/>
                </a:solidFill>
              </a:rPr>
              <a:t>Я с ромашки лепесточки обрываю,</a:t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2400" b="1" dirty="0" smtClean="0">
                <a:solidFill>
                  <a:srgbClr val="0000FF"/>
                </a:solidFill>
              </a:rPr>
              <a:t>Ни один не упущу, мне нужен каждый.</a:t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2400" b="1" dirty="0" smtClean="0">
                <a:solidFill>
                  <a:srgbClr val="0000FF"/>
                </a:solidFill>
              </a:rPr>
              <a:t>Я сегодня на ромашке не гадаю,</a:t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2400" b="1" dirty="0" smtClean="0">
                <a:solidFill>
                  <a:srgbClr val="0000FF"/>
                </a:solidFill>
              </a:rPr>
              <a:t>Мне сейчас другое очень важно.</a:t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2400" b="1" dirty="0" smtClean="0">
                <a:solidFill>
                  <a:srgbClr val="0000FF"/>
                </a:solidFill>
              </a:rPr>
              <a:t/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2400" b="1" dirty="0" smtClean="0">
                <a:solidFill>
                  <a:srgbClr val="0000FF"/>
                </a:solidFill>
              </a:rPr>
              <a:t>Лепесткам свои желанья загадаю,</a:t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2400" b="1" dirty="0" smtClean="0">
                <a:solidFill>
                  <a:srgbClr val="0000FF"/>
                </a:solidFill>
              </a:rPr>
              <a:t>Пусть летят, кружась, они по свету.</a:t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2400" b="1" dirty="0" smtClean="0">
                <a:solidFill>
                  <a:srgbClr val="0000FF"/>
                </a:solidFill>
              </a:rPr>
              <a:t>Кружится надежда и летает,</a:t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2400" b="1" dirty="0" smtClean="0">
                <a:solidFill>
                  <a:srgbClr val="0000FF"/>
                </a:solidFill>
              </a:rPr>
              <a:t>О прекрасном я мечтаю этим летом.</a:t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2400" b="1" dirty="0" smtClean="0">
                <a:solidFill>
                  <a:srgbClr val="0000FF"/>
                </a:solidFill>
              </a:rPr>
              <a:t/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2400" b="1" dirty="0" smtClean="0">
                <a:solidFill>
                  <a:srgbClr val="0000FF"/>
                </a:solidFill>
              </a:rPr>
              <a:t>Первый лепесток пусть дарит счастье</a:t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2400" b="1" dirty="0" smtClean="0">
                <a:solidFill>
                  <a:srgbClr val="0000FF"/>
                </a:solidFill>
              </a:rPr>
              <a:t>Людям всем без исключенья,</a:t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2400" b="1" dirty="0" smtClean="0">
                <a:solidFill>
                  <a:srgbClr val="0000FF"/>
                </a:solidFill>
              </a:rPr>
              <a:t>А второй избавит от ненастья,</a:t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2400" b="1" dirty="0" smtClean="0">
                <a:solidFill>
                  <a:srgbClr val="0000FF"/>
                </a:solidFill>
              </a:rPr>
              <a:t>Третий помогает вдохновеньем.</a:t>
            </a:r>
            <a:br>
              <a:rPr lang="ru-RU" sz="2400" b="1" dirty="0" smtClean="0">
                <a:solidFill>
                  <a:srgbClr val="0000FF"/>
                </a:solidFill>
              </a:rPr>
            </a:br>
            <a:endParaRPr lang="ru-RU" sz="2400" b="1" dirty="0">
              <a:solidFill>
                <a:srgbClr val="0000FF"/>
              </a:solidFill>
            </a:endParaRPr>
          </a:p>
        </p:txBody>
      </p:sp>
      <p:pic>
        <p:nvPicPr>
          <p:cNvPr id="39938" name="Picture 2" descr="H:\для марины\Стихи о ромашках._files\301-91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357166"/>
            <a:ext cx="2732504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1050" y="192505"/>
            <a:ext cx="571504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</a:rPr>
              <a:t>У четвертого я попрошу здоровья</a:t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2400" b="1" dirty="0" smtClean="0">
                <a:solidFill>
                  <a:srgbClr val="0000FF"/>
                </a:solidFill>
              </a:rPr>
              <a:t>Для любимых и родных людей.</a:t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2400" b="1" dirty="0" smtClean="0">
                <a:solidFill>
                  <a:srgbClr val="0000FF"/>
                </a:solidFill>
              </a:rPr>
              <a:t>Пятый пусть избавит от злословья,</a:t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2400" b="1" dirty="0" smtClean="0">
                <a:solidFill>
                  <a:srgbClr val="0000FF"/>
                </a:solidFill>
              </a:rPr>
              <a:t>А шестой прибавит мне друзей.</a:t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2400" b="1" dirty="0" smtClean="0">
                <a:solidFill>
                  <a:srgbClr val="0000FF"/>
                </a:solidFill>
              </a:rPr>
              <a:t/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2400" b="1" dirty="0" smtClean="0">
                <a:solidFill>
                  <a:srgbClr val="0000FF"/>
                </a:solidFill>
              </a:rPr>
              <a:t>Лепесток седьмой подарит мудрость,</a:t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2400" b="1" dirty="0" smtClean="0">
                <a:solidFill>
                  <a:srgbClr val="0000FF"/>
                </a:solidFill>
              </a:rPr>
              <a:t>А восьмой добавит людям теплоты.</a:t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2400" b="1" dirty="0" smtClean="0">
                <a:solidFill>
                  <a:srgbClr val="0000FF"/>
                </a:solidFill>
              </a:rPr>
              <a:t>Чтобы сгоряча не совершили глупость ..</a:t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2400" b="1" dirty="0" smtClean="0">
                <a:solidFill>
                  <a:srgbClr val="0000FF"/>
                </a:solidFill>
              </a:rPr>
              <a:t>Дай, ромашка, свой девятый лепесток мне ты.</a:t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2400" b="1" dirty="0" smtClean="0">
                <a:solidFill>
                  <a:srgbClr val="0000FF"/>
                </a:solidFill>
              </a:rPr>
              <a:t/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2400" b="1" dirty="0" smtClean="0">
                <a:solidFill>
                  <a:srgbClr val="0000FF"/>
                </a:solidFill>
              </a:rPr>
              <a:t>Десять, а затем одиннадцать, двенадцать...</a:t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2400" b="1" dirty="0" smtClean="0">
                <a:solidFill>
                  <a:srgbClr val="0000FF"/>
                </a:solidFill>
              </a:rPr>
              <a:t>Каждый свою миссию несет.</a:t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2400" b="1" dirty="0" smtClean="0">
                <a:solidFill>
                  <a:srgbClr val="0000FF"/>
                </a:solidFill>
              </a:rPr>
              <a:t>Я хочу почаще улыбаться.</a:t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2400" b="1" dirty="0" smtClean="0">
                <a:solidFill>
                  <a:srgbClr val="0000FF"/>
                </a:solidFill>
              </a:rPr>
              <a:t>Огради, ромашка, от невзгод.</a:t>
            </a:r>
            <a:br>
              <a:rPr lang="ru-RU" sz="2400" b="1" dirty="0" smtClean="0">
                <a:solidFill>
                  <a:srgbClr val="0000FF"/>
                </a:solidFill>
              </a:rPr>
            </a:br>
            <a:endParaRPr lang="ru-RU" sz="2400" b="1" dirty="0">
              <a:solidFill>
                <a:srgbClr val="0000FF"/>
              </a:solidFill>
            </a:endParaRPr>
          </a:p>
        </p:txBody>
      </p:sp>
      <p:pic>
        <p:nvPicPr>
          <p:cNvPr id="40962" name="Picture 2" descr="H:\для марины\Стихи о ромашках._files\301-91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357562"/>
            <a:ext cx="2339585" cy="31194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1802" y="0"/>
            <a:ext cx="293734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вывод</a:t>
            </a:r>
            <a:endParaRPr lang="ru-RU" sz="8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1285860"/>
            <a:ext cx="7572428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Изучая информацию о цветке ромашка, мы пришли к выводу: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00FF"/>
                </a:solidFill>
              </a:rPr>
              <a:t>что кроме полевой и садовой ромашки есть еще и другие  виды;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00FF"/>
                </a:solidFill>
              </a:rPr>
              <a:t>поняли что, ромашки по форме и цвету разные;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00FF"/>
                </a:solidFill>
              </a:rPr>
              <a:t>выяснили, что ромашки используются в лекарственных и декоративных целях;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00FF"/>
                </a:solidFill>
              </a:rPr>
              <a:t>мы прочитали разные произведения  и легенды о ромашках;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00FF"/>
                </a:solidFill>
              </a:rPr>
              <a:t>запомнили это и можем поделиться с другими.</a:t>
            </a:r>
            <a:endParaRPr lang="ru-RU" sz="2800" b="1" dirty="0">
              <a:solidFill>
                <a:srgbClr val="0000FF"/>
              </a:solidFill>
            </a:endParaRPr>
          </a:p>
        </p:txBody>
      </p:sp>
      <p:pic>
        <p:nvPicPr>
          <p:cNvPr id="41986" name="Picture 2" descr="H:\для марины\Стихи о ромашках._files\icon_fl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34" y="357166"/>
            <a:ext cx="1066808" cy="10668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285728"/>
            <a:ext cx="692948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литература</a:t>
            </a:r>
            <a:endParaRPr lang="ru-RU" sz="7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643050"/>
            <a:ext cx="81439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  <a:hlinkClick r:id="rId2" tooltip="Растения, цветы, сад-огород - &quot;Florets.ru&quot;"/>
              </a:rPr>
              <a:t>1. Растения, цветы, сад-огород - "</a:t>
            </a:r>
            <a:r>
              <a:rPr lang="en-US" sz="2800" b="1" dirty="0" smtClean="0">
                <a:latin typeface="Arial" pitchFamily="34" charset="0"/>
                <a:cs typeface="Arial" pitchFamily="34" charset="0"/>
                <a:hlinkClick r:id="rId2" tooltip="Растения, цветы, сад-огород - &quot;Florets.ru&quot;"/>
              </a:rPr>
              <a:t>Florets.ru"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</a:t>
            </a:r>
            <a:br>
              <a:rPr lang="en-US" sz="2800" b="1" dirty="0" smtClean="0">
                <a:latin typeface="Arial" pitchFamily="34" charset="0"/>
                <a:cs typeface="Arial" pitchFamily="34" charset="0"/>
              </a:rPr>
            </a:b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714620"/>
            <a:ext cx="80724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ru-RU" sz="2800" b="1" u="sng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Ба-цзы</a:t>
            </a:r>
            <a:r>
              <a:rPr lang="ru-RU" sz="2800" b="1" u="sng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- Рука Судьбы (стихи о ромашках)</a:t>
            </a:r>
            <a:endParaRPr lang="ru-RU" sz="2800" b="1" u="sng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3786190"/>
            <a:ext cx="3179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u="sng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3.Все о Цветах</a:t>
            </a:r>
            <a:endParaRPr lang="ru-RU" sz="3200" b="1" u="sng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4643446"/>
            <a:ext cx="70723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4. Цветы российского сада</a:t>
            </a:r>
            <a:endParaRPr lang="ru-RU" sz="3200" b="1" u="sng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5643578"/>
            <a:ext cx="7929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5. Х.К.Андерсен «Ромашка»</a:t>
            </a:r>
            <a:endParaRPr lang="ru-RU" sz="3200" b="1" u="sng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1500174"/>
            <a:ext cx="785818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</a:rPr>
              <a:t>Актуальность: </a:t>
            </a:r>
          </a:p>
          <a:p>
            <a:r>
              <a:rPr lang="ru-RU" sz="3200" b="1" dirty="0" smtClean="0">
                <a:solidFill>
                  <a:srgbClr val="0000FF"/>
                </a:solidFill>
              </a:rPr>
              <a:t>Ромашка – это один из семи символов России. Русский народ с нежностью относился к ромашке. Считалось, что там где падает звезда, расцветает ромашка. Это нежный и замечательный цветок. </a:t>
            </a:r>
          </a:p>
          <a:p>
            <a:r>
              <a:rPr lang="ru-RU" sz="3200" b="1" dirty="0" smtClean="0">
                <a:solidFill>
                  <a:srgbClr val="0000FF"/>
                </a:solidFill>
              </a:rPr>
              <a:t>Поэтому мы выбрали тему исследования: «Ромашка»</a:t>
            </a:r>
            <a:endParaRPr lang="ru-RU" sz="32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20" y="1571612"/>
            <a:ext cx="78581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Цель исследования:</a:t>
            </a:r>
          </a:p>
          <a:p>
            <a:r>
              <a:rPr lang="ru-RU" sz="6000" b="1" dirty="0">
                <a:solidFill>
                  <a:srgbClr val="0000FF"/>
                </a:solidFill>
              </a:rPr>
              <a:t> </a:t>
            </a:r>
            <a:r>
              <a:rPr lang="ru-RU" sz="6000" b="1" dirty="0" smtClean="0">
                <a:solidFill>
                  <a:srgbClr val="0000FF"/>
                </a:solidFill>
              </a:rPr>
              <a:t>как можно больше узнать о ромашке</a:t>
            </a:r>
            <a:endParaRPr lang="ru-RU" sz="60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1000108"/>
            <a:ext cx="800102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Задачи:</a:t>
            </a:r>
          </a:p>
          <a:p>
            <a:pPr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0000FF"/>
                </a:solidFill>
              </a:rPr>
              <a:t>составить план исследования;</a:t>
            </a:r>
          </a:p>
          <a:p>
            <a:pPr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0000FF"/>
                </a:solidFill>
              </a:rPr>
              <a:t>найти  информацию о цветке ромашка;</a:t>
            </a:r>
          </a:p>
          <a:p>
            <a:pPr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0000FF"/>
                </a:solidFill>
              </a:rPr>
              <a:t>узнать какие бывают ромашки;</a:t>
            </a:r>
          </a:p>
          <a:p>
            <a:pPr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0000FF"/>
                </a:solidFill>
              </a:rPr>
              <a:t>узнать  где применяется ромашка;</a:t>
            </a:r>
          </a:p>
          <a:p>
            <a:pPr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0000FF"/>
                </a:solidFill>
              </a:rPr>
              <a:t>оформить результаты исследования.</a:t>
            </a:r>
            <a:endParaRPr lang="ru-RU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357298"/>
            <a:ext cx="821537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7030A0"/>
                </a:solidFill>
              </a:rPr>
              <a:t>Гипотеза:</a:t>
            </a:r>
            <a:r>
              <a:rPr lang="ru-RU" sz="6600" b="1" dirty="0" smtClean="0"/>
              <a:t> </a:t>
            </a:r>
          </a:p>
          <a:p>
            <a:pPr algn="ctr"/>
            <a:r>
              <a:rPr lang="ru-RU" sz="6600" b="1" dirty="0" smtClean="0">
                <a:solidFill>
                  <a:srgbClr val="0000FF"/>
                </a:solidFill>
              </a:rPr>
              <a:t>мы предполагаем, что все ромашки одинаковые </a:t>
            </a:r>
            <a:endParaRPr lang="ru-RU" sz="6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285728"/>
            <a:ext cx="6643734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</a:rPr>
              <a:t>План:</a:t>
            </a:r>
          </a:p>
          <a:p>
            <a:r>
              <a:rPr lang="ru-RU" sz="4000" b="1" dirty="0" smtClean="0">
                <a:solidFill>
                  <a:srgbClr val="0000FF"/>
                </a:solidFill>
              </a:rPr>
              <a:t>1 название</a:t>
            </a:r>
          </a:p>
          <a:p>
            <a:r>
              <a:rPr lang="ru-RU" sz="4000" b="1" dirty="0" smtClean="0">
                <a:solidFill>
                  <a:srgbClr val="0000FF"/>
                </a:solidFill>
              </a:rPr>
              <a:t>2 наиболее известные виды ромашки</a:t>
            </a:r>
          </a:p>
          <a:p>
            <a:r>
              <a:rPr lang="ru-RU" sz="4000" b="1" dirty="0" smtClean="0">
                <a:solidFill>
                  <a:srgbClr val="0000FF"/>
                </a:solidFill>
              </a:rPr>
              <a:t>3 распространение в России</a:t>
            </a:r>
          </a:p>
          <a:p>
            <a:r>
              <a:rPr lang="ru-RU" sz="4000" b="1" dirty="0" smtClean="0">
                <a:solidFill>
                  <a:srgbClr val="0000FF"/>
                </a:solidFill>
              </a:rPr>
              <a:t>4 применение</a:t>
            </a:r>
          </a:p>
          <a:p>
            <a:r>
              <a:rPr lang="ru-RU" sz="4000" b="1" dirty="0" smtClean="0">
                <a:solidFill>
                  <a:srgbClr val="0000FF"/>
                </a:solidFill>
              </a:rPr>
              <a:t>5 заключение</a:t>
            </a:r>
          </a:p>
          <a:p>
            <a:r>
              <a:rPr lang="ru-RU" sz="4000" b="1" dirty="0" smtClean="0">
                <a:solidFill>
                  <a:srgbClr val="0000FF"/>
                </a:solidFill>
              </a:rPr>
              <a:t>6 литература</a:t>
            </a:r>
            <a:endParaRPr lang="ru-RU" sz="40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00694" y="500042"/>
            <a:ext cx="328614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</a:rPr>
              <a:t>Как же мы любим лето! А ромашки… Вы любите ромашки? Считается, что там, где падает звезда, расцветает ромашка. А ее название происходит от латинского слова «</a:t>
            </a:r>
            <a:r>
              <a:rPr lang="ru-RU" sz="2800" b="1" dirty="0" err="1" smtClean="0">
                <a:solidFill>
                  <a:srgbClr val="0000FF"/>
                </a:solidFill>
              </a:rPr>
              <a:t>romana</a:t>
            </a:r>
            <a:r>
              <a:rPr lang="ru-RU" sz="2800" b="1" dirty="0" smtClean="0">
                <a:solidFill>
                  <a:srgbClr val="0000FF"/>
                </a:solidFill>
              </a:rPr>
              <a:t>», что в переводе означает «римская»</a:t>
            </a:r>
            <a:endParaRPr lang="ru-RU" sz="2800" b="1" dirty="0">
              <a:solidFill>
                <a:srgbClr val="0000FF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0"/>
            <a:ext cx="434926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название</a:t>
            </a:r>
            <a:endParaRPr lang="ru-RU" sz="66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051" name="Picture 3" descr="E:\с рабочего стола\от светы\Лене ромашка\р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00174"/>
            <a:ext cx="4762500" cy="4714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1999" y="1"/>
            <a:ext cx="4284729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</a:rPr>
              <a:t>А греческое название ромашки переводится на русский язык как «белый цветок». В Древнем Египте цветок ромашки был посвящен богу солнца Ра. А еще говорят, что ромашки – это маленькие солнышки, которые соединяют множество святых дорог-лепестков.</a:t>
            </a:r>
            <a:r>
              <a:rPr lang="ru-RU" sz="3200" b="1" dirty="0" smtClean="0">
                <a:solidFill>
                  <a:srgbClr val="7030A0"/>
                </a:solidFill>
              </a:rPr>
              <a:t/>
            </a:r>
            <a:br>
              <a:rPr lang="ru-RU" sz="3200" b="1" dirty="0" smtClean="0">
                <a:solidFill>
                  <a:srgbClr val="7030A0"/>
                </a:solidFill>
              </a:rPr>
            </a:b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12290" name="Picture 2" descr="E:\с рабочего стола\от светы\Лене ромашка\р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314" y="1766372"/>
            <a:ext cx="4405310" cy="3524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558</Words>
  <Application>Microsoft Office PowerPoint</Application>
  <PresentationFormat>Экран (4:3)</PresentationFormat>
  <Paragraphs>74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Елена</cp:lastModifiedBy>
  <cp:revision>31</cp:revision>
  <dcterms:created xsi:type="dcterms:W3CDTF">2011-02-23T06:06:07Z</dcterms:created>
  <dcterms:modified xsi:type="dcterms:W3CDTF">2018-12-24T17:02:46Z</dcterms:modified>
</cp:coreProperties>
</file>