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60" r:id="rId4"/>
    <p:sldId id="261" r:id="rId5"/>
    <p:sldId id="264" r:id="rId6"/>
    <p:sldId id="265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21" autoAdjust="0"/>
    <p:restoredTop sz="94660"/>
  </p:normalViewPr>
  <p:slideViewPr>
    <p:cSldViewPr>
      <p:cViewPr varScale="1">
        <p:scale>
          <a:sx n="83" d="100"/>
          <a:sy n="83" d="100"/>
        </p:scale>
        <p:origin x="-130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B0A5F9-AF0F-48F8-9F63-EAAEAEA04D8F}" type="doc">
      <dgm:prSet loTypeId="urn:microsoft.com/office/officeart/2005/8/layout/vProcess5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A69A5DB-3797-4929-9E96-61906B13B739}">
      <dgm:prSet phldrT="[Текст]" custT="1"/>
      <dgm:spPr/>
      <dgm:t>
        <a:bodyPr/>
        <a:lstStyle/>
        <a:p>
          <a:r>
            <a:rPr lang="ru-RU" sz="2000" dirty="0" smtClean="0"/>
            <a:t>Однако в григорианском календаре, введенном папой Григорием </a:t>
          </a:r>
          <a:r>
            <a:rPr lang="en-US" sz="2000" dirty="0" smtClean="0"/>
            <a:t>XIII</a:t>
          </a:r>
          <a:r>
            <a:rPr lang="ru-RU" sz="2000" dirty="0" smtClean="0"/>
            <a:t> в 1582 г., 1600-й год продолжал оставаться високосным, но 1700-й, 1800-й и 1900-й годы високосными уже не были.</a:t>
          </a:r>
          <a:endParaRPr lang="ru-RU" sz="2000" dirty="0"/>
        </a:p>
      </dgm:t>
    </dgm:pt>
    <dgm:pt modelId="{6B2661C6-302F-4F71-867F-8ECAAB951227}" type="parTrans" cxnId="{D81602D2-8CCC-4011-8709-B7105FCEDDD3}">
      <dgm:prSet/>
      <dgm:spPr/>
      <dgm:t>
        <a:bodyPr/>
        <a:lstStyle/>
        <a:p>
          <a:endParaRPr lang="ru-RU"/>
        </a:p>
      </dgm:t>
    </dgm:pt>
    <dgm:pt modelId="{88980425-52BB-4487-A9F9-FB9BB89CBEBE}" type="sibTrans" cxnId="{D81602D2-8CCC-4011-8709-B7105FCEDDD3}">
      <dgm:prSet/>
      <dgm:spPr/>
      <dgm:t>
        <a:bodyPr/>
        <a:lstStyle/>
        <a:p>
          <a:endParaRPr lang="ru-RU"/>
        </a:p>
      </dgm:t>
    </dgm:pt>
    <dgm:pt modelId="{C81C3332-1039-452A-A2F4-DB86C99E917E}">
      <dgm:prSet phldrT="[Текст]" custT="1"/>
      <dgm:spPr/>
      <dgm:t>
        <a:bodyPr/>
        <a:lstStyle/>
        <a:p>
          <a:r>
            <a:rPr lang="ru-RU" sz="2000" dirty="0" smtClean="0"/>
            <a:t>То есть, на рубеже между </a:t>
          </a:r>
          <a:r>
            <a:rPr lang="en-US" sz="2000" dirty="0" smtClean="0"/>
            <a:t>XVII </a:t>
          </a:r>
          <a:r>
            <a:rPr lang="ru-RU" sz="2000" dirty="0" smtClean="0"/>
            <a:t>и </a:t>
          </a:r>
          <a:r>
            <a:rPr lang="en-US" sz="2000" dirty="0" smtClean="0"/>
            <a:t>XVIII</a:t>
          </a:r>
          <a:r>
            <a:rPr lang="ru-RU" sz="2000" dirty="0" smtClean="0"/>
            <a:t> веками, равно как между </a:t>
          </a:r>
          <a:r>
            <a:rPr lang="en-US" sz="2000" dirty="0" smtClean="0"/>
            <a:t>XVIII </a:t>
          </a:r>
          <a:r>
            <a:rPr lang="ru-RU" sz="2000" dirty="0" smtClean="0"/>
            <a:t>и </a:t>
          </a:r>
          <a:r>
            <a:rPr lang="en-US" sz="2000" dirty="0" smtClean="0"/>
            <a:t>XIX</a:t>
          </a:r>
          <a:r>
            <a:rPr lang="ru-RU" sz="2000" dirty="0" smtClean="0"/>
            <a:t>, а также </a:t>
          </a:r>
          <a:r>
            <a:rPr lang="en-US" sz="2000" dirty="0" smtClean="0"/>
            <a:t>XIX</a:t>
          </a:r>
          <a:r>
            <a:rPr lang="ru-RU" sz="2000" dirty="0" smtClean="0"/>
            <a:t> и </a:t>
          </a:r>
          <a:r>
            <a:rPr lang="en-US" sz="2000" dirty="0" smtClean="0"/>
            <a:t>XX</a:t>
          </a:r>
          <a:r>
            <a:rPr lang="ru-RU" sz="2000" dirty="0" smtClean="0"/>
            <a:t> веками – интервал между високосными годами составлял не 4, а 8 лет. </a:t>
          </a:r>
          <a:endParaRPr lang="ru-RU" sz="2000" dirty="0"/>
        </a:p>
      </dgm:t>
    </dgm:pt>
    <dgm:pt modelId="{3FAFB18C-84E1-4883-9052-ECFA76BE6C7A}" type="parTrans" cxnId="{2DF5E11C-C7C6-4522-9F74-B446CACFCCB0}">
      <dgm:prSet/>
      <dgm:spPr/>
      <dgm:t>
        <a:bodyPr/>
        <a:lstStyle/>
        <a:p>
          <a:endParaRPr lang="ru-RU"/>
        </a:p>
      </dgm:t>
    </dgm:pt>
    <dgm:pt modelId="{14B99650-EC0D-46E2-B6C7-2E08334949C0}" type="sibTrans" cxnId="{2DF5E11C-C7C6-4522-9F74-B446CACFCCB0}">
      <dgm:prSet/>
      <dgm:spPr/>
      <dgm:t>
        <a:bodyPr/>
        <a:lstStyle/>
        <a:p>
          <a:endParaRPr lang="ru-RU"/>
        </a:p>
      </dgm:t>
    </dgm:pt>
    <dgm:pt modelId="{06E4FBD6-861C-46A4-9530-FCDB89E9CA93}">
      <dgm:prSet phldrT="[Текст]" custT="1"/>
      <dgm:spPr/>
      <dgm:t>
        <a:bodyPr/>
        <a:lstStyle/>
        <a:p>
          <a:r>
            <a:rPr lang="ru-RU" sz="2000" dirty="0" smtClean="0"/>
            <a:t>Но 2000 год, поскольку он был кратен 400, продолжал оставаться високосным</a:t>
          </a:r>
          <a:r>
            <a:rPr lang="ru-RU" sz="1400" dirty="0" smtClean="0"/>
            <a:t>.</a:t>
          </a:r>
          <a:endParaRPr lang="ru-RU" sz="1400" dirty="0"/>
        </a:p>
      </dgm:t>
    </dgm:pt>
    <dgm:pt modelId="{79969DF0-331D-4066-8C2E-97733C71F9AD}" type="parTrans" cxnId="{9680FBAA-1DD4-48B4-99A0-A17675EC8E88}">
      <dgm:prSet/>
      <dgm:spPr/>
      <dgm:t>
        <a:bodyPr/>
        <a:lstStyle/>
        <a:p>
          <a:endParaRPr lang="ru-RU"/>
        </a:p>
      </dgm:t>
    </dgm:pt>
    <dgm:pt modelId="{39156974-AB55-4509-ACF2-3F4B8BAD829E}" type="sibTrans" cxnId="{9680FBAA-1DD4-48B4-99A0-A17675EC8E88}">
      <dgm:prSet/>
      <dgm:spPr/>
      <dgm:t>
        <a:bodyPr/>
        <a:lstStyle/>
        <a:p>
          <a:endParaRPr lang="ru-RU"/>
        </a:p>
      </dgm:t>
    </dgm:pt>
    <dgm:pt modelId="{026BE5D2-1E31-4749-BD75-6AC8BF5CFD79}" type="pres">
      <dgm:prSet presAssocID="{A9B0A5F9-AF0F-48F8-9F63-EAAEAEA04D8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FD7900-47F6-43D5-BF9B-17D03DF7A057}" type="pres">
      <dgm:prSet presAssocID="{A9B0A5F9-AF0F-48F8-9F63-EAAEAEA04D8F}" presName="dummyMaxCanvas" presStyleCnt="0">
        <dgm:presLayoutVars/>
      </dgm:prSet>
      <dgm:spPr/>
    </dgm:pt>
    <dgm:pt modelId="{C5B0A029-717E-463F-B72B-5780FC309B90}" type="pres">
      <dgm:prSet presAssocID="{A9B0A5F9-AF0F-48F8-9F63-EAAEAEA04D8F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D6BF8-82BA-4AAC-8DED-4A2D61FECFB9}" type="pres">
      <dgm:prSet presAssocID="{A9B0A5F9-AF0F-48F8-9F63-EAAEAEA04D8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820985-DB31-4557-A8AD-B20DD4FFB437}" type="pres">
      <dgm:prSet presAssocID="{A9B0A5F9-AF0F-48F8-9F63-EAAEAEA04D8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4A7E3-5F88-4E00-97B7-DA7DDEA4AEA6}" type="pres">
      <dgm:prSet presAssocID="{A9B0A5F9-AF0F-48F8-9F63-EAAEAEA04D8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3067F3-78C9-4255-9752-D20565BCF6EE}" type="pres">
      <dgm:prSet presAssocID="{A9B0A5F9-AF0F-48F8-9F63-EAAEAEA04D8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91D3B9-6ED7-4F75-B6EA-645C4527C8B3}" type="pres">
      <dgm:prSet presAssocID="{A9B0A5F9-AF0F-48F8-9F63-EAAEAEA04D8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98F1C-23B6-45E1-B5EE-E5408D0E495E}" type="pres">
      <dgm:prSet presAssocID="{A9B0A5F9-AF0F-48F8-9F63-EAAEAEA04D8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94EA0-7E27-4295-92C5-B054AB78192D}" type="pres">
      <dgm:prSet presAssocID="{A9B0A5F9-AF0F-48F8-9F63-EAAEAEA04D8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F5E11C-C7C6-4522-9F74-B446CACFCCB0}" srcId="{A9B0A5F9-AF0F-48F8-9F63-EAAEAEA04D8F}" destId="{C81C3332-1039-452A-A2F4-DB86C99E917E}" srcOrd="1" destOrd="0" parTransId="{3FAFB18C-84E1-4883-9052-ECFA76BE6C7A}" sibTransId="{14B99650-EC0D-46E2-B6C7-2E08334949C0}"/>
    <dgm:cxn modelId="{4655D69F-8556-4B6D-AA2F-DB16E3DA9155}" type="presOf" srcId="{06E4FBD6-861C-46A4-9530-FCDB89E9CA93}" destId="{F7494EA0-7E27-4295-92C5-B054AB78192D}" srcOrd="1" destOrd="0" presId="urn:microsoft.com/office/officeart/2005/8/layout/vProcess5"/>
    <dgm:cxn modelId="{9680FBAA-1DD4-48B4-99A0-A17675EC8E88}" srcId="{A9B0A5F9-AF0F-48F8-9F63-EAAEAEA04D8F}" destId="{06E4FBD6-861C-46A4-9530-FCDB89E9CA93}" srcOrd="2" destOrd="0" parTransId="{79969DF0-331D-4066-8C2E-97733C71F9AD}" sibTransId="{39156974-AB55-4509-ACF2-3F4B8BAD829E}"/>
    <dgm:cxn modelId="{F190F828-741B-424C-ACE0-C1E36BC079CD}" type="presOf" srcId="{9A69A5DB-3797-4929-9E96-61906B13B739}" destId="{5E91D3B9-6ED7-4F75-B6EA-645C4527C8B3}" srcOrd="1" destOrd="0" presId="urn:microsoft.com/office/officeart/2005/8/layout/vProcess5"/>
    <dgm:cxn modelId="{05C61D4B-9EF7-4645-8212-3C0018952F32}" type="presOf" srcId="{06E4FBD6-861C-46A4-9530-FCDB89E9CA93}" destId="{2B820985-DB31-4557-A8AD-B20DD4FFB437}" srcOrd="0" destOrd="0" presId="urn:microsoft.com/office/officeart/2005/8/layout/vProcess5"/>
    <dgm:cxn modelId="{F479F87C-D879-4C4D-9171-0ADA64D0E678}" type="presOf" srcId="{9A69A5DB-3797-4929-9E96-61906B13B739}" destId="{C5B0A029-717E-463F-B72B-5780FC309B90}" srcOrd="0" destOrd="0" presId="urn:microsoft.com/office/officeart/2005/8/layout/vProcess5"/>
    <dgm:cxn modelId="{7BCC25C4-DB1F-4FDE-B0FE-81BE197BB0D6}" type="presOf" srcId="{C81C3332-1039-452A-A2F4-DB86C99E917E}" destId="{BD698F1C-23B6-45E1-B5EE-E5408D0E495E}" srcOrd="1" destOrd="0" presId="urn:microsoft.com/office/officeart/2005/8/layout/vProcess5"/>
    <dgm:cxn modelId="{D81602D2-8CCC-4011-8709-B7105FCEDDD3}" srcId="{A9B0A5F9-AF0F-48F8-9F63-EAAEAEA04D8F}" destId="{9A69A5DB-3797-4929-9E96-61906B13B739}" srcOrd="0" destOrd="0" parTransId="{6B2661C6-302F-4F71-867F-8ECAAB951227}" sibTransId="{88980425-52BB-4487-A9F9-FB9BB89CBEBE}"/>
    <dgm:cxn modelId="{D96E030A-943C-4838-8B1A-153F1B104231}" type="presOf" srcId="{A9B0A5F9-AF0F-48F8-9F63-EAAEAEA04D8F}" destId="{026BE5D2-1E31-4749-BD75-6AC8BF5CFD79}" srcOrd="0" destOrd="0" presId="urn:microsoft.com/office/officeart/2005/8/layout/vProcess5"/>
    <dgm:cxn modelId="{27B7AF0F-5DC4-463A-9A15-E9FAAF4B2C95}" type="presOf" srcId="{14B99650-EC0D-46E2-B6C7-2E08334949C0}" destId="{753067F3-78C9-4255-9752-D20565BCF6EE}" srcOrd="0" destOrd="0" presId="urn:microsoft.com/office/officeart/2005/8/layout/vProcess5"/>
    <dgm:cxn modelId="{846306F1-0F65-4ED4-9C9F-527D98FC4644}" type="presOf" srcId="{C81C3332-1039-452A-A2F4-DB86C99E917E}" destId="{661D6BF8-82BA-4AAC-8DED-4A2D61FECFB9}" srcOrd="0" destOrd="0" presId="urn:microsoft.com/office/officeart/2005/8/layout/vProcess5"/>
    <dgm:cxn modelId="{A441E0E1-74F5-40AC-8079-1248D18B87EC}" type="presOf" srcId="{88980425-52BB-4487-A9F9-FB9BB89CBEBE}" destId="{D274A7E3-5F88-4E00-97B7-DA7DDEA4AEA6}" srcOrd="0" destOrd="0" presId="urn:microsoft.com/office/officeart/2005/8/layout/vProcess5"/>
    <dgm:cxn modelId="{56A98671-407B-4D8B-9159-659F23887FFF}" type="presParOf" srcId="{026BE5D2-1E31-4749-BD75-6AC8BF5CFD79}" destId="{C7FD7900-47F6-43D5-BF9B-17D03DF7A057}" srcOrd="0" destOrd="0" presId="urn:microsoft.com/office/officeart/2005/8/layout/vProcess5"/>
    <dgm:cxn modelId="{A3991AF7-FC1B-46B1-AD37-9B99A4C98E1D}" type="presParOf" srcId="{026BE5D2-1E31-4749-BD75-6AC8BF5CFD79}" destId="{C5B0A029-717E-463F-B72B-5780FC309B90}" srcOrd="1" destOrd="0" presId="urn:microsoft.com/office/officeart/2005/8/layout/vProcess5"/>
    <dgm:cxn modelId="{0A7B7656-54FB-4AEF-A182-D0AF3441DBE4}" type="presParOf" srcId="{026BE5D2-1E31-4749-BD75-6AC8BF5CFD79}" destId="{661D6BF8-82BA-4AAC-8DED-4A2D61FECFB9}" srcOrd="2" destOrd="0" presId="urn:microsoft.com/office/officeart/2005/8/layout/vProcess5"/>
    <dgm:cxn modelId="{2DC8B7AE-F503-4649-8931-61B8238825F0}" type="presParOf" srcId="{026BE5D2-1E31-4749-BD75-6AC8BF5CFD79}" destId="{2B820985-DB31-4557-A8AD-B20DD4FFB437}" srcOrd="3" destOrd="0" presId="urn:microsoft.com/office/officeart/2005/8/layout/vProcess5"/>
    <dgm:cxn modelId="{CF0EB7F0-AFFA-4D4E-86D0-500D5659211C}" type="presParOf" srcId="{026BE5D2-1E31-4749-BD75-6AC8BF5CFD79}" destId="{D274A7E3-5F88-4E00-97B7-DA7DDEA4AEA6}" srcOrd="4" destOrd="0" presId="urn:microsoft.com/office/officeart/2005/8/layout/vProcess5"/>
    <dgm:cxn modelId="{1AF7304D-2823-46C5-B497-1DD74F6A8C65}" type="presParOf" srcId="{026BE5D2-1E31-4749-BD75-6AC8BF5CFD79}" destId="{753067F3-78C9-4255-9752-D20565BCF6EE}" srcOrd="5" destOrd="0" presId="urn:microsoft.com/office/officeart/2005/8/layout/vProcess5"/>
    <dgm:cxn modelId="{6C5DE66E-00DF-4A5F-8DC1-3A872EF29FBA}" type="presParOf" srcId="{026BE5D2-1E31-4749-BD75-6AC8BF5CFD79}" destId="{5E91D3B9-6ED7-4F75-B6EA-645C4527C8B3}" srcOrd="6" destOrd="0" presId="urn:microsoft.com/office/officeart/2005/8/layout/vProcess5"/>
    <dgm:cxn modelId="{6A81A8E5-C08C-4BA9-A256-8B5359312DC1}" type="presParOf" srcId="{026BE5D2-1E31-4749-BD75-6AC8BF5CFD79}" destId="{BD698F1C-23B6-45E1-B5EE-E5408D0E495E}" srcOrd="7" destOrd="0" presId="urn:microsoft.com/office/officeart/2005/8/layout/vProcess5"/>
    <dgm:cxn modelId="{48A75ED0-2305-4CEB-98B9-BE52A126DD06}" type="presParOf" srcId="{026BE5D2-1E31-4749-BD75-6AC8BF5CFD79}" destId="{F7494EA0-7E27-4295-92C5-B054AB78192D}" srcOrd="8" destOrd="0" presId="urn:microsoft.com/office/officeart/2005/8/layout/vProcess5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B0A029-717E-463F-B72B-5780FC309B90}">
      <dsp:nvSpPr>
        <dsp:cNvPr id="0" name=""/>
        <dsp:cNvSpPr/>
      </dsp:nvSpPr>
      <dsp:spPr>
        <a:xfrm>
          <a:off x="0" y="0"/>
          <a:ext cx="7406022" cy="13393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Однако в григорианском календаре, введенном папой Григорием </a:t>
          </a:r>
          <a:r>
            <a:rPr lang="en-US" sz="2000" kern="1200" dirty="0" smtClean="0"/>
            <a:t>XIII</a:t>
          </a:r>
          <a:r>
            <a:rPr lang="ru-RU" sz="2000" kern="1200" dirty="0" smtClean="0"/>
            <a:t> в 1582 г., 1600-й год продолжал оставаться високосным, но 1700-й, 1800-й и 1900-й годы високосными уже не были.</a:t>
          </a:r>
          <a:endParaRPr lang="ru-RU" sz="2000" kern="1200" dirty="0"/>
        </a:p>
      </dsp:txBody>
      <dsp:txXfrm>
        <a:off x="0" y="0"/>
        <a:ext cx="6039217" cy="1339348"/>
      </dsp:txXfrm>
    </dsp:sp>
    <dsp:sp modelId="{661D6BF8-82BA-4AAC-8DED-4A2D61FECFB9}">
      <dsp:nvSpPr>
        <dsp:cNvPr id="0" name=""/>
        <dsp:cNvSpPr/>
      </dsp:nvSpPr>
      <dsp:spPr>
        <a:xfrm>
          <a:off x="653472" y="1562573"/>
          <a:ext cx="7406022" cy="1339348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То есть, на рубеже между </a:t>
          </a:r>
          <a:r>
            <a:rPr lang="en-US" sz="2000" kern="1200" dirty="0" smtClean="0"/>
            <a:t>XVII </a:t>
          </a:r>
          <a:r>
            <a:rPr lang="ru-RU" sz="2000" kern="1200" dirty="0" smtClean="0"/>
            <a:t>и </a:t>
          </a:r>
          <a:r>
            <a:rPr lang="en-US" sz="2000" kern="1200" dirty="0" smtClean="0"/>
            <a:t>XVIII</a:t>
          </a:r>
          <a:r>
            <a:rPr lang="ru-RU" sz="2000" kern="1200" dirty="0" smtClean="0"/>
            <a:t> веками, равно как между </a:t>
          </a:r>
          <a:r>
            <a:rPr lang="en-US" sz="2000" kern="1200" dirty="0" smtClean="0"/>
            <a:t>XVIII </a:t>
          </a:r>
          <a:r>
            <a:rPr lang="ru-RU" sz="2000" kern="1200" dirty="0" smtClean="0"/>
            <a:t>и </a:t>
          </a:r>
          <a:r>
            <a:rPr lang="en-US" sz="2000" kern="1200" dirty="0" smtClean="0"/>
            <a:t>XIX</a:t>
          </a:r>
          <a:r>
            <a:rPr lang="ru-RU" sz="2000" kern="1200" dirty="0" smtClean="0"/>
            <a:t>, а также </a:t>
          </a:r>
          <a:r>
            <a:rPr lang="en-US" sz="2000" kern="1200" dirty="0" smtClean="0"/>
            <a:t>XIX</a:t>
          </a:r>
          <a:r>
            <a:rPr lang="ru-RU" sz="2000" kern="1200" dirty="0" smtClean="0"/>
            <a:t> и </a:t>
          </a:r>
          <a:r>
            <a:rPr lang="en-US" sz="2000" kern="1200" dirty="0" smtClean="0"/>
            <a:t>XX</a:t>
          </a:r>
          <a:r>
            <a:rPr lang="ru-RU" sz="2000" kern="1200" dirty="0" smtClean="0"/>
            <a:t> веками – интервал между високосными годами составлял не 4, а 8 лет. </a:t>
          </a:r>
          <a:endParaRPr lang="ru-RU" sz="2000" kern="1200" dirty="0"/>
        </a:p>
      </dsp:txBody>
      <dsp:txXfrm>
        <a:off x="653472" y="1562573"/>
        <a:ext cx="5881973" cy="1339348"/>
      </dsp:txXfrm>
    </dsp:sp>
    <dsp:sp modelId="{2B820985-DB31-4557-A8AD-B20DD4FFB437}">
      <dsp:nvSpPr>
        <dsp:cNvPr id="0" name=""/>
        <dsp:cNvSpPr/>
      </dsp:nvSpPr>
      <dsp:spPr>
        <a:xfrm>
          <a:off x="1306945" y="3125147"/>
          <a:ext cx="7406022" cy="1339348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Но 2000 год, поскольку он был кратен 400, продолжал оставаться високосным</a:t>
          </a:r>
          <a:r>
            <a:rPr lang="ru-RU" sz="1400" kern="1200" dirty="0" smtClean="0"/>
            <a:t>.</a:t>
          </a:r>
          <a:endParaRPr lang="ru-RU" sz="1400" kern="1200" dirty="0"/>
        </a:p>
      </dsp:txBody>
      <dsp:txXfrm>
        <a:off x="1306945" y="3125147"/>
        <a:ext cx="5881973" cy="1339348"/>
      </dsp:txXfrm>
    </dsp:sp>
    <dsp:sp modelId="{D274A7E3-5F88-4E00-97B7-DA7DDEA4AEA6}">
      <dsp:nvSpPr>
        <dsp:cNvPr id="0" name=""/>
        <dsp:cNvSpPr/>
      </dsp:nvSpPr>
      <dsp:spPr>
        <a:xfrm>
          <a:off x="6535446" y="1015672"/>
          <a:ext cx="870576" cy="87057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535446" y="1015672"/>
        <a:ext cx="870576" cy="870576"/>
      </dsp:txXfrm>
    </dsp:sp>
    <dsp:sp modelId="{753067F3-78C9-4255-9752-D20565BCF6EE}">
      <dsp:nvSpPr>
        <dsp:cNvPr id="0" name=""/>
        <dsp:cNvSpPr/>
      </dsp:nvSpPr>
      <dsp:spPr>
        <a:xfrm>
          <a:off x="7188918" y="2569317"/>
          <a:ext cx="870576" cy="87057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188918" y="2569317"/>
        <a:ext cx="870576" cy="8705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1B176-2430-439C-BA39-8A11EB723759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64868-3831-4DAB-AFF2-C31B901E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64868-3831-4DAB-AFF2-C31B901E84B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64868-3831-4DAB-AFF2-C31B901E84B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09E55-FE51-4383-810D-10767F11B9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1D38-0FBD-49F3-B00F-57D4842CCA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Счет времени и календарь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https://www.the-tls.co.uk/s3/tls-prod/uploads/2017/03/cq5dam.web_.1280.128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896" y="4121696"/>
            <a:ext cx="3657104" cy="2736304"/>
          </a:xfrm>
          <a:prstGeom prst="rect">
            <a:avLst/>
          </a:prstGeom>
          <a:noFill/>
        </p:spPr>
      </p:pic>
      <p:pic>
        <p:nvPicPr>
          <p:cNvPr id="39938" name="Picture 2" descr="http://davaiknam.ru/texts/1092/1091148/1091148_html_m316f38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2987824" cy="3857010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707904" y="2777153"/>
            <a:ext cx="54360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сегодняшний день отставание юлианского календаря от того, по которому живет большая часть мира, составляет уже около 13 суток.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293096"/>
            <a:ext cx="64797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 ли избавиться от этого недостатка? 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5851694"/>
            <a:ext cx="41346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Конечно, возможно. </a:t>
            </a:r>
            <a:endParaRPr lang="ru-RU" sz="2000" dirty="0" smtClean="0">
              <a:solidFill>
                <a:prstClr val="white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рассмотрим </a:t>
            </a:r>
            <a:r>
              <a:rPr lang="ru-RU" sz="2000" dirty="0">
                <a:solidFill>
                  <a:prstClr val="white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как.</a:t>
            </a:r>
            <a:endParaRPr lang="ru-RU" sz="2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3491880" y="188640"/>
            <a:ext cx="5400600" cy="2664296"/>
          </a:xfrm>
          <a:prstGeom prst="horizontalScroll">
            <a:avLst>
              <a:gd name="adj" fmla="val 9860"/>
            </a:avLst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Юлианский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календарь, по которому живет, например, русская православная церковь, был разработан группой александрийских астрономов во главе с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Созигеном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Он был введен в пользование в Римской империи эдиктом Юлия Цезаря 1 января 45 г. до н.э. и до сих пор носит имя этого правителя.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images.fineartamerica.com/images-medium-large/christopher-clavius-gra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1866127" cy="2448272"/>
          </a:xfrm>
          <a:prstGeom prst="rect">
            <a:avLst/>
          </a:prstGeom>
          <a:noFill/>
        </p:spPr>
      </p:pic>
      <p:pic>
        <p:nvPicPr>
          <p:cNvPr id="40964" name="Picture 4" descr="https://thonyc.files.wordpress.com/2016/02/mezzobusto-lilio-capoano.jpg?w=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692696"/>
            <a:ext cx="1944216" cy="2430270"/>
          </a:xfrm>
          <a:prstGeom prst="rect">
            <a:avLst/>
          </a:prstGeom>
          <a:noFill/>
        </p:spPr>
      </p:pic>
      <p:pic>
        <p:nvPicPr>
          <p:cNvPr id="40966" name="Picture 6" descr="http://img1.liveinternet.ru/images/attach/c/0/53/469/53469042_Gregory_XI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692696"/>
            <a:ext cx="1872208" cy="231623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Подготовку реформы юлианского календаря осуществляли </a:t>
            </a:r>
            <a:r>
              <a:rPr lang="ru-RU" sz="2000" dirty="0" smtClean="0"/>
              <a:t>астрономы</a:t>
            </a:r>
            <a:r>
              <a:rPr lang="ru-RU" sz="2000" dirty="0"/>
              <a:t> Христофор </a:t>
            </a:r>
            <a:r>
              <a:rPr lang="ru-RU" sz="2000" dirty="0" err="1"/>
              <a:t>Клавий</a:t>
            </a:r>
            <a:r>
              <a:rPr lang="ru-RU" sz="2000" dirty="0"/>
              <a:t> и </a:t>
            </a:r>
            <a:r>
              <a:rPr lang="ru-RU" sz="2000" dirty="0" err="1"/>
              <a:t>Алоизий</a:t>
            </a:r>
            <a:r>
              <a:rPr lang="ru-RU" sz="2000" dirty="0"/>
              <a:t> Лилий по указанию папы Григория </a:t>
            </a:r>
            <a:r>
              <a:rPr lang="en-US" sz="2000" dirty="0"/>
              <a:t>XIII</a:t>
            </a:r>
            <a:r>
              <a:rPr lang="ru-RU" sz="2000" dirty="0"/>
              <a:t>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40967" name="Picture 7" descr="C:\Users\111\Pictures\fullsiz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429000"/>
            <a:ext cx="2699792" cy="3243334"/>
          </a:xfrm>
          <a:prstGeom prst="rect">
            <a:avLst/>
          </a:prstGeom>
          <a:noFill/>
        </p:spPr>
      </p:pic>
      <p:sp>
        <p:nvSpPr>
          <p:cNvPr id="10" name="Горизонтальный свиток 9"/>
          <p:cNvSpPr/>
          <p:nvPr/>
        </p:nvSpPr>
        <p:spPr>
          <a:xfrm>
            <a:off x="3347864" y="3140968"/>
            <a:ext cx="4824536" cy="2088232"/>
          </a:xfrm>
          <a:prstGeom prst="horizontalScroll">
            <a:avLst>
              <a:gd name="adj" fmla="val 7795"/>
            </a:avLst>
          </a:prstGeom>
          <a:blipFill>
            <a:blip r:embed="rId6" cstate="print"/>
            <a:tile tx="0" ty="0" sx="100000" sy="100000" flip="none" algn="tl"/>
          </a:blip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Идея заключалась в том, чтобы уменьшить количество високосных годов и таким образом избавиться от накопления отставания в юлианском календаре</a:t>
            </a:r>
            <a:r>
              <a:rPr lang="ru-RU" dirty="0"/>
              <a:t>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5229200"/>
            <a:ext cx="5076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Было принято следующее остроумное решение – не считать високосными годы, кратные 100, но только в том случае, если они не кратны 400.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51520" y="836712"/>
          <a:ext cx="871296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0"/>
            <a:ext cx="87643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black"/>
                </a:solidFill>
              </a:rPr>
              <a:t>Напомним, что в юлианском календаре все эти годы были бы високосными, поскольку они кратны четырем.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" y="528834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образом, за каждые четыре столетия из юлианского календаря изымается по три високосных года.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каким последствиям это приводит?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9269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Посчитаем общее количество дней в четырехстах григорианских и тропических годах.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1340768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Для этого нужно знать количество високосных лет.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170080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Если в юлианском календаре таких лет было бы ровно 100 (по 25 </a:t>
            </a:r>
            <a:r>
              <a:rPr lang="ru-RU" sz="2000" dirty="0" smtClean="0"/>
              <a:t>на </a:t>
            </a:r>
            <a:r>
              <a:rPr lang="ru-RU" sz="2000" dirty="0"/>
              <a:t>каждое столетие), то в григорианском их будет на три меньше, то есть 97.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2276872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Остальные 303 будут обычными не високосными годами.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564904"/>
            <a:ext cx="1177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Поэтому: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481620" y="2924944"/>
            <a:ext cx="166238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146097 </a:t>
            </a:r>
          </a:p>
          <a:p>
            <a:pPr algn="ctr"/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суток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2924944"/>
            <a:ext cx="2267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400 григорианских лет </a:t>
            </a:r>
            <a:endParaRPr lang="ru-RU" dirty="0"/>
          </a:p>
        </p:txBody>
      </p:sp>
      <p:sp>
        <p:nvSpPr>
          <p:cNvPr id="17" name="Равно 16"/>
          <p:cNvSpPr/>
          <p:nvPr/>
        </p:nvSpPr>
        <p:spPr>
          <a:xfrm>
            <a:off x="2195736" y="3212976"/>
            <a:ext cx="504056" cy="432048"/>
          </a:xfrm>
          <a:prstGeom prst="mathEqual">
            <a:avLst>
              <a:gd name="adj1" fmla="val 23520"/>
              <a:gd name="adj2" fmla="val 2641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10-конечная звезда 18"/>
          <p:cNvSpPr/>
          <p:nvPr/>
        </p:nvSpPr>
        <p:spPr>
          <a:xfrm>
            <a:off x="2699792" y="3068960"/>
            <a:ext cx="648072" cy="720080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97</a:t>
            </a:r>
            <a:endParaRPr lang="ru-RU" sz="2000" dirty="0"/>
          </a:p>
        </p:txBody>
      </p:sp>
      <p:sp>
        <p:nvSpPr>
          <p:cNvPr id="20" name="Умножение 19"/>
          <p:cNvSpPr/>
          <p:nvPr/>
        </p:nvSpPr>
        <p:spPr>
          <a:xfrm>
            <a:off x="3347864" y="3212976"/>
            <a:ext cx="504056" cy="432048"/>
          </a:xfrm>
          <a:prstGeom prst="mathMultiply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10-конечная звезда 20"/>
          <p:cNvSpPr/>
          <p:nvPr/>
        </p:nvSpPr>
        <p:spPr>
          <a:xfrm>
            <a:off x="3851920" y="2996952"/>
            <a:ext cx="792088" cy="792088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366</a:t>
            </a:r>
            <a:endParaRPr lang="ru-RU" sz="2000" dirty="0"/>
          </a:p>
        </p:txBody>
      </p:sp>
      <p:sp>
        <p:nvSpPr>
          <p:cNvPr id="22" name="Плюс 21"/>
          <p:cNvSpPr/>
          <p:nvPr/>
        </p:nvSpPr>
        <p:spPr>
          <a:xfrm>
            <a:off x="4644008" y="3212976"/>
            <a:ext cx="432048" cy="432048"/>
          </a:xfrm>
          <a:prstGeom prst="mathPlu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10-конечная звезда 22"/>
          <p:cNvSpPr/>
          <p:nvPr/>
        </p:nvSpPr>
        <p:spPr>
          <a:xfrm>
            <a:off x="5148064" y="2996952"/>
            <a:ext cx="792088" cy="720080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303</a:t>
            </a:r>
            <a:endParaRPr lang="ru-RU" sz="2000" dirty="0"/>
          </a:p>
        </p:txBody>
      </p:sp>
      <p:sp>
        <p:nvSpPr>
          <p:cNvPr id="24" name="Равно 23"/>
          <p:cNvSpPr/>
          <p:nvPr/>
        </p:nvSpPr>
        <p:spPr>
          <a:xfrm>
            <a:off x="7164288" y="3140968"/>
            <a:ext cx="432048" cy="360040"/>
          </a:xfrm>
          <a:prstGeom prst="mathEqual">
            <a:avLst>
              <a:gd name="adj1" fmla="val 23520"/>
              <a:gd name="adj2" fmla="val 2641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4149080"/>
            <a:ext cx="38494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400 тропических годах будет: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0" y="4581128"/>
            <a:ext cx="2267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400 </a:t>
            </a:r>
            <a:r>
              <a:rPr lang="ru-RU" sz="2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тропических</a:t>
            </a:r>
          </a:p>
          <a:p>
            <a:r>
              <a:rPr lang="ru-RU" sz="2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 </a:t>
            </a:r>
            <a:endParaRPr lang="ru-RU" dirty="0"/>
          </a:p>
        </p:txBody>
      </p:sp>
      <p:sp>
        <p:nvSpPr>
          <p:cNvPr id="27" name="Равно 26"/>
          <p:cNvSpPr/>
          <p:nvPr/>
        </p:nvSpPr>
        <p:spPr>
          <a:xfrm>
            <a:off x="1907704" y="4797152"/>
            <a:ext cx="720080" cy="576064"/>
          </a:xfrm>
          <a:prstGeom prst="mathEqual">
            <a:avLst>
              <a:gd name="adj1" fmla="val 23520"/>
              <a:gd name="adj2" fmla="val 2641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10-конечная звезда 27"/>
          <p:cNvSpPr/>
          <p:nvPr/>
        </p:nvSpPr>
        <p:spPr>
          <a:xfrm>
            <a:off x="2627784" y="4725144"/>
            <a:ext cx="864096" cy="792088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400</a:t>
            </a:r>
            <a:endParaRPr lang="ru-RU" sz="2000" dirty="0"/>
          </a:p>
        </p:txBody>
      </p:sp>
      <p:sp>
        <p:nvSpPr>
          <p:cNvPr id="29" name="Умножение 28"/>
          <p:cNvSpPr/>
          <p:nvPr/>
        </p:nvSpPr>
        <p:spPr>
          <a:xfrm>
            <a:off x="3563888" y="4869160"/>
            <a:ext cx="576064" cy="504056"/>
          </a:xfrm>
          <a:prstGeom prst="mathMultiply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10-конечная звезда 29"/>
          <p:cNvSpPr/>
          <p:nvPr/>
        </p:nvSpPr>
        <p:spPr>
          <a:xfrm>
            <a:off x="4211960" y="4581128"/>
            <a:ext cx="1728192" cy="1008112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365,2422 </a:t>
            </a:r>
          </a:p>
        </p:txBody>
      </p:sp>
      <p:sp>
        <p:nvSpPr>
          <p:cNvPr id="31" name="Равно 30"/>
          <p:cNvSpPr/>
          <p:nvPr/>
        </p:nvSpPr>
        <p:spPr>
          <a:xfrm>
            <a:off x="5940152" y="4725144"/>
            <a:ext cx="720080" cy="576064"/>
          </a:xfrm>
          <a:prstGeom prst="mathEqual">
            <a:avLst>
              <a:gd name="adj1" fmla="val 23520"/>
              <a:gd name="adj2" fmla="val 2641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876256" y="4509120"/>
            <a:ext cx="205697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dirty="0"/>
              <a:t>146096,88</a:t>
            </a:r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суток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627784" y="5661248"/>
            <a:ext cx="45720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sz="2000" dirty="0"/>
              <a:t>То есть, разница составит всего лишь 0,22 суток или примерно 5 часов 17 минут. </a:t>
            </a:r>
          </a:p>
        </p:txBody>
      </p:sp>
      <p:sp>
        <p:nvSpPr>
          <p:cNvPr id="34" name="Умножение 33"/>
          <p:cNvSpPr/>
          <p:nvPr/>
        </p:nvSpPr>
        <p:spPr>
          <a:xfrm>
            <a:off x="5940152" y="3068960"/>
            <a:ext cx="432048" cy="576064"/>
          </a:xfrm>
          <a:prstGeom prst="mathMultiply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10-конечная звезда 34"/>
          <p:cNvSpPr/>
          <p:nvPr/>
        </p:nvSpPr>
        <p:spPr>
          <a:xfrm>
            <a:off x="6372200" y="2996952"/>
            <a:ext cx="792088" cy="720080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365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5" grpId="0"/>
      <p:bldP spid="16" grpId="0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43011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 animBg="1"/>
      <p:bldP spid="34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образом, продолжительность года в григорианском календаре лишь немногим больше тропического и равна: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10-конечная звезда 6"/>
          <p:cNvSpPr/>
          <p:nvPr/>
        </p:nvSpPr>
        <p:spPr>
          <a:xfrm>
            <a:off x="323528" y="764704"/>
            <a:ext cx="1440160" cy="1224136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146097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Деление 7"/>
          <p:cNvSpPr/>
          <p:nvPr/>
        </p:nvSpPr>
        <p:spPr>
          <a:xfrm>
            <a:off x="1763688" y="908720"/>
            <a:ext cx="864096" cy="792088"/>
          </a:xfrm>
          <a:prstGeom prst="mathDivide">
            <a:avLst>
              <a:gd name="adj1" fmla="val 16416"/>
              <a:gd name="adj2" fmla="val 0"/>
              <a:gd name="adj3" fmla="val 12492"/>
            </a:avLst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10-конечная звезда 8"/>
          <p:cNvSpPr/>
          <p:nvPr/>
        </p:nvSpPr>
        <p:spPr>
          <a:xfrm>
            <a:off x="2627784" y="692696"/>
            <a:ext cx="1440160" cy="1224136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400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3995936" y="980728"/>
            <a:ext cx="1152128" cy="576064"/>
          </a:xfrm>
          <a:prstGeom prst="mathEqual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10-конечная звезда 10"/>
          <p:cNvSpPr/>
          <p:nvPr/>
        </p:nvSpPr>
        <p:spPr>
          <a:xfrm>
            <a:off x="5076056" y="692696"/>
            <a:ext cx="1800200" cy="1224136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365,2425 суток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348880"/>
            <a:ext cx="56166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Она отличается от тропического года всего лишь на три десятитысячных доли солнечных суток, что даст отставание на одни сутки только через 3333,(3) лет.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005064"/>
            <a:ext cx="4139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До такого возраста доживают только самые могучие цивилизации.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934670"/>
            <a:ext cx="7494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Неплохо, не правда ли?</a:t>
            </a:r>
          </a:p>
        </p:txBody>
      </p:sp>
      <p:pic>
        <p:nvPicPr>
          <p:cNvPr id="46084" name="Picture 4" descr="https://otvet.imgsmail.ru/download/1dbe085c550a63999d3853c2ad6b7336_i-5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132856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5400600" cy="5486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Время в астрономии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548680"/>
            <a:ext cx="5673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время? </a:t>
            </a:r>
          </a:p>
        </p:txBody>
      </p:sp>
      <p:pic>
        <p:nvPicPr>
          <p:cNvPr id="1026" name="Picture 2" descr="Augustine Later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2088232" cy="3201957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2771800" y="1340768"/>
            <a:ext cx="6120680" cy="2160240"/>
          </a:xfrm>
          <a:prstGeom prst="horizontalScroll">
            <a:avLst>
              <a:gd name="adj" fmla="val 7376"/>
            </a:avLst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</a:rPr>
              <a:t>Блаженный Августин признавался, что когда он начинает задумываться о времени, то приходит в замешательство, поскольку прошлого уже нет, будущего еще нет, а настоящее настолько мимолетно, что как будто бы и не существует</a:t>
            </a:r>
            <a:r>
              <a:rPr lang="ru-RU" dirty="0"/>
              <a:t>. </a:t>
            </a:r>
          </a:p>
        </p:txBody>
      </p:sp>
      <p:pic>
        <p:nvPicPr>
          <p:cNvPr id="8" name="Picture 2" descr="https://findingacoach.com/wp-content/uploads/2016/02/Aristotle_Altemps_Inv8575-768x10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726144"/>
            <a:ext cx="2339752" cy="313185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9" name="Горизонтальный свиток 8"/>
          <p:cNvSpPr/>
          <p:nvPr/>
        </p:nvSpPr>
        <p:spPr>
          <a:xfrm>
            <a:off x="2987824" y="4005064"/>
            <a:ext cx="3600400" cy="2016224"/>
          </a:xfrm>
          <a:prstGeom prst="horizontalScroll">
            <a:avLst>
              <a:gd name="adj" fmla="val 815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Совсем иначе рассуждал Аристотель. Он прямо говорил, что время </a:t>
            </a:r>
            <a:r>
              <a:rPr lang="ru-RU" sz="2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вращение небес.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5373216"/>
            <a:ext cx="8568952" cy="148478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Поэтому, что может быть логичнее для оседлого жителя, чем связать свое представление о времени именно с Солнцем – главным нашим светилом, которое задает все жизнеобеспечивающие ритмы – от сезонной последовательности сельскохозяйственных работ до рутинной регулярности дневных событий?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573016"/>
            <a:ext cx="4211960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реки меняют русла, 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780928"/>
            <a:ext cx="4860032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Города строятся и рушатся, 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437112"/>
            <a:ext cx="4716016" cy="5760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цивилизации рождаются и гибнут, </a:t>
            </a:r>
            <a:endParaRPr lang="ru-RU" sz="2000" dirty="0"/>
          </a:p>
        </p:txBody>
      </p:sp>
      <p:sp>
        <p:nvSpPr>
          <p:cNvPr id="9" name="Солнце 8"/>
          <p:cNvSpPr/>
          <p:nvPr/>
        </p:nvSpPr>
        <p:spPr>
          <a:xfrm>
            <a:off x="4283968" y="1556792"/>
            <a:ext cx="4860032" cy="3744416"/>
          </a:xfrm>
          <a:prstGeom prst="sun">
            <a:avLst>
              <a:gd name="adj" fmla="val 1967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Но положение Солнца на горизонте в определенный день года всегда будет одним и тем же</a:t>
            </a:r>
            <a:endParaRPr lang="ru-RU" sz="2000" dirty="0"/>
          </a:p>
        </p:txBody>
      </p:sp>
      <p:sp>
        <p:nvSpPr>
          <p:cNvPr id="10" name="Облако 9"/>
          <p:cNvSpPr/>
          <p:nvPr/>
        </p:nvSpPr>
        <p:spPr>
          <a:xfrm>
            <a:off x="0" y="836712"/>
            <a:ext cx="6300192" cy="1584176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Небо – самое устойчивое из всего, что у нас есть. Оно недосягаемо ни для земного климата, ни для человеческих деяний.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0"/>
            <a:ext cx="7920880" cy="6926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Действительно, небесные события повторяются с завидной регулярностью.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0"/>
            <a:ext cx="7560840" cy="8367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/>
              <a:t>Для того, чтобы вести счет времени на регулярной основе, у нас есть два астрономических периода</a:t>
            </a:r>
            <a:endParaRPr lang="ru-RU" sz="2000" dirty="0" smtClean="0"/>
          </a:p>
        </p:txBody>
      </p:sp>
      <p:sp>
        <p:nvSpPr>
          <p:cNvPr id="5" name="Стрелка углом вверх 4"/>
          <p:cNvSpPr/>
          <p:nvPr/>
        </p:nvSpPr>
        <p:spPr>
          <a:xfrm rot="10800000">
            <a:off x="251520" y="260648"/>
            <a:ext cx="576064" cy="1008112"/>
          </a:xfrm>
          <a:prstGeom prst="bentUpArrow">
            <a:avLst>
              <a:gd name="adj1" fmla="val 16453"/>
              <a:gd name="adj2" fmla="val 31105"/>
              <a:gd name="adj3" fmla="val 2500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углом вверх 5"/>
          <p:cNvSpPr/>
          <p:nvPr/>
        </p:nvSpPr>
        <p:spPr>
          <a:xfrm rot="10800000" flipH="1">
            <a:off x="8388424" y="260648"/>
            <a:ext cx="576064" cy="1008112"/>
          </a:xfrm>
          <a:prstGeom prst="bentUpArrow">
            <a:avLst>
              <a:gd name="adj1" fmla="val 16453"/>
              <a:gd name="adj2" fmla="val 31977"/>
              <a:gd name="adj3" fmla="val 3058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1340768"/>
            <a:ext cx="4283968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/>
              <a:t>обращение Земли вокруг Солнца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27984" y="1340768"/>
            <a:ext cx="47160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полный оборот Земли вокруг своей оси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323528" y="1844824"/>
            <a:ext cx="576064" cy="576064"/>
          </a:xfrm>
          <a:prstGeom prst="downArrow">
            <a:avLst>
              <a:gd name="adj1" fmla="val 20696"/>
              <a:gd name="adj2" fmla="val 35348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8316416" y="1844824"/>
            <a:ext cx="576064" cy="576064"/>
          </a:xfrm>
          <a:prstGeom prst="downArrow">
            <a:avLst>
              <a:gd name="adj1" fmla="val 20696"/>
              <a:gd name="adj2" fmla="val 35348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79512" y="2492896"/>
            <a:ext cx="864096" cy="57606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Год</a:t>
            </a:r>
            <a:endParaRPr lang="ru-RU" sz="2000" dirty="0"/>
          </a:p>
        </p:txBody>
      </p:sp>
      <p:sp>
        <p:nvSpPr>
          <p:cNvPr id="12" name="Овал 11"/>
          <p:cNvSpPr/>
          <p:nvPr/>
        </p:nvSpPr>
        <p:spPr>
          <a:xfrm>
            <a:off x="7919864" y="2492896"/>
            <a:ext cx="1224136" cy="57606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Сутки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1916832"/>
            <a:ext cx="72266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Но что считать полным оборотом?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59632" y="2492896"/>
            <a:ext cx="6480720" cy="23042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Строго говоря, если рассматривать вращение Земли в неподвижной системе координат, связанной, например, со звездами, то период этого полного оборота окажется бесполезным для хозяйственной деятельности, поскольку Солнце тоже движется на фоне </a:t>
            </a:r>
            <a:r>
              <a:rPr lang="ru-RU" sz="2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неподвижных</a:t>
            </a:r>
            <a:r>
              <a:rPr lang="ru-RU" sz="2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звезд, проходя за сутки примерно 1</a:t>
            </a:r>
            <a:r>
              <a:rPr lang="ru-RU" sz="2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(два своих диаметра) по эклиптике.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5229200"/>
            <a:ext cx="8935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ведь оно-то нам и нужно!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7740352" cy="13407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2000" dirty="0" smtClean="0"/>
          </a:p>
          <a:p>
            <a:pPr lvl="0" algn="just"/>
            <a:r>
              <a:rPr lang="ru-RU" sz="2000" dirty="0" smtClean="0"/>
              <a:t>Допустим</a:t>
            </a:r>
            <a:r>
              <a:rPr lang="ru-RU" sz="2000" dirty="0"/>
              <a:t>, вы решили считать сутки </a:t>
            </a:r>
            <a:r>
              <a:rPr lang="ru-RU" sz="2000" dirty="0" smtClean="0"/>
              <a:t>временем, которое пройдет от </a:t>
            </a:r>
            <a:r>
              <a:rPr lang="ru-RU" sz="2000" dirty="0"/>
              <a:t>рассвета до рассвета. И в первый день наблюдений заметили, что непосредственно перед восходом Солнца на горизонте появляется какая-нибудь яркая звезда. </a:t>
            </a:r>
          </a:p>
          <a:p>
            <a:pPr algn="ctr"/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556792"/>
            <a:ext cx="7920880" cy="13407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2000" dirty="0" smtClean="0"/>
          </a:p>
          <a:p>
            <a:pPr lvl="0" algn="ctr"/>
            <a:r>
              <a:rPr lang="ru-RU" sz="2000" dirty="0"/>
              <a:t>Затем, проведя в делах и заботах свой день, вы стали с нетерпением дожидаться следующего восхода Солнца. Вы заметили вчерашнюю </a:t>
            </a:r>
            <a:r>
              <a:rPr lang="ru-RU" sz="2000" dirty="0" smtClean="0"/>
              <a:t>звезду</a:t>
            </a:r>
            <a:r>
              <a:rPr lang="ru-RU" sz="2000" dirty="0"/>
              <a:t>, но Солнце слегка запоздало и взошло чуть позже, если считать от времени восхода этой звезды.</a:t>
            </a:r>
          </a:p>
          <a:p>
            <a:pPr algn="ctr"/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23120" y="3140968"/>
            <a:ext cx="7920880" cy="13407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2000" dirty="0" smtClean="0"/>
          </a:p>
          <a:p>
            <a:pPr lvl="0" algn="ctr"/>
            <a:r>
              <a:rPr lang="ru-RU" sz="2000" dirty="0"/>
              <a:t>А через несколько дней вы с удивлением обнаружите что Солнце опаздывает все сильнее и сильнее. И до его восхода успевают подниматься над горизонтом не только та звезда, которую вы видели в первый день, но и некоторые другие.</a:t>
            </a:r>
          </a:p>
          <a:p>
            <a:pPr algn="ctr"/>
            <a:endParaRPr lang="ru-RU" sz="2000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6804248" y="1052736"/>
            <a:ext cx="432048" cy="576064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956376" y="2636912"/>
            <a:ext cx="432048" cy="576064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углом вверх 18"/>
          <p:cNvSpPr/>
          <p:nvPr/>
        </p:nvSpPr>
        <p:spPr>
          <a:xfrm rot="5400000">
            <a:off x="-505130" y="4041634"/>
            <a:ext cx="2880320" cy="502924"/>
          </a:xfrm>
          <a:prstGeom prst="bentUp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1259632" y="4581128"/>
            <a:ext cx="2160240" cy="1800200"/>
          </a:xfrm>
          <a:prstGeom prst="horizontalScroll">
            <a:avLst>
              <a:gd name="adj" fmla="val 691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Это явление называется гелиакическим восходом звезд</a:t>
            </a:r>
            <a:endParaRPr lang="ru-RU" sz="2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91880" y="4725144"/>
            <a:ext cx="26642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Именно гелиакический восход Сириуса подсказывал египтянам, что вскоре наступит разлив Нила.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1748" name="Picture 4" descr="http://astrobob.areavoices.com/files/2010/10/Orion-in-Oct-1024x805.jpg"/>
          <p:cNvPicPr>
            <a:picLocks noChangeAspect="1" noChangeArrowheads="1"/>
          </p:cNvPicPr>
          <p:nvPr/>
        </p:nvPicPr>
        <p:blipFill>
          <a:blip r:embed="rId3" cstate="print"/>
          <a:srcRect l="28418" t="2235" r="12520" b="48349"/>
          <a:stretch>
            <a:fillRect/>
          </a:stretch>
        </p:blipFill>
        <p:spPr bwMode="auto">
          <a:xfrm>
            <a:off x="6156177" y="4653136"/>
            <a:ext cx="2987824" cy="1965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 animBg="1"/>
      <p:bldP spid="17" grpId="0" animBg="1"/>
      <p:bldP spid="19" grpId="0" animBg="1"/>
      <p:bldP spid="20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otvet.imgsmail.ru/download/196797414_5bbddbdcd2894a02f83bf1da969cead2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95936" cy="415061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67944" y="188640"/>
            <a:ext cx="4896544" cy="25922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 smtClean="0"/>
              <a:t>То есть, совершив один полный физический оборот относительно звезд, который называют </a:t>
            </a:r>
            <a:r>
              <a:rPr lang="ru-RU" sz="2000" i="1" dirty="0" smtClean="0"/>
              <a:t>звездными сутками</a:t>
            </a:r>
            <a:r>
              <a:rPr lang="ru-RU" sz="2000" dirty="0" smtClean="0"/>
              <a:t>, Земле нужно еще немного повернуться, чтобы «догнать» Солнце, которое к этому времени уже успело «убежать» по эклиптике примерно на два своих диаметра.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2924944"/>
            <a:ext cx="4896544" cy="648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 smtClean="0"/>
              <a:t>Сутки, отсчитываемые относительно Солнца, длиннее звездных суток.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437112"/>
            <a:ext cx="4464496" cy="1368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 smtClean="0"/>
              <a:t>И если важные для нас </a:t>
            </a:r>
            <a:r>
              <a:rPr lang="ru-RU" sz="2000" i="1" dirty="0" smtClean="0"/>
              <a:t>солнечные сутки</a:t>
            </a:r>
            <a:r>
              <a:rPr lang="ru-RU" sz="2000" dirty="0" smtClean="0"/>
              <a:t> насчитывают ровно 24 часа, то звездные – только 23 часа, 56 минут и 4 секунды.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3861048"/>
            <a:ext cx="4283968" cy="21602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 smtClean="0"/>
              <a:t>Поскольку ритмы и последовательность сезонных работ задаются исключительно Солнцем, логично строить свой календарь на событиях, связанных именно с этим светилом.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3528" y="0"/>
            <a:ext cx="8424936" cy="105273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 smtClean="0"/>
              <a:t>Поэтому договоримся называть годом интервал времени между двумя </a:t>
            </a:r>
            <a:r>
              <a:rPr lang="ru-RU" sz="2000" i="1" dirty="0" smtClean="0"/>
              <a:t>последовательными и одноименными</a:t>
            </a:r>
            <a:r>
              <a:rPr lang="ru-RU" sz="2000" dirty="0" smtClean="0"/>
              <a:t> солнцестояниями или равноденствиями.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196752"/>
            <a:ext cx="8424936" cy="64807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Например, между осенним равноденствием 2017 года и </a:t>
            </a:r>
            <a:r>
              <a:rPr lang="ru-RU" sz="2000" i="1" dirty="0" smtClean="0"/>
              <a:t>осенним же</a:t>
            </a:r>
            <a:r>
              <a:rPr lang="ru-RU" sz="2000" dirty="0" smtClean="0"/>
              <a:t> равноденствием 2018 г.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1988840"/>
            <a:ext cx="8568952" cy="100811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 smtClean="0"/>
              <a:t>В астрономии этот период называется </a:t>
            </a:r>
            <a:r>
              <a:rPr lang="ru-RU" sz="2000" i="1" dirty="0" smtClean="0"/>
              <a:t>тропическим годом</a:t>
            </a:r>
            <a:r>
              <a:rPr lang="ru-RU" sz="2000" dirty="0" smtClean="0"/>
              <a:t>.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4365104"/>
            <a:ext cx="3600400" cy="4320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Теперь у нас есть два периода</a:t>
            </a:r>
            <a:endParaRPr lang="ru-RU" sz="2000" dirty="0"/>
          </a:p>
        </p:txBody>
      </p:sp>
      <p:sp>
        <p:nvSpPr>
          <p:cNvPr id="10" name="Стрелка углом вверх 9"/>
          <p:cNvSpPr/>
          <p:nvPr/>
        </p:nvSpPr>
        <p:spPr>
          <a:xfrm rot="10800000">
            <a:off x="179512" y="4509120"/>
            <a:ext cx="648072" cy="1008112"/>
          </a:xfrm>
          <a:prstGeom prst="bentUp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углом вверх 10"/>
          <p:cNvSpPr/>
          <p:nvPr/>
        </p:nvSpPr>
        <p:spPr>
          <a:xfrm rot="10800000" flipH="1">
            <a:off x="4427984" y="4509120"/>
            <a:ext cx="711696" cy="1008112"/>
          </a:xfrm>
          <a:prstGeom prst="bentUp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0" y="5517232"/>
            <a:ext cx="1691680" cy="57606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большой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851920" y="5517232"/>
            <a:ext cx="1296144" cy="57606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Малый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15616" y="4869160"/>
            <a:ext cx="34563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 помощью которых можно сконструировать </a:t>
            </a:r>
            <a:r>
              <a:rPr lang="ru-RU" sz="2000" i="1" dirty="0" smtClean="0"/>
              <a:t>календарь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43608" y="5949280"/>
            <a:ext cx="36212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</a:rPr>
              <a:t>Рассмотрим, как это можно сделать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92080" y="3573016"/>
            <a:ext cx="3851920" cy="328498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А </a:t>
            </a:r>
            <a:r>
              <a:rPr lang="ru-RU" sz="2000" i="1" dirty="0" smtClean="0"/>
              <a:t>солнечными сутками</a:t>
            </a:r>
            <a:r>
              <a:rPr lang="ru-RU" sz="2000" dirty="0" smtClean="0"/>
              <a:t> будем называть интервал времени между последовательными нахождениями Солнца на одном и том же горизонте, как это делали древние, или между моментами одноименных кульминаций центра Солнца, как это делается сейчас.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5436096" cy="706090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Юлианский календарь</a:t>
            </a:r>
            <a:endParaRPr lang="ru-RU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692696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Было бы слишком большим везением, если бы большой период (год) делился на малый период (сутки) без остатка. В случае нашей планеты этот остаток составляет почти четверть суток.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627784" y="1772816"/>
            <a:ext cx="38820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год ≈ 365,25 суток</a:t>
            </a: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5688449"/>
            <a:ext cx="47880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сама система подобного счета времени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2564904"/>
            <a:ext cx="8496944" cy="18722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Поэтому, чтобы начинать новый год с новых суток, а не с их оставшегося </a:t>
            </a:r>
            <a:r>
              <a:rPr lang="ru-RU" sz="20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хвостика</a:t>
            </a:r>
            <a:r>
              <a:rPr lang="ru-RU" sz="20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нам приходится идти на маленькую хитрость </a:t>
            </a:r>
            <a:r>
              <a:rPr lang="ru-RU" sz="20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смещать начало следующего года на четверть суток назад, то есть праздновать его на шесть часов раньше, чем предыдущий, а каждый четвертый год возвращать накопленную разницу введением </a:t>
            </a:r>
            <a:r>
              <a:rPr lang="ru-RU" sz="20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лишнего</a:t>
            </a:r>
            <a:r>
              <a:rPr lang="ru-RU" sz="20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366-го дня.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6700" y="4570483"/>
            <a:ext cx="3297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Такой год называется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4509120"/>
            <a:ext cx="4007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високосным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00265" y="5301208"/>
            <a:ext cx="4443735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юлианским календарем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t="2740" r="3884"/>
          <a:stretch>
            <a:fillRect/>
          </a:stretch>
        </p:blipFill>
        <p:spPr bwMode="auto">
          <a:xfrm>
            <a:off x="0" y="3861048"/>
            <a:ext cx="3563888" cy="299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 descr="C:\Users\111\Pictures\img9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0"/>
            <a:ext cx="3059832" cy="3071335"/>
          </a:xfrm>
          <a:prstGeom prst="rect">
            <a:avLst/>
          </a:prstGeom>
          <a:noFill/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6372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Юлианский календарь был прекрасным изобретением и долгое время успешно служил людям. Но если определить продолжительность года точнее, то выяснится, что остаток равен не в точности 0,25, а немного меньшей величине, а именно: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628800"/>
            <a:ext cx="792088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1 год </a:t>
            </a:r>
          </a:p>
        </p:txBody>
      </p:sp>
      <p:sp>
        <p:nvSpPr>
          <p:cNvPr id="8" name="Равно 7"/>
          <p:cNvSpPr/>
          <p:nvPr/>
        </p:nvSpPr>
        <p:spPr>
          <a:xfrm>
            <a:off x="899592" y="1700808"/>
            <a:ext cx="792088" cy="360040"/>
          </a:xfrm>
          <a:prstGeom prst="mathEqual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1628800"/>
            <a:ext cx="1872208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365,2422 суток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635895" y="3933056"/>
            <a:ext cx="550810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за столетие такое промедление составит целых 18 часов, то есть, без малого сутки! Легко посчитать, что каждые 128 лет юлианский год будет отставать от тропического года на целые сутки.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204864"/>
            <a:ext cx="6372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есть, пользуясь юлианским календарем, мы начинаем каждый следующий после високосного год чуть позже, чем следовало бы, а именно на:</a:t>
            </a:r>
            <a:endParaRPr lang="ru-RU" sz="2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3212976"/>
            <a:ext cx="84149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(0,25 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0,2422) × 4 = 0,0312 суток ≈ 45 минут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1264</Words>
  <Application>Microsoft Office PowerPoint</Application>
  <PresentationFormat>Экран (4:3)</PresentationFormat>
  <Paragraphs>102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 Счет времени и календарь  </vt:lpstr>
      <vt:lpstr>Время в астрономии. </vt:lpstr>
      <vt:lpstr>Слайд 3</vt:lpstr>
      <vt:lpstr>Слайд 4</vt:lpstr>
      <vt:lpstr>Слайд 5</vt:lpstr>
      <vt:lpstr>Слайд 6</vt:lpstr>
      <vt:lpstr>Слайд 7</vt:lpstr>
      <vt:lpstr>Юлианский календарь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User</cp:lastModifiedBy>
  <cp:revision>38</cp:revision>
  <dcterms:created xsi:type="dcterms:W3CDTF">2017-12-09T15:34:45Z</dcterms:created>
  <dcterms:modified xsi:type="dcterms:W3CDTF">2017-12-10T16:21:23Z</dcterms:modified>
</cp:coreProperties>
</file>