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300" r:id="rId2"/>
    <p:sldId id="291" r:id="rId3"/>
    <p:sldId id="292" r:id="rId4"/>
    <p:sldId id="293" r:id="rId5"/>
    <p:sldId id="294" r:id="rId6"/>
    <p:sldId id="295" r:id="rId7"/>
    <p:sldId id="296" r:id="rId8"/>
    <p:sldId id="298" r:id="rId9"/>
    <p:sldId id="299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FF"/>
    <a:srgbClr val="00D633"/>
    <a:srgbClr val="FF33CC"/>
    <a:srgbClr val="FF0000"/>
    <a:srgbClr val="9900CC"/>
    <a:srgbClr val="00CCFF"/>
    <a:srgbClr val="000099"/>
    <a:srgbClr val="CC3300"/>
    <a:srgbClr val="D6009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114" autoAdjust="0"/>
    <p:restoredTop sz="94643" autoAdjust="0"/>
  </p:normalViewPr>
  <p:slideViewPr>
    <p:cSldViewPr>
      <p:cViewPr>
        <p:scale>
          <a:sx n="75" d="100"/>
          <a:sy n="75" d="100"/>
        </p:scale>
        <p:origin x="-1254" y="1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D908DF5-B55F-4B35-BCB7-CC69C5385AEC}" type="doc">
      <dgm:prSet loTypeId="urn:microsoft.com/office/officeart/2005/8/layout/vList5" loCatId="list" qsTypeId="urn:microsoft.com/office/officeart/2005/8/quickstyle/3d1" qsCatId="3D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158EA486-1BFF-4C49-9597-E1D81672244D}">
      <dgm:prSet phldrT="[Текст]" custT="1"/>
      <dgm:spPr/>
      <dgm:t>
        <a:bodyPr/>
        <a:lstStyle/>
        <a:p>
          <a:r>
            <a:rPr lang="ru-RU" sz="3600" b="1" i="0" u="none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rPr>
            <a:t>Понимание речи.</a:t>
          </a:r>
          <a:endParaRPr lang="ru-RU" sz="6600" b="1" i="0" u="none" dirty="0">
            <a:solidFill>
              <a:srgbClr val="0000FF"/>
            </a:solidFill>
            <a:latin typeface="Times New Roman" pitchFamily="18" charset="0"/>
            <a:cs typeface="Times New Roman" pitchFamily="18" charset="0"/>
          </a:endParaRPr>
        </a:p>
      </dgm:t>
    </dgm:pt>
    <dgm:pt modelId="{7834EC20-0DE9-49C3-8FAE-AB101DE8BA2E}" type="parTrans" cxnId="{64B654FD-D50F-49D5-A70F-F766A2B82D47}">
      <dgm:prSet/>
      <dgm:spPr/>
      <dgm:t>
        <a:bodyPr/>
        <a:lstStyle/>
        <a:p>
          <a:endParaRPr lang="ru-RU"/>
        </a:p>
      </dgm:t>
    </dgm:pt>
    <dgm:pt modelId="{906CF338-ACC1-47B9-967D-6DE5495B7BA3}" type="sibTrans" cxnId="{64B654FD-D50F-49D5-A70F-F766A2B82D47}">
      <dgm:prSet/>
      <dgm:spPr/>
      <dgm:t>
        <a:bodyPr/>
        <a:lstStyle/>
        <a:p>
          <a:endParaRPr lang="ru-RU"/>
        </a:p>
      </dgm:t>
    </dgm:pt>
    <dgm:pt modelId="{4AF7AB90-E61E-443E-B677-DBEAC84FD46C}">
      <dgm:prSet phldrT="[Текст]"/>
      <dgm:spPr/>
      <dgm:t>
        <a:bodyPr/>
        <a:lstStyle/>
        <a:p>
          <a:r>
            <a:rPr lang="ru-RU" sz="1800" dirty="0" smtClean="0"/>
            <a:t>Оно должно быть в полном объеме, то есть родители  не испытывают неудобств при общении с малышом: он выполняет все просьбы, задания, реагирует на вопросы.</a:t>
          </a:r>
          <a:endParaRPr lang="ru-RU" dirty="0"/>
        </a:p>
      </dgm:t>
    </dgm:pt>
    <dgm:pt modelId="{D8C0AD2C-981A-4B40-B102-019E27253EC8}" type="parTrans" cxnId="{2F18EA1E-AAF0-447A-9670-756D8F8D22EE}">
      <dgm:prSet/>
      <dgm:spPr/>
      <dgm:t>
        <a:bodyPr/>
        <a:lstStyle/>
        <a:p>
          <a:endParaRPr lang="ru-RU"/>
        </a:p>
      </dgm:t>
    </dgm:pt>
    <dgm:pt modelId="{044BC48B-F477-4D0A-B10B-EA77154514E8}" type="sibTrans" cxnId="{2F18EA1E-AAF0-447A-9670-756D8F8D22EE}">
      <dgm:prSet/>
      <dgm:spPr/>
      <dgm:t>
        <a:bodyPr/>
        <a:lstStyle/>
        <a:p>
          <a:endParaRPr lang="ru-RU"/>
        </a:p>
      </dgm:t>
    </dgm:pt>
    <dgm:pt modelId="{FA59B52E-9599-4DCF-BC9F-6FC17558A786}">
      <dgm:prSet phldrT="[Текст]" custT="1"/>
      <dgm:spPr/>
      <dgm:t>
        <a:bodyPr/>
        <a:lstStyle/>
        <a:p>
          <a:r>
            <a:rPr lang="ru-RU" sz="3600" b="1" i="0" u="none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rPr>
            <a:t>Активное говорение.</a:t>
          </a:r>
          <a:endParaRPr lang="ru-RU" sz="7200" b="1" i="0" u="none" dirty="0">
            <a:solidFill>
              <a:srgbClr val="0000FF"/>
            </a:solidFill>
            <a:latin typeface="Times New Roman" pitchFamily="18" charset="0"/>
            <a:cs typeface="Times New Roman" pitchFamily="18" charset="0"/>
          </a:endParaRPr>
        </a:p>
      </dgm:t>
    </dgm:pt>
    <dgm:pt modelId="{DDA55AFA-39F8-48DE-A084-D88C21A46A5B}" type="parTrans" cxnId="{621592D5-5EA2-499A-81E9-F0BD672FF4E2}">
      <dgm:prSet/>
      <dgm:spPr/>
      <dgm:t>
        <a:bodyPr/>
        <a:lstStyle/>
        <a:p>
          <a:endParaRPr lang="ru-RU"/>
        </a:p>
      </dgm:t>
    </dgm:pt>
    <dgm:pt modelId="{569A030F-1B14-4091-BA88-9026AB3B1CC6}" type="sibTrans" cxnId="{621592D5-5EA2-499A-81E9-F0BD672FF4E2}">
      <dgm:prSet/>
      <dgm:spPr/>
      <dgm:t>
        <a:bodyPr/>
        <a:lstStyle/>
        <a:p>
          <a:endParaRPr lang="ru-RU"/>
        </a:p>
      </dgm:t>
    </dgm:pt>
    <dgm:pt modelId="{7C32B5C2-CF35-49B5-9BC0-A737D16F592E}">
      <dgm:prSet phldrT="[Текст]"/>
      <dgm:spPr/>
      <dgm:t>
        <a:bodyPr/>
        <a:lstStyle/>
        <a:p>
          <a:r>
            <a:rPr lang="ru-RU" sz="1800" dirty="0" smtClean="0"/>
            <a:t> Три года –  возраст «болтунишек». Речевая возраст «болтунишек». Речевая активность – важный показатель хорошего развития. Стоит обратить хорошего развития. Стоит обратить внимание на то, как малыш играет сам с собой: присутствует ли при этом речь.</a:t>
          </a:r>
          <a:endParaRPr lang="ru-RU" dirty="0"/>
        </a:p>
      </dgm:t>
    </dgm:pt>
    <dgm:pt modelId="{D818D14C-238A-4A54-AC77-5A695E2BC0EA}" type="parTrans" cxnId="{606A8819-EE11-447E-8D46-43ABDF2E8187}">
      <dgm:prSet/>
      <dgm:spPr/>
      <dgm:t>
        <a:bodyPr/>
        <a:lstStyle/>
        <a:p>
          <a:endParaRPr lang="ru-RU"/>
        </a:p>
      </dgm:t>
    </dgm:pt>
    <dgm:pt modelId="{3182D58B-FF16-44E2-9244-04262B79F5CC}" type="sibTrans" cxnId="{606A8819-EE11-447E-8D46-43ABDF2E8187}">
      <dgm:prSet/>
      <dgm:spPr/>
      <dgm:t>
        <a:bodyPr/>
        <a:lstStyle/>
        <a:p>
          <a:endParaRPr lang="ru-RU"/>
        </a:p>
      </dgm:t>
    </dgm:pt>
    <dgm:pt modelId="{D606AFDE-A647-4E0F-A4D6-E5B4228A0446}" type="pres">
      <dgm:prSet presAssocID="{3D908DF5-B55F-4B35-BCB7-CC69C5385AE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7D1E5A0-7B6F-4D06-A2BE-BBD2D9E23D18}" type="pres">
      <dgm:prSet presAssocID="{158EA486-1BFF-4C49-9597-E1D81672244D}" presName="linNode" presStyleCnt="0"/>
      <dgm:spPr/>
    </dgm:pt>
    <dgm:pt modelId="{EC08C81E-B6FE-4921-8E88-D571A0C38E74}" type="pres">
      <dgm:prSet presAssocID="{158EA486-1BFF-4C49-9597-E1D81672244D}" presName="parentText" presStyleLbl="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0B9767-DBA8-4EC7-B109-118B55011C9A}" type="pres">
      <dgm:prSet presAssocID="{158EA486-1BFF-4C49-9597-E1D81672244D}" presName="descendantText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5075F32-D1C2-4158-9F85-FE348540D0AC}" type="pres">
      <dgm:prSet presAssocID="{906CF338-ACC1-47B9-967D-6DE5495B7BA3}" presName="sp" presStyleCnt="0"/>
      <dgm:spPr/>
    </dgm:pt>
    <dgm:pt modelId="{5024487B-1AB0-4C15-998D-40EAA3C7196A}" type="pres">
      <dgm:prSet presAssocID="{FA59B52E-9599-4DCF-BC9F-6FC17558A786}" presName="linNode" presStyleCnt="0"/>
      <dgm:spPr/>
    </dgm:pt>
    <dgm:pt modelId="{EA7629F5-C0C4-45BA-A74C-B07B9013ADF0}" type="pres">
      <dgm:prSet presAssocID="{FA59B52E-9599-4DCF-BC9F-6FC17558A786}" presName="parentText" presStyleLbl="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6A7BC20-AFAC-41C2-8F1C-DB37435277E2}" type="pres">
      <dgm:prSet presAssocID="{FA59B52E-9599-4DCF-BC9F-6FC17558A786}" presName="descendantText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06A8819-EE11-447E-8D46-43ABDF2E8187}" srcId="{FA59B52E-9599-4DCF-BC9F-6FC17558A786}" destId="{7C32B5C2-CF35-49B5-9BC0-A737D16F592E}" srcOrd="0" destOrd="0" parTransId="{D818D14C-238A-4A54-AC77-5A695E2BC0EA}" sibTransId="{3182D58B-FF16-44E2-9244-04262B79F5CC}"/>
    <dgm:cxn modelId="{EBA56A59-B09D-4AEE-BAE0-DF87630EB140}" type="presOf" srcId="{158EA486-1BFF-4C49-9597-E1D81672244D}" destId="{EC08C81E-B6FE-4921-8E88-D571A0C38E74}" srcOrd="0" destOrd="0" presId="urn:microsoft.com/office/officeart/2005/8/layout/vList5"/>
    <dgm:cxn modelId="{0451F951-E0D0-4BD0-AF90-C5C859687027}" type="presOf" srcId="{4AF7AB90-E61E-443E-B677-DBEAC84FD46C}" destId="{170B9767-DBA8-4EC7-B109-118B55011C9A}" srcOrd="0" destOrd="0" presId="urn:microsoft.com/office/officeart/2005/8/layout/vList5"/>
    <dgm:cxn modelId="{2F18EA1E-AAF0-447A-9670-756D8F8D22EE}" srcId="{158EA486-1BFF-4C49-9597-E1D81672244D}" destId="{4AF7AB90-E61E-443E-B677-DBEAC84FD46C}" srcOrd="0" destOrd="0" parTransId="{D8C0AD2C-981A-4B40-B102-019E27253EC8}" sibTransId="{044BC48B-F477-4D0A-B10B-EA77154514E8}"/>
    <dgm:cxn modelId="{09DBD9B5-BA16-495E-BB34-5CBBD45A35B9}" type="presOf" srcId="{7C32B5C2-CF35-49B5-9BC0-A737D16F592E}" destId="{B6A7BC20-AFAC-41C2-8F1C-DB37435277E2}" srcOrd="0" destOrd="0" presId="urn:microsoft.com/office/officeart/2005/8/layout/vList5"/>
    <dgm:cxn modelId="{64B654FD-D50F-49D5-A70F-F766A2B82D47}" srcId="{3D908DF5-B55F-4B35-BCB7-CC69C5385AEC}" destId="{158EA486-1BFF-4C49-9597-E1D81672244D}" srcOrd="0" destOrd="0" parTransId="{7834EC20-0DE9-49C3-8FAE-AB101DE8BA2E}" sibTransId="{906CF338-ACC1-47B9-967D-6DE5495B7BA3}"/>
    <dgm:cxn modelId="{621592D5-5EA2-499A-81E9-F0BD672FF4E2}" srcId="{3D908DF5-B55F-4B35-BCB7-CC69C5385AEC}" destId="{FA59B52E-9599-4DCF-BC9F-6FC17558A786}" srcOrd="1" destOrd="0" parTransId="{DDA55AFA-39F8-48DE-A084-D88C21A46A5B}" sibTransId="{569A030F-1B14-4091-BA88-9026AB3B1CC6}"/>
    <dgm:cxn modelId="{828AEE75-A6EF-4E50-BD4A-FE4C31D8E2E4}" type="presOf" srcId="{3D908DF5-B55F-4B35-BCB7-CC69C5385AEC}" destId="{D606AFDE-A647-4E0F-A4D6-E5B4228A0446}" srcOrd="0" destOrd="0" presId="urn:microsoft.com/office/officeart/2005/8/layout/vList5"/>
    <dgm:cxn modelId="{F14E50E8-8EB1-4846-95F1-D7361A29B14B}" type="presOf" srcId="{FA59B52E-9599-4DCF-BC9F-6FC17558A786}" destId="{EA7629F5-C0C4-45BA-A74C-B07B9013ADF0}" srcOrd="0" destOrd="0" presId="urn:microsoft.com/office/officeart/2005/8/layout/vList5"/>
    <dgm:cxn modelId="{20F10802-27AE-4F63-935A-AAF69D7298F3}" type="presParOf" srcId="{D606AFDE-A647-4E0F-A4D6-E5B4228A0446}" destId="{F7D1E5A0-7B6F-4D06-A2BE-BBD2D9E23D18}" srcOrd="0" destOrd="0" presId="urn:microsoft.com/office/officeart/2005/8/layout/vList5"/>
    <dgm:cxn modelId="{04C6A443-C178-4333-B133-DE10B26DE439}" type="presParOf" srcId="{F7D1E5A0-7B6F-4D06-A2BE-BBD2D9E23D18}" destId="{EC08C81E-B6FE-4921-8E88-D571A0C38E74}" srcOrd="0" destOrd="0" presId="urn:microsoft.com/office/officeart/2005/8/layout/vList5"/>
    <dgm:cxn modelId="{95147176-67F7-40EB-85BA-5726701F8215}" type="presParOf" srcId="{F7D1E5A0-7B6F-4D06-A2BE-BBD2D9E23D18}" destId="{170B9767-DBA8-4EC7-B109-118B55011C9A}" srcOrd="1" destOrd="0" presId="urn:microsoft.com/office/officeart/2005/8/layout/vList5"/>
    <dgm:cxn modelId="{321A9E72-9069-4D95-843F-061766C9D3BB}" type="presParOf" srcId="{D606AFDE-A647-4E0F-A4D6-E5B4228A0446}" destId="{45075F32-D1C2-4158-9F85-FE348540D0AC}" srcOrd="1" destOrd="0" presId="urn:microsoft.com/office/officeart/2005/8/layout/vList5"/>
    <dgm:cxn modelId="{373DF1D2-49E6-458D-BB9E-140EB784B639}" type="presParOf" srcId="{D606AFDE-A647-4E0F-A4D6-E5B4228A0446}" destId="{5024487B-1AB0-4C15-998D-40EAA3C7196A}" srcOrd="2" destOrd="0" presId="urn:microsoft.com/office/officeart/2005/8/layout/vList5"/>
    <dgm:cxn modelId="{BF42629B-8EF1-4DD7-80E4-0CD1F30D8B8A}" type="presParOf" srcId="{5024487B-1AB0-4C15-998D-40EAA3C7196A}" destId="{EA7629F5-C0C4-45BA-A74C-B07B9013ADF0}" srcOrd="0" destOrd="0" presId="urn:microsoft.com/office/officeart/2005/8/layout/vList5"/>
    <dgm:cxn modelId="{B551C276-9657-4AFB-8E34-B4BACE525673}" type="presParOf" srcId="{5024487B-1AB0-4C15-998D-40EAA3C7196A}" destId="{B6A7BC20-AFAC-41C2-8F1C-DB37435277E2}" srcOrd="1" destOrd="0" presId="urn:microsoft.com/office/officeart/2005/8/layout/vList5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8C29DC3-A182-4A98-A673-2150CAAD5ED3}" type="doc">
      <dgm:prSet loTypeId="urn:microsoft.com/office/officeart/2005/8/layout/default" loCatId="list" qsTypeId="urn:microsoft.com/office/officeart/2005/8/quickstyle/3d2" qsCatId="3D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FE9D707A-1814-4BCC-B082-75F4DB1AE846}">
      <dgm:prSet phldrT="[Текст]" custT="1"/>
      <dgm:spPr/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педиатру</a:t>
          </a:r>
          <a:endParaRPr lang="ru-RU" dirty="0"/>
        </a:p>
      </dgm:t>
    </dgm:pt>
    <dgm:pt modelId="{38A53CF5-33EF-45F4-B158-B500121779DD}" type="parTrans" cxnId="{53AB5D3F-D604-4E5C-A8C5-82BF11807244}">
      <dgm:prSet/>
      <dgm:spPr/>
      <dgm:t>
        <a:bodyPr/>
        <a:lstStyle/>
        <a:p>
          <a:endParaRPr lang="ru-RU"/>
        </a:p>
      </dgm:t>
    </dgm:pt>
    <dgm:pt modelId="{A27BE43C-587A-4600-B639-A6BCF9F81C4F}" type="sibTrans" cxnId="{53AB5D3F-D604-4E5C-A8C5-82BF11807244}">
      <dgm:prSet/>
      <dgm:spPr/>
      <dgm:t>
        <a:bodyPr/>
        <a:lstStyle/>
        <a:p>
          <a:endParaRPr lang="ru-RU"/>
        </a:p>
      </dgm:t>
    </dgm:pt>
    <dgm:pt modelId="{8DD5FF1A-CB62-4B31-BA53-394769A78D9E}">
      <dgm:prSet phldrT="[Текст]" custT="1"/>
      <dgm:spPr/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неврологу</a:t>
          </a:r>
          <a:endParaRPr lang="ru-RU" dirty="0"/>
        </a:p>
      </dgm:t>
    </dgm:pt>
    <dgm:pt modelId="{A2F348A7-1560-4CA7-87FA-EE6596F813FB}" type="parTrans" cxnId="{DBB69183-09A5-42BE-AF16-69C0370CBCC5}">
      <dgm:prSet/>
      <dgm:spPr/>
      <dgm:t>
        <a:bodyPr/>
        <a:lstStyle/>
        <a:p>
          <a:endParaRPr lang="ru-RU"/>
        </a:p>
      </dgm:t>
    </dgm:pt>
    <dgm:pt modelId="{7D50174A-14C7-4912-B87A-65E19BA1D80A}" type="sibTrans" cxnId="{DBB69183-09A5-42BE-AF16-69C0370CBCC5}">
      <dgm:prSet/>
      <dgm:spPr/>
      <dgm:t>
        <a:bodyPr/>
        <a:lstStyle/>
        <a:p>
          <a:endParaRPr lang="ru-RU"/>
        </a:p>
      </dgm:t>
    </dgm:pt>
    <dgm:pt modelId="{2A53F7BE-61C0-49BE-A323-4A5F72834B9E}">
      <dgm:prSet phldrT="[Текст]" custT="1"/>
      <dgm:spPr/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отоларингологу</a:t>
          </a:r>
          <a:endParaRPr lang="ru-RU" dirty="0"/>
        </a:p>
      </dgm:t>
    </dgm:pt>
    <dgm:pt modelId="{FB5970F5-1839-4AE2-9CCA-C3489C8BD3D7}" type="parTrans" cxnId="{D4D0D5BC-9B01-4C85-BEA4-7D53A0E93A33}">
      <dgm:prSet/>
      <dgm:spPr/>
      <dgm:t>
        <a:bodyPr/>
        <a:lstStyle/>
        <a:p>
          <a:endParaRPr lang="ru-RU"/>
        </a:p>
      </dgm:t>
    </dgm:pt>
    <dgm:pt modelId="{EEC3C83D-EF89-4BB8-B205-2FBB13557265}" type="sibTrans" cxnId="{D4D0D5BC-9B01-4C85-BEA4-7D53A0E93A33}">
      <dgm:prSet/>
      <dgm:spPr/>
      <dgm:t>
        <a:bodyPr/>
        <a:lstStyle/>
        <a:p>
          <a:endParaRPr lang="ru-RU"/>
        </a:p>
      </dgm:t>
    </dgm:pt>
    <dgm:pt modelId="{78D9A08D-12CB-4934-8B4A-74C154E47E69}">
      <dgm:prSet phldrT="[Текст]" custT="1"/>
      <dgm:spPr/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стоматологу</a:t>
          </a:r>
          <a:endParaRPr lang="ru-RU" dirty="0"/>
        </a:p>
      </dgm:t>
    </dgm:pt>
    <dgm:pt modelId="{8A50E75F-EE96-48C9-A4B9-DDD3AC8610A0}" type="parTrans" cxnId="{FDD1888F-CBE1-4A8C-A0A0-A351B4977BAD}">
      <dgm:prSet/>
      <dgm:spPr/>
      <dgm:t>
        <a:bodyPr/>
        <a:lstStyle/>
        <a:p>
          <a:endParaRPr lang="ru-RU"/>
        </a:p>
      </dgm:t>
    </dgm:pt>
    <dgm:pt modelId="{3C2AEA48-50C1-413F-8EA8-50AF6D02B820}" type="sibTrans" cxnId="{FDD1888F-CBE1-4A8C-A0A0-A351B4977BAD}">
      <dgm:prSet/>
      <dgm:spPr/>
      <dgm:t>
        <a:bodyPr/>
        <a:lstStyle/>
        <a:p>
          <a:endParaRPr lang="ru-RU"/>
        </a:p>
      </dgm:t>
    </dgm:pt>
    <dgm:pt modelId="{C50E6912-8B1C-40E4-B4D5-5F0B0671220F}">
      <dgm:prSet phldrT="[Текст]" custT="1"/>
      <dgm:spPr/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логопеду</a:t>
          </a:r>
          <a:endParaRPr lang="ru-RU" dirty="0"/>
        </a:p>
      </dgm:t>
    </dgm:pt>
    <dgm:pt modelId="{72925F5C-DFDE-4BE7-BF1A-E13823AE074E}" type="parTrans" cxnId="{BF3112C0-565C-4180-9AFD-578A6129BBD9}">
      <dgm:prSet/>
      <dgm:spPr/>
      <dgm:t>
        <a:bodyPr/>
        <a:lstStyle/>
        <a:p>
          <a:endParaRPr lang="ru-RU"/>
        </a:p>
      </dgm:t>
    </dgm:pt>
    <dgm:pt modelId="{4B907F80-C3B3-4A3E-B040-BD828272FBA4}" type="sibTrans" cxnId="{BF3112C0-565C-4180-9AFD-578A6129BBD9}">
      <dgm:prSet/>
      <dgm:spPr/>
      <dgm:t>
        <a:bodyPr/>
        <a:lstStyle/>
        <a:p>
          <a:endParaRPr lang="ru-RU"/>
        </a:p>
      </dgm:t>
    </dgm:pt>
    <dgm:pt modelId="{9FAA58E2-BBE5-40D8-8F83-1242CA745CC8}" type="pres">
      <dgm:prSet presAssocID="{B8C29DC3-A182-4A98-A673-2150CAAD5ED3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53A912A-4DE4-4BE7-BF31-D82ECEF62F49}" type="pres">
      <dgm:prSet presAssocID="{FE9D707A-1814-4BCC-B082-75F4DB1AE846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3E9930F-047B-4AA6-81E9-68538E3306EC}" type="pres">
      <dgm:prSet presAssocID="{A27BE43C-587A-4600-B639-A6BCF9F81C4F}" presName="sibTrans" presStyleCnt="0"/>
      <dgm:spPr/>
    </dgm:pt>
    <dgm:pt modelId="{FF4206FE-B6F6-4B7A-A424-12DBC1224C49}" type="pres">
      <dgm:prSet presAssocID="{8DD5FF1A-CB62-4B31-BA53-394769A78D9E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7B86C1-96F6-4C32-BE9D-A3F50595EFC4}" type="pres">
      <dgm:prSet presAssocID="{7D50174A-14C7-4912-B87A-65E19BA1D80A}" presName="sibTrans" presStyleCnt="0"/>
      <dgm:spPr/>
    </dgm:pt>
    <dgm:pt modelId="{5547BFD6-1CCF-49AB-A23A-66223EF9B6F6}" type="pres">
      <dgm:prSet presAssocID="{2A53F7BE-61C0-49BE-A323-4A5F72834B9E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49EF0AE-5EFD-4917-A83E-18CACEEAAC37}" type="pres">
      <dgm:prSet presAssocID="{EEC3C83D-EF89-4BB8-B205-2FBB13557265}" presName="sibTrans" presStyleCnt="0"/>
      <dgm:spPr/>
    </dgm:pt>
    <dgm:pt modelId="{8EEC517A-D293-4163-8C9D-7565775AA63C}" type="pres">
      <dgm:prSet presAssocID="{78D9A08D-12CB-4934-8B4A-74C154E47E69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B08EFBC-9AAA-4DAE-812F-21A6A5D24BBE}" type="pres">
      <dgm:prSet presAssocID="{3C2AEA48-50C1-413F-8EA8-50AF6D02B820}" presName="sibTrans" presStyleCnt="0"/>
      <dgm:spPr/>
    </dgm:pt>
    <dgm:pt modelId="{CF888CB7-49F2-4719-AF5D-7C2A5AA18EC3}" type="pres">
      <dgm:prSet presAssocID="{C50E6912-8B1C-40E4-B4D5-5F0B0671220F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BBA4475-FD9B-44CA-B47C-10C4AAA55C1F}" type="presOf" srcId="{B8C29DC3-A182-4A98-A673-2150CAAD5ED3}" destId="{9FAA58E2-BBE5-40D8-8F83-1242CA745CC8}" srcOrd="0" destOrd="0" presId="urn:microsoft.com/office/officeart/2005/8/layout/default"/>
    <dgm:cxn modelId="{BF3112C0-565C-4180-9AFD-578A6129BBD9}" srcId="{B8C29DC3-A182-4A98-A673-2150CAAD5ED3}" destId="{C50E6912-8B1C-40E4-B4D5-5F0B0671220F}" srcOrd="4" destOrd="0" parTransId="{72925F5C-DFDE-4BE7-BF1A-E13823AE074E}" sibTransId="{4B907F80-C3B3-4A3E-B040-BD828272FBA4}"/>
    <dgm:cxn modelId="{1D40C959-1375-415F-98FA-D9C94A9DBB71}" type="presOf" srcId="{FE9D707A-1814-4BCC-B082-75F4DB1AE846}" destId="{F53A912A-4DE4-4BE7-BF31-D82ECEF62F49}" srcOrd="0" destOrd="0" presId="urn:microsoft.com/office/officeart/2005/8/layout/default"/>
    <dgm:cxn modelId="{D4D0D5BC-9B01-4C85-BEA4-7D53A0E93A33}" srcId="{B8C29DC3-A182-4A98-A673-2150CAAD5ED3}" destId="{2A53F7BE-61C0-49BE-A323-4A5F72834B9E}" srcOrd="2" destOrd="0" parTransId="{FB5970F5-1839-4AE2-9CCA-C3489C8BD3D7}" sibTransId="{EEC3C83D-EF89-4BB8-B205-2FBB13557265}"/>
    <dgm:cxn modelId="{53AB5D3F-D604-4E5C-A8C5-82BF11807244}" srcId="{B8C29DC3-A182-4A98-A673-2150CAAD5ED3}" destId="{FE9D707A-1814-4BCC-B082-75F4DB1AE846}" srcOrd="0" destOrd="0" parTransId="{38A53CF5-33EF-45F4-B158-B500121779DD}" sibTransId="{A27BE43C-587A-4600-B639-A6BCF9F81C4F}"/>
    <dgm:cxn modelId="{1521DBBC-509B-476E-B92F-CB34DE6123EA}" type="presOf" srcId="{2A53F7BE-61C0-49BE-A323-4A5F72834B9E}" destId="{5547BFD6-1CCF-49AB-A23A-66223EF9B6F6}" srcOrd="0" destOrd="0" presId="urn:microsoft.com/office/officeart/2005/8/layout/default"/>
    <dgm:cxn modelId="{3C08FA77-3A37-4A7C-9B18-41411E353360}" type="presOf" srcId="{8DD5FF1A-CB62-4B31-BA53-394769A78D9E}" destId="{FF4206FE-B6F6-4B7A-A424-12DBC1224C49}" srcOrd="0" destOrd="0" presId="urn:microsoft.com/office/officeart/2005/8/layout/default"/>
    <dgm:cxn modelId="{27A0B792-AA47-4681-BB05-B449FDA6D904}" type="presOf" srcId="{C50E6912-8B1C-40E4-B4D5-5F0B0671220F}" destId="{CF888CB7-49F2-4719-AF5D-7C2A5AA18EC3}" srcOrd="0" destOrd="0" presId="urn:microsoft.com/office/officeart/2005/8/layout/default"/>
    <dgm:cxn modelId="{FDD1888F-CBE1-4A8C-A0A0-A351B4977BAD}" srcId="{B8C29DC3-A182-4A98-A673-2150CAAD5ED3}" destId="{78D9A08D-12CB-4934-8B4A-74C154E47E69}" srcOrd="3" destOrd="0" parTransId="{8A50E75F-EE96-48C9-A4B9-DDD3AC8610A0}" sibTransId="{3C2AEA48-50C1-413F-8EA8-50AF6D02B820}"/>
    <dgm:cxn modelId="{DBB69183-09A5-42BE-AF16-69C0370CBCC5}" srcId="{B8C29DC3-A182-4A98-A673-2150CAAD5ED3}" destId="{8DD5FF1A-CB62-4B31-BA53-394769A78D9E}" srcOrd="1" destOrd="0" parTransId="{A2F348A7-1560-4CA7-87FA-EE6596F813FB}" sibTransId="{7D50174A-14C7-4912-B87A-65E19BA1D80A}"/>
    <dgm:cxn modelId="{D8996815-84B6-4180-BE3F-4AB08C11A0AF}" type="presOf" srcId="{78D9A08D-12CB-4934-8B4A-74C154E47E69}" destId="{8EEC517A-D293-4163-8C9D-7565775AA63C}" srcOrd="0" destOrd="0" presId="urn:microsoft.com/office/officeart/2005/8/layout/default"/>
    <dgm:cxn modelId="{9BD702FC-72A5-45BE-90A6-651E198AAEE4}" type="presParOf" srcId="{9FAA58E2-BBE5-40D8-8F83-1242CA745CC8}" destId="{F53A912A-4DE4-4BE7-BF31-D82ECEF62F49}" srcOrd="0" destOrd="0" presId="urn:microsoft.com/office/officeart/2005/8/layout/default"/>
    <dgm:cxn modelId="{83E97F1D-907D-46B7-80A1-A6A6D9966212}" type="presParOf" srcId="{9FAA58E2-BBE5-40D8-8F83-1242CA745CC8}" destId="{B3E9930F-047B-4AA6-81E9-68538E3306EC}" srcOrd="1" destOrd="0" presId="urn:microsoft.com/office/officeart/2005/8/layout/default"/>
    <dgm:cxn modelId="{6AB0428E-58F6-440A-B654-CBA76B6D0672}" type="presParOf" srcId="{9FAA58E2-BBE5-40D8-8F83-1242CA745CC8}" destId="{FF4206FE-B6F6-4B7A-A424-12DBC1224C49}" srcOrd="2" destOrd="0" presId="urn:microsoft.com/office/officeart/2005/8/layout/default"/>
    <dgm:cxn modelId="{CE07588A-42C8-4F15-B342-7F93F0401775}" type="presParOf" srcId="{9FAA58E2-BBE5-40D8-8F83-1242CA745CC8}" destId="{A07B86C1-96F6-4C32-BE9D-A3F50595EFC4}" srcOrd="3" destOrd="0" presId="urn:microsoft.com/office/officeart/2005/8/layout/default"/>
    <dgm:cxn modelId="{A22F23A2-7BD2-4501-8106-716BABF6EF0A}" type="presParOf" srcId="{9FAA58E2-BBE5-40D8-8F83-1242CA745CC8}" destId="{5547BFD6-1CCF-49AB-A23A-66223EF9B6F6}" srcOrd="4" destOrd="0" presId="urn:microsoft.com/office/officeart/2005/8/layout/default"/>
    <dgm:cxn modelId="{5FD9A500-9B9E-44E4-B546-2DA0908DF27E}" type="presParOf" srcId="{9FAA58E2-BBE5-40D8-8F83-1242CA745CC8}" destId="{149EF0AE-5EFD-4917-A83E-18CACEEAAC37}" srcOrd="5" destOrd="0" presId="urn:microsoft.com/office/officeart/2005/8/layout/default"/>
    <dgm:cxn modelId="{1DEB5438-C7D2-49F3-800E-E5B3098D0451}" type="presParOf" srcId="{9FAA58E2-BBE5-40D8-8F83-1242CA745CC8}" destId="{8EEC517A-D293-4163-8C9D-7565775AA63C}" srcOrd="6" destOrd="0" presId="urn:microsoft.com/office/officeart/2005/8/layout/default"/>
    <dgm:cxn modelId="{2DF721BC-B333-4FE2-8E6E-947083AD9E6D}" type="presParOf" srcId="{9FAA58E2-BBE5-40D8-8F83-1242CA745CC8}" destId="{AB08EFBC-9AAA-4DAE-812F-21A6A5D24BBE}" srcOrd="7" destOrd="0" presId="urn:microsoft.com/office/officeart/2005/8/layout/default"/>
    <dgm:cxn modelId="{FB46D8AE-F167-4392-8A4F-D28A88432A8F}" type="presParOf" srcId="{9FAA58E2-BBE5-40D8-8F83-1242CA745CC8}" destId="{CF888CB7-49F2-4719-AF5D-7C2A5AA18EC3}" srcOrd="8" destOrd="0" presId="urn:microsoft.com/office/officeart/2005/8/layout/default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45B98771-DDF4-46C9-9A67-4BEB34395C55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106EDF14-1937-4469-BF2A-E95C5A7C5F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98771-DDF4-46C9-9A67-4BEB34395C55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EDF14-1937-4469-BF2A-E95C5A7C5F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98771-DDF4-46C9-9A67-4BEB34395C55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EDF14-1937-4469-BF2A-E95C5A7C5F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45B98771-DDF4-46C9-9A67-4BEB34395C55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EDF14-1937-4469-BF2A-E95C5A7C5F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45B98771-DDF4-46C9-9A67-4BEB34395C55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106EDF14-1937-4469-BF2A-E95C5A7C5FFC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 spokes="3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45B98771-DDF4-46C9-9A67-4BEB34395C55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106EDF14-1937-4469-BF2A-E95C5A7C5F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45B98771-DDF4-46C9-9A67-4BEB34395C55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106EDF14-1937-4469-BF2A-E95C5A7C5F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 spokes="3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98771-DDF4-46C9-9A67-4BEB34395C55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EDF14-1937-4469-BF2A-E95C5A7C5F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45B98771-DDF4-46C9-9A67-4BEB34395C55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106EDF14-1937-4469-BF2A-E95C5A7C5F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45B98771-DDF4-46C9-9A67-4BEB34395C55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106EDF14-1937-4469-BF2A-E95C5A7C5F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 spokes="3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45B98771-DDF4-46C9-9A67-4BEB34395C55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106EDF14-1937-4469-BF2A-E95C5A7C5F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 spokes="3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45B98771-DDF4-46C9-9A67-4BEB34395C55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106EDF14-1937-4469-BF2A-E95C5A7C5FF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>
    <p:wheel spokes="3"/>
  </p:transition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2947192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Речевое  </a:t>
            </a:r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развитие </a:t>
            </a:r>
            <a:b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детей 3 – 4 лет</a:t>
            </a:r>
            <a:r>
              <a:rPr lang="ru-RU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ru-RU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026" name="Picture 2" descr="C:\Users\Елизавета\Desktop\1512201522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2795556"/>
            <a:ext cx="6229081" cy="4062444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8929718" cy="1000132"/>
          </a:xfrm>
        </p:spPr>
        <p:txBody>
          <a:bodyPr>
            <a:noAutofit/>
          </a:bodyPr>
          <a:lstStyle/>
          <a:p>
            <a:pPr algn="ctr"/>
            <a:r>
              <a:rPr lang="ru-RU" sz="3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Нормы речевого развития детей 3-4 лет</a:t>
            </a:r>
            <a:endParaRPr lang="ru-RU" sz="3600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500174"/>
            <a:ext cx="8329642" cy="462598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/>
              <a:t>*. </a:t>
            </a:r>
          </a:p>
          <a:p>
            <a:pPr>
              <a:buNone/>
            </a:pPr>
            <a:r>
              <a:rPr lang="ru-RU" sz="1800" dirty="0" smtClean="0"/>
              <a:t> </a:t>
            </a:r>
            <a:endParaRPr lang="ru-RU" sz="1800" dirty="0"/>
          </a:p>
        </p:txBody>
      </p:sp>
      <p:graphicFrame>
        <p:nvGraphicFramePr>
          <p:cNvPr id="5" name="Схема 4"/>
          <p:cNvGraphicFramePr/>
          <p:nvPr/>
        </p:nvGraphicFramePr>
        <p:xfrm>
          <a:off x="428596" y="1571612"/>
          <a:ext cx="8382016" cy="44211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52"/>
            <a:ext cx="8501090" cy="875490"/>
          </a:xfrm>
        </p:spPr>
        <p:txBody>
          <a:bodyPr>
            <a:normAutofit/>
          </a:bodyPr>
          <a:lstStyle/>
          <a:p>
            <a:pPr algn="ctr"/>
            <a:r>
              <a:rPr lang="ru-RU" sz="40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Словарный запас</a:t>
            </a:r>
            <a:endParaRPr lang="ru-RU" sz="4000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929190" y="1071546"/>
            <a:ext cx="4000528" cy="5311824"/>
          </a:xfrm>
        </p:spPr>
        <p:txBody>
          <a:bodyPr>
            <a:normAutofit fontScale="92500" lnSpcReduction="20000"/>
          </a:bodyPr>
          <a:lstStyle/>
          <a:p>
            <a:pPr indent="-540000" algn="just">
              <a:spcBef>
                <a:spcPts val="0"/>
              </a:spcBef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К концу четвертого года жизни словарный запас ребенка достигает приблизительно 1500 – 2000 слов. </a:t>
            </a:r>
          </a:p>
          <a:p>
            <a:pPr indent="-540000" algn="just">
              <a:spcBef>
                <a:spcPts val="0"/>
              </a:spcBef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В речи ребенка уже можно заметить все многообразие русского языка: не только существительные, прилагательные, глаголы, но и наречия, местоимения, числительные, простые предлоги.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 descr="http://vality.ru/wp-content/uploads/2017/07/ui-58db3b1ceb28e1.77113518.jpeg"/>
          <p:cNvPicPr>
            <a:picLocks noChangeAspect="1" noChangeArrowheads="1"/>
          </p:cNvPicPr>
          <p:nvPr/>
        </p:nvPicPr>
        <p:blipFill>
          <a:blip r:embed="rId2"/>
          <a:srcRect l="6286" r="8597" b="1948"/>
          <a:stretch>
            <a:fillRect/>
          </a:stretch>
        </p:blipFill>
        <p:spPr bwMode="auto">
          <a:xfrm>
            <a:off x="285720" y="1785926"/>
            <a:ext cx="4786346" cy="367436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796908"/>
          </a:xfrm>
        </p:spPr>
        <p:txBody>
          <a:bodyPr>
            <a:normAutofit/>
          </a:bodyPr>
          <a:lstStyle/>
          <a:p>
            <a:pPr algn="ctr"/>
            <a:r>
              <a:rPr lang="ru-RU" sz="40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Грамматический строй речи</a:t>
            </a:r>
            <a:endParaRPr lang="ru-RU" sz="4000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357222" y="857232"/>
            <a:ext cx="4143404" cy="6286544"/>
          </a:xfrm>
        </p:spPr>
        <p:txBody>
          <a:bodyPr>
            <a:normAutofit/>
          </a:bodyPr>
          <a:lstStyle/>
          <a:p>
            <a:pPr indent="-540000" algn="just">
              <a:spcBef>
                <a:spcPts val="0"/>
              </a:spcBef>
              <a:buNone/>
            </a:pPr>
            <a:r>
              <a:rPr lang="ru-RU" sz="2400" dirty="0" smtClean="0"/>
              <a:t>     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Еще формируется, поэтому допустимы неверные употребления окончаний, суффиксов, приставок, согласовании слов в предложении ( Купи синюю шарик. Мама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окны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моет.) Но в основном ребенок тоже норма. </a:t>
            </a:r>
          </a:p>
          <a:p>
            <a:pPr indent="-540000" algn="just"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Но в основном ребенок правильно согласует существительные и глаголы в числе, роде, существительные и прилагательные.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https://st2.depositphotos.com/1967477/6353/v/950/depositphotos_63536165-stock-illustration-cartoon-kids-with-book-and.jpg"/>
          <p:cNvPicPr>
            <a:picLocks noChangeAspect="1" noChangeArrowheads="1"/>
          </p:cNvPicPr>
          <p:nvPr/>
        </p:nvPicPr>
        <p:blipFill>
          <a:blip r:embed="rId2"/>
          <a:srcRect l="1408" t="3953" r="-1" b="9082"/>
          <a:stretch>
            <a:fillRect/>
          </a:stretch>
        </p:blipFill>
        <p:spPr bwMode="auto">
          <a:xfrm>
            <a:off x="3857620" y="1857364"/>
            <a:ext cx="5000660" cy="31432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7858180" cy="928694"/>
          </a:xfrm>
        </p:spPr>
        <p:txBody>
          <a:bodyPr>
            <a:normAutofit/>
          </a:bodyPr>
          <a:lstStyle/>
          <a:p>
            <a:pPr algn="ctr"/>
            <a:r>
              <a:rPr lang="ru-RU" sz="40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Фразовая речь</a:t>
            </a:r>
            <a:endParaRPr lang="ru-RU" sz="4000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14876" y="1000108"/>
            <a:ext cx="4286280" cy="5715040"/>
          </a:xfrm>
        </p:spPr>
        <p:txBody>
          <a:bodyPr>
            <a:normAutofit/>
          </a:bodyPr>
          <a:lstStyle/>
          <a:p>
            <a:pPr indent="-540000" algn="just">
              <a:spcBef>
                <a:spcPts val="0"/>
              </a:spcBef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Это один из самых важных критериев для оценки речевого развития малыша 3 лет. Фраза (предложение) должна состоять из 4-6 слов, и с каждым месяцем предложения становятся все более распространенными. Дети начинают использовать сложносочиненные и сложноподчиненные предложения. </a:t>
            </a:r>
          </a:p>
          <a:p>
            <a:pPr indent="-540000" algn="just"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При отсутствии фразовой речи с полной уверенностью можно говорить  о задержке речевого развития.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https://www.culture.ru/storage/images/6bd8f1324f5ebb1342a30e7c07305a4c/1de26df57a7251732a5bf1e50b9f82c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785926"/>
            <a:ext cx="4719025" cy="381923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785794"/>
          </a:xfrm>
        </p:spPr>
        <p:txBody>
          <a:bodyPr>
            <a:normAutofit/>
          </a:bodyPr>
          <a:lstStyle/>
          <a:p>
            <a:pPr algn="ctr"/>
            <a:r>
              <a:rPr lang="ru-RU" sz="40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Слоговая структура слова</a:t>
            </a:r>
            <a:endParaRPr lang="ru-RU" sz="4000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785794"/>
            <a:ext cx="8572560" cy="3571899"/>
          </a:xfrm>
        </p:spPr>
        <p:txBody>
          <a:bodyPr>
            <a:normAutofit/>
          </a:bodyPr>
          <a:lstStyle/>
          <a:p>
            <a:pPr indent="-540000" algn="just"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У трехлеток слова, конечно, пестрят перестановками и усечением слогов: «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висипед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», «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атобус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». Но это относится к словам сложной слоговой структуры, к длинным и особенно, новым словам. Дети все чаще начинают верно произносить слова со стечением 2-3 согласных, становится возможным употребление более сложных по слоговой структуре слов(3-4 слога).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 descr="https://i.ytimg.com/vi/rsuc1Z8IFz0/maxresdefault.jpg"/>
          <p:cNvPicPr>
            <a:picLocks noChangeAspect="1" noChangeArrowheads="1"/>
          </p:cNvPicPr>
          <p:nvPr/>
        </p:nvPicPr>
        <p:blipFill>
          <a:blip r:embed="rId2"/>
          <a:srcRect l="4102" t="26042" r="3906" b="3124"/>
          <a:stretch>
            <a:fillRect/>
          </a:stretch>
        </p:blipFill>
        <p:spPr bwMode="auto">
          <a:xfrm>
            <a:off x="1000100" y="3571876"/>
            <a:ext cx="7257260" cy="3143272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786874" cy="928670"/>
          </a:xfrm>
        </p:spPr>
        <p:txBody>
          <a:bodyPr>
            <a:normAutofit/>
          </a:bodyPr>
          <a:lstStyle/>
          <a:p>
            <a:pPr algn="ctr"/>
            <a:r>
              <a:rPr lang="ru-RU" sz="40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Звукопроизношение</a:t>
            </a:r>
            <a:endParaRPr lang="ru-RU" sz="4000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0" y="1000108"/>
            <a:ext cx="4214842" cy="5214974"/>
          </a:xfrm>
        </p:spPr>
        <p:txBody>
          <a:bodyPr>
            <a:normAutofit/>
          </a:bodyPr>
          <a:lstStyle/>
          <a:p>
            <a:pPr indent="-540000" algn="just"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Малыш 3-4 лет «имеет право» своевольничать со звуками речи, потому что и фонематическое восприятие и органы артикуляции находятся в стадии формирования. Нормальным считается отсутствие или искажение звуков: Ш, Ж, Щ,Ч,Л,Р,РЬ, замена одних звуков другими. Однако, речь в целом должна быть внятной.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2" descr="https://img3.stockfresh.com/files/l/lenm/m/47/7203067_stock-vector-kids-read-book-outdoo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071546"/>
            <a:ext cx="4143404" cy="48179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85728"/>
            <a:ext cx="9144000" cy="3000396"/>
          </a:xfrm>
        </p:spPr>
        <p:txBody>
          <a:bodyPr anchor="t">
            <a:normAutofit/>
          </a:bodyPr>
          <a:lstStyle/>
          <a:p>
            <a:pPr algn="ctr"/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Если речь вашего ребенка не соответствует возрастным нормам, то следует обратиться к специалистам: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785786" y="1714488"/>
          <a:ext cx="7715304" cy="4000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2984"/>
          </a:xfrm>
        </p:spPr>
        <p:txBody>
          <a:bodyPr>
            <a:normAutofit/>
          </a:bodyPr>
          <a:lstStyle/>
          <a:p>
            <a:pPr algn="ctr"/>
            <a:r>
              <a:rPr lang="ru-RU" sz="40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Рекомендации</a:t>
            </a:r>
            <a:endParaRPr lang="ru-RU" sz="4000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000108"/>
            <a:ext cx="8786874" cy="5357850"/>
          </a:xfrm>
        </p:spPr>
        <p:txBody>
          <a:bodyPr>
            <a:noAutofit/>
          </a:bodyPr>
          <a:lstStyle/>
          <a:p>
            <a:pPr algn="just">
              <a:buClr>
                <a:schemeClr val="tx1"/>
              </a:buCl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 общении с ребенком будьте примером для подражания,</a:t>
            </a:r>
          </a:p>
          <a:p>
            <a:pPr algn="just">
              <a:buClr>
                <a:schemeClr val="tx1"/>
              </a:buCl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 отмахивайтесь от «почемучек», старайтесь отвечать на все вопросы понятно и доходчиво,</a:t>
            </a:r>
          </a:p>
          <a:p>
            <a:pPr algn="just">
              <a:buClr>
                <a:schemeClr val="tx1"/>
              </a:buCl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Общайтесь с ребенком как можно больше, читайте книги, включайте записи сказок, песенок, стихов,</a:t>
            </a:r>
          </a:p>
          <a:p>
            <a:pPr algn="just">
              <a:buClr>
                <a:schemeClr val="tx1"/>
              </a:buCl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Рассматривайте картинки в книгах, задавайте вопросы о прочитанном,</a:t>
            </a:r>
          </a:p>
          <a:p>
            <a:pPr algn="just">
              <a:buClr>
                <a:schemeClr val="tx1"/>
              </a:buCl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 переходите на «детский язык» (не сюсюкайте сами) и просите не делать этого других взрослых,</a:t>
            </a:r>
          </a:p>
          <a:p>
            <a:pPr algn="just">
              <a:buClr>
                <a:schemeClr val="tx1"/>
              </a:buCl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Обязательно поправляйте речевые ошибки, допущенные ребенком (согласование слов в предложении, употреблении предлогов).</a:t>
            </a:r>
          </a:p>
          <a:p>
            <a:pPr algn="just">
              <a:buClr>
                <a:schemeClr val="tx1"/>
              </a:buCl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Поддерживайте познавательный интерес, любопытство ребенка.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2526</TotalTime>
  <Words>487</Words>
  <Application>Microsoft Office PowerPoint</Application>
  <PresentationFormat>Экран (4:3)</PresentationFormat>
  <Paragraphs>35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Яркая</vt:lpstr>
      <vt:lpstr>Речевое  развитие  детей 3 – 4 лет </vt:lpstr>
      <vt:lpstr>Нормы речевого развития детей 3-4 лет</vt:lpstr>
      <vt:lpstr>Словарный запас</vt:lpstr>
      <vt:lpstr>Грамматический строй речи</vt:lpstr>
      <vt:lpstr>Фразовая речь</vt:lpstr>
      <vt:lpstr>Слоговая структура слова</vt:lpstr>
      <vt:lpstr>Звукопроизношение</vt:lpstr>
      <vt:lpstr>Если речь вашего ребенка не соответствует возрастным нормам, то следует обратиться к специалистам:    </vt:lpstr>
      <vt:lpstr>Рекомендации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Елизавета</cp:lastModifiedBy>
  <cp:revision>230</cp:revision>
  <dcterms:created xsi:type="dcterms:W3CDTF">2015-11-25T08:49:28Z</dcterms:created>
  <dcterms:modified xsi:type="dcterms:W3CDTF">2018-12-25T13:20:18Z</dcterms:modified>
</cp:coreProperties>
</file>