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75" r:id="rId5"/>
    <p:sldId id="288" r:id="rId6"/>
    <p:sldId id="290" r:id="rId7"/>
    <p:sldId id="292" r:id="rId8"/>
    <p:sldId id="293" r:id="rId9"/>
    <p:sldId id="296" r:id="rId10"/>
    <p:sldId id="294" r:id="rId11"/>
    <p:sldId id="297" r:id="rId12"/>
    <p:sldId id="289" r:id="rId13"/>
    <p:sldId id="299" r:id="rId14"/>
    <p:sldId id="281" r:id="rId15"/>
    <p:sldId id="283" r:id="rId16"/>
    <p:sldId id="284" r:id="rId17"/>
    <p:sldId id="285" r:id="rId18"/>
    <p:sldId id="286" r:id="rId19"/>
    <p:sldId id="262" r:id="rId20"/>
    <p:sldId id="263" r:id="rId21"/>
    <p:sldId id="287" r:id="rId22"/>
    <p:sldId id="291" r:id="rId23"/>
    <p:sldId id="295" r:id="rId24"/>
    <p:sldId id="298" r:id="rId25"/>
    <p:sldId id="265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3" y="328612"/>
            <a:ext cx="8532284" cy="619720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648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0A71A6-F8CE-4EF0-9DC0-387F8198419A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01637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CE6B-A0C2-4825-8D9A-F0020B557FAF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05375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3" y="328612"/>
            <a:ext cx="8532284" cy="619720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648" y="434201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FB45EC-200D-41C6-8108-EB593E92AD7F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75595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F937A-72B8-4776-831B-A1CF5B118A74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322229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D151-60E7-47BE-8285-5E84887C3F2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361156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ED814-4CFA-47E3-B1C5-613281F942C4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13196"/>
      </p:ext>
    </p:extLst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3" y="328612"/>
            <a:ext cx="8532284" cy="619720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12378F-3730-4227-A642-501BE1943C5A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72383"/>
      </p:ext>
    </p:extLst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425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03D3-395E-4E23-8106-C85C46EEEC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47715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3" y="328612"/>
            <a:ext cx="8532284" cy="619720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3" y="434579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0F0DA6-A43E-4883-9FAF-5EB790A018A7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04565"/>
      </p:ext>
    </p:extLst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66192-620F-4081-9765-CA8583D4E948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4568"/>
      </p:ext>
    </p:extLst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43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41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29CA0-DDDA-4BFE-A0A4-9DCF45796A5F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07449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98" y="273087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49" y="1435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3" y="328612"/>
            <a:ext cx="8532284" cy="619720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648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817" y="4985184"/>
            <a:ext cx="8183033" cy="1052513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817" y="529866"/>
            <a:ext cx="8183033" cy="418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133" y="6111478"/>
            <a:ext cx="2286000" cy="36552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133" y="6111478"/>
            <a:ext cx="2286000" cy="36552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133" y="6111478"/>
            <a:ext cx="457200" cy="36552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B1FC42-DD2E-4C96-AC53-88E2DFDF4659}" type="slidenum">
              <a:rPr lang="ru-RU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13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saninoshcool@mail.r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066838"/>
            <a:ext cx="7162800" cy="236219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ПОРТФОЛИО </a:t>
            </a:r>
            <a:br>
              <a:rPr lang="ru-RU" b="1" i="1" dirty="0" smtClean="0">
                <a:solidFill>
                  <a:srgbClr val="006600"/>
                </a:solidFill>
              </a:rPr>
            </a:br>
            <a:r>
              <a:rPr lang="ru-RU" b="1" i="1" dirty="0" smtClean="0">
                <a:solidFill>
                  <a:srgbClr val="006600"/>
                </a:solidFill>
              </a:rPr>
              <a:t>Даминовой Мухабад Махмудовны,</a:t>
            </a:r>
            <a:endParaRPr lang="ru-RU" b="1" i="1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429000"/>
            <a:ext cx="5638800" cy="22098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у</a:t>
            </a:r>
            <a:r>
              <a:rPr lang="ru-RU" b="1" dirty="0" smtClean="0">
                <a:solidFill>
                  <a:schemeClr val="tx1"/>
                </a:solidFill>
              </a:rPr>
              <a:t>чителя географии МБОУ «Санинская средняя общеобразовательная школа»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Петушинского района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Владимирской области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 год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Уровень коммуникативной </a:t>
            </a:r>
            <a:br>
              <a:rPr lang="ru-RU" sz="3200" b="1" i="1" dirty="0" smtClean="0"/>
            </a:br>
            <a:r>
              <a:rPr lang="ru-RU" sz="3200" b="1" i="1" dirty="0" smtClean="0"/>
              <a:t>компетентности учащихся</a:t>
            </a:r>
            <a:endParaRPr lang="ru-RU" sz="32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347990"/>
              </p:ext>
            </p:extLst>
          </p:nvPr>
        </p:nvGraphicFramePr>
        <p:xfrm>
          <a:off x="990600" y="2133600"/>
          <a:ext cx="7239000" cy="2971800"/>
        </p:xfrm>
        <a:graphic>
          <a:graphicData uri="http://schemas.openxmlformats.org/drawingml/2006/table">
            <a:tbl>
              <a:tblPr firstRow="1" firstCol="1" bandRow="1"/>
              <a:tblGrid>
                <a:gridCol w="1809183"/>
                <a:gridCol w="1809939"/>
                <a:gridCol w="1809939"/>
                <a:gridCol w="1809939"/>
              </a:tblGrid>
              <a:tr h="1114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Годы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Низкий уровень (репродуктивная деятельность)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Средний уровень (реконструктивная деятельность)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Высокий уровень (продуктивная деятельность)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2016-2017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18,18%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63,63%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18,18%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2017-2018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9,09%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63,63%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27,27%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2018-2019 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(по итогам 1-го полугодия)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54,54%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45,45%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47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367" y="381000"/>
            <a:ext cx="2487384" cy="320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C:\Users\ученик\Desktop\Конкурс портфолио\Даминова М.М\грамота профсоюз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1082" y="3556615"/>
            <a:ext cx="189044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ученик\Desktop\Конкурс портфолио\Даминова М.М\грамота профсоюзна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583760"/>
            <a:ext cx="1828800" cy="23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ученик\Desktop\Конкурс портфолио\Даминова М.М\Даминова форум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6851" y="434954"/>
            <a:ext cx="1890288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ученик\Desktop\Конкурс портфолио\Даминова М.М\грамота ДДТТ 1 место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6042">
            <a:off x="6984111" y="710317"/>
            <a:ext cx="1964388" cy="27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ученик\Desktop\Конкурс портфолио\Даминова М.М\грамота спартакиада 1 место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510868"/>
            <a:ext cx="1783199" cy="265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611936"/>
            <a:ext cx="1706563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ученик\Pictures\MP Navigator\2015_12_29\IMG_000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392" y="3516270"/>
            <a:ext cx="1719691" cy="243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7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Рисунок (41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1884465" cy="259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Рисунок (41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1904571" cy="261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Рисунок (413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29441"/>
            <a:ext cx="1904608" cy="262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77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589767"/>
            <a:ext cx="7537787" cy="830997"/>
          </a:xfrm>
          <a:prstGeom prst="rect">
            <a:avLst/>
          </a:prstGeom>
          <a:gradFill rotWithShape="1">
            <a:gsLst>
              <a:gs pos="0">
                <a:srgbClr val="C19859">
                  <a:tint val="65000"/>
                  <a:satMod val="270000"/>
                </a:srgbClr>
              </a:gs>
              <a:gs pos="25000">
                <a:srgbClr val="C19859">
                  <a:tint val="60000"/>
                  <a:satMod val="300000"/>
                </a:srgbClr>
              </a:gs>
              <a:gs pos="100000">
                <a:srgbClr val="C19859">
                  <a:tint val="29000"/>
                  <a:satMod val="400000"/>
                </a:srgbClr>
              </a:gs>
            </a:gsLst>
            <a:lin ang="16200000" scaled="1"/>
          </a:gradFill>
          <a:ln w="9525" cap="flat" cmpd="sng" algn="ctr">
            <a:solidFill>
              <a:srgbClr val="C19859">
                <a:satMod val="150000"/>
              </a:srgbClr>
            </a:solidFill>
            <a:prstDash val="solid"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glow rad="139700">
                    <a:srgbClr val="9F2936">
                      <a:satMod val="175000"/>
                      <a:alpha val="4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МОИ   </a:t>
            </a:r>
            <a:r>
              <a:rPr kumimoji="0" lang="ru-RU" sz="2400" b="1" i="0" u="none" strike="noStrike" kern="0" cap="none" spc="0" normalizeH="0" baseline="0" noProof="0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glow rad="139700">
                    <a:srgbClr val="9F2936">
                      <a:satMod val="175000"/>
                      <a:alpha val="4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ПРОФЕССИОНАЛЬНЫЕ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glow rad="139700">
                    <a:srgbClr val="9F2936">
                      <a:satMod val="175000"/>
                      <a:alpha val="4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ПРИОРИТЕТЫ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95400" y="1435510"/>
            <a:ext cx="3352800" cy="4093428"/>
          </a:xfrm>
          <a:prstGeom prst="rect">
            <a:avLst/>
          </a:prstGeom>
          <a:gradFill rotWithShape="1">
            <a:gsLst>
              <a:gs pos="0">
                <a:srgbClr val="604878">
                  <a:shade val="45000"/>
                  <a:satMod val="155000"/>
                </a:srgbClr>
              </a:gs>
              <a:gs pos="60000">
                <a:srgbClr val="604878">
                  <a:shade val="95000"/>
                  <a:satMod val="150000"/>
                </a:srgbClr>
              </a:gs>
              <a:gs pos="100000">
                <a:srgbClr val="604878">
                  <a:tint val="87000"/>
                  <a:satMod val="250000"/>
                </a:srgbClr>
              </a:gs>
            </a:gsLst>
            <a:lin ang="16200000" scaled="0"/>
          </a:gradFill>
          <a:ln>
            <a:noFill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Lucida Sans" pitchFamily="34" charset="0"/>
              <a:buAutoNum type="arabicPeriod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Духовное развитие учеников.  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Lucida Sans" pitchFamily="34" charset="0"/>
              <a:buAutoNum type="arabicPeriod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Всестороннее развитие личности ученика.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Lucida Sans" pitchFamily="34" charset="0"/>
              <a:buAutoNum type="arabicPeriod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Системность изучения курса </a:t>
            </a:r>
            <a:r>
              <a:rPr kumimoji="0" lang="ru-RU" sz="20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географии</a:t>
            </a: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Lucida Sans" pitchFamily="34" charset="0"/>
              <a:buAutoNum type="arabicPeriod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Экологическая направленность обучения.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Lucida Sans" pitchFamily="34" charset="0"/>
              <a:buAutoNum type="arabicPeriod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Воспитание у учащихся отношения к своему здоровью как к личной и общественной ценности.</a:t>
            </a:r>
            <a:endParaRPr kumimoji="0" lang="ru-RU" sz="20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9201" y="1828802"/>
            <a:ext cx="3366291" cy="4185761"/>
          </a:xfrm>
          <a:prstGeom prst="rect">
            <a:avLst/>
          </a:prstGeom>
          <a:gradFill rotWithShape="1">
            <a:gsLst>
              <a:gs pos="0">
                <a:srgbClr val="4E8542">
                  <a:tint val="65000"/>
                  <a:satMod val="270000"/>
                </a:srgbClr>
              </a:gs>
              <a:gs pos="25000">
                <a:srgbClr val="4E8542">
                  <a:tint val="60000"/>
                  <a:satMod val="300000"/>
                </a:srgbClr>
              </a:gs>
              <a:gs pos="100000">
                <a:srgbClr val="4E8542">
                  <a:tint val="29000"/>
                  <a:satMod val="400000"/>
                </a:srgbClr>
              </a:gs>
            </a:gsLst>
            <a:lin ang="16200000" scaled="1"/>
          </a:gradFill>
          <a:ln w="9525" cap="flat" cmpd="sng" algn="ctr">
            <a:solidFill>
              <a:srgbClr val="4E8542">
                <a:satMod val="150000"/>
              </a:srgbClr>
            </a:solidFill>
            <a:prstDash val="solid"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0" cap="all" spc="0" normalizeH="0" baseline="0" noProof="0" dirty="0" smtClean="0">
              <a:ln w="9000" cmpd="sng">
                <a:solidFill>
                  <a:srgbClr val="4E854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4E8542">
                      <a:shade val="20000"/>
                      <a:satMod val="245000"/>
                    </a:srgbClr>
                  </a:gs>
                  <a:gs pos="43000">
                    <a:srgbClr val="4E8542">
                      <a:satMod val="255000"/>
                    </a:srgbClr>
                  </a:gs>
                  <a:gs pos="48000">
                    <a:srgbClr val="4E8542">
                      <a:shade val="85000"/>
                      <a:satMod val="255000"/>
                    </a:srgbClr>
                  </a:gs>
                  <a:gs pos="100000">
                    <a:srgbClr val="4E854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glow rad="139700">
                  <a:srgbClr val="C19859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 smtClean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Смысл </a:t>
            </a: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моего педагогического труда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в том, чтобы  быть настоящим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профессионалом своего дела,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способным предложить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своим ученикам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0" cap="all" spc="0" normalizeH="0" baseline="0" noProof="0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хорошее образование</a:t>
            </a:r>
            <a:r>
              <a:rPr kumimoji="0" lang="ru-RU" sz="1900" b="1" i="0" u="none" strike="noStrike" kern="0" cap="all" spc="0" normalizeH="0" baseline="0" noProof="0" dirty="0" smtClean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139700">
                    <a:srgbClr val="C19859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Verdana"/>
                <a:ea typeface="+mn-ea"/>
                <a:cs typeface="+mn-cs"/>
              </a:rPr>
              <a:t>.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0" cap="all" spc="0" normalizeH="0" baseline="0" noProof="0" dirty="0">
              <a:ln w="9000" cmpd="sng">
                <a:solidFill>
                  <a:srgbClr val="4E854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4E8542">
                      <a:shade val="20000"/>
                      <a:satMod val="245000"/>
                    </a:srgbClr>
                  </a:gs>
                  <a:gs pos="43000">
                    <a:srgbClr val="4E8542">
                      <a:satMod val="255000"/>
                    </a:srgbClr>
                  </a:gs>
                  <a:gs pos="48000">
                    <a:srgbClr val="4E8542">
                      <a:shade val="85000"/>
                      <a:satMod val="255000"/>
                    </a:srgbClr>
                  </a:gs>
                  <a:gs pos="100000">
                    <a:srgbClr val="4E854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glow rad="139700">
                  <a:srgbClr val="C19859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309460" cy="516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53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Сегодня я осмысливаю  свой  педагогический  путь. «Чудо-золото»- дети в моих руках.</a:t>
            </a:r>
            <a:endParaRPr lang="ru-RU" sz="3200" b="1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5800" y="1219200"/>
            <a:ext cx="4038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37470" y="2979174"/>
            <a:ext cx="3657601" cy="225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Users\ученик\Desktop\Конкурс портфолио\Даминова М.М\с 6 классом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2438400" cy="175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ученик\Desktop\Конкурс портфолио\Даминова М.М\у стенда Бессмертный пол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1" y="3505200"/>
            <a:ext cx="2090751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7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Системно-</a:t>
            </a:r>
            <a:r>
              <a:rPr lang="ru-RU" sz="3200" b="1" i="1" dirty="0" err="1" smtClean="0"/>
              <a:t>деятельностный</a:t>
            </a:r>
            <a:r>
              <a:rPr lang="ru-RU" sz="3200" b="1" i="1" dirty="0" smtClean="0"/>
              <a:t> </a:t>
            </a:r>
            <a:r>
              <a:rPr lang="ru-RU" sz="3200" b="1" i="1" smtClean="0"/>
              <a:t>подход </a:t>
            </a:r>
            <a:br>
              <a:rPr lang="ru-RU" sz="3200" b="1" i="1" smtClean="0"/>
            </a:br>
            <a:r>
              <a:rPr lang="ru-RU" sz="3200" b="1" i="1" smtClean="0"/>
              <a:t>в </a:t>
            </a:r>
            <a:r>
              <a:rPr lang="ru-RU" sz="3200" b="1" i="1" dirty="0" smtClean="0"/>
              <a:t>обучении географии предполагает</a:t>
            </a:r>
            <a:endParaRPr lang="ru-RU" sz="3200" b="1" i="1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81000" y="1901318"/>
            <a:ext cx="83058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создание условий для личностной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самоактуализации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и личностного роста школьника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Этот подход формирует активность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самого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ученика, его готовность к учебной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деятельности,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 решению проблемных задач.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23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83078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endParaRPr lang="ru-RU" sz="2000" b="1" i="1" dirty="0" smtClean="0"/>
          </a:p>
          <a:p>
            <a:pPr marL="0" indent="0" algn="r">
              <a:buNone/>
            </a:pPr>
            <a:endParaRPr lang="ru-RU" sz="2000" b="1" i="1" dirty="0"/>
          </a:p>
          <a:p>
            <a:pPr marL="0" indent="0" algn="r">
              <a:buNone/>
            </a:pPr>
            <a:endParaRPr lang="ru-RU" sz="2000" b="1" i="1" dirty="0" smtClean="0"/>
          </a:p>
          <a:p>
            <a:pPr marL="0" indent="0" algn="r">
              <a:buNone/>
            </a:pPr>
            <a:endParaRPr lang="ru-RU" sz="2000" b="1" i="1" dirty="0"/>
          </a:p>
          <a:p>
            <a:pPr marL="0" indent="0" algn="r">
              <a:buNone/>
            </a:pPr>
            <a:r>
              <a:rPr lang="ru-RU" sz="2000" b="1" i="1" dirty="0" smtClean="0"/>
              <a:t>Терпение</a:t>
            </a:r>
            <a:r>
              <a:rPr lang="ru-RU" sz="2000" b="1" i="1" dirty="0"/>
              <a:t>, вера, добро и труд  все перетрут</a:t>
            </a:r>
            <a:r>
              <a:rPr lang="ru-RU" dirty="0"/>
              <a:t>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404513"/>
            <a:ext cx="7004777" cy="523220"/>
          </a:xfrm>
          <a:prstGeom prst="rect">
            <a:avLst/>
          </a:prstGeom>
          <a:gradFill rotWithShape="1">
            <a:gsLst>
              <a:gs pos="0">
                <a:srgbClr val="F07F09">
                  <a:tint val="65000"/>
                  <a:satMod val="270000"/>
                </a:srgbClr>
              </a:gs>
              <a:gs pos="25000">
                <a:srgbClr val="F07F09">
                  <a:tint val="60000"/>
                  <a:satMod val="300000"/>
                </a:srgbClr>
              </a:gs>
              <a:gs pos="100000">
                <a:srgbClr val="F07F09">
                  <a:tint val="29000"/>
                  <a:satMod val="400000"/>
                </a:srgbClr>
              </a:gs>
            </a:gsLst>
            <a:lin ang="16200000" scaled="1"/>
          </a:gradFill>
          <a:ln w="9525" cap="flat" cmpd="sng" algn="ctr">
            <a:solidFill>
              <a:srgbClr val="F07F09">
                <a:satMod val="150000"/>
              </a:srgbClr>
            </a:solidFill>
            <a:prstDash val="solid"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50" normalizeH="0" baseline="0" noProof="0" dirty="0" smtClean="0">
                <a:ln w="11430"/>
                <a:gradFill>
                  <a:gsLst>
                    <a:gs pos="25000">
                      <a:srgbClr val="9F2936">
                        <a:satMod val="155000"/>
                      </a:srgbClr>
                    </a:gs>
                    <a:gs pos="100000">
                      <a:srgbClr val="9F293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228600">
                    <a:srgbClr val="F07F09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МОИ     УЧЕНИКИ  НА</a:t>
            </a:r>
            <a:r>
              <a:rPr kumimoji="0" lang="ru-RU" sz="2800" b="1" i="0" u="none" strike="noStrike" kern="0" cap="none" spc="50" normalizeH="0" noProof="0" dirty="0" smtClean="0">
                <a:ln w="11430"/>
                <a:gradFill>
                  <a:gsLst>
                    <a:gs pos="25000">
                      <a:srgbClr val="9F2936">
                        <a:satMod val="155000"/>
                      </a:srgbClr>
                    </a:gs>
                    <a:gs pos="100000">
                      <a:srgbClr val="9F293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228600">
                    <a:srgbClr val="F07F09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  УРОКАХ</a:t>
            </a:r>
            <a:endParaRPr kumimoji="0" lang="ru-RU" sz="2800" b="1" i="0" u="none" strike="noStrike" kern="0" cap="none" spc="50" normalizeH="0" baseline="0" noProof="0" dirty="0">
              <a:ln w="11430"/>
              <a:gradFill>
                <a:gsLst>
                  <a:gs pos="25000">
                    <a:srgbClr val="9F2936">
                      <a:satMod val="155000"/>
                    </a:srgbClr>
                  </a:gs>
                  <a:gs pos="100000">
                    <a:srgbClr val="9F2936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glow rad="228600">
                  <a:srgbClr val="F07F09">
                    <a:satMod val="175000"/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5123" name="Picture 3" descr="C:\Users\ученик\Desktop\Конкурс портфолио\Даминова М.М\урок географии в 6 класс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295399"/>
            <a:ext cx="2362200" cy="202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ученик\Desktop\Конкурс портфолио\Даминова М.М\с глобусом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206" y="3358592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ученик\Desktop\Конкурс портфолио\Даминова М.М\у карты Росси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366288"/>
            <a:ext cx="273430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ученик\Desktop\Конкурс портфолио\Даминова М.М\ИКТ на уроке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269" y="1307689"/>
            <a:ext cx="2431317" cy="182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ученик\Desktop\Конкурс портфолио\Даминова М.М\вирт.экскурсия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390547"/>
            <a:ext cx="245925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1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atin typeface="Times New Roman"/>
                <a:ea typeface="Times New Roman"/>
              </a:rPr>
              <a:t>Обоснование выбора конкретных современных образовательных </a:t>
            </a:r>
            <a:r>
              <a:rPr lang="ru-RU" sz="3200" b="1" i="1" dirty="0" smtClean="0">
                <a:latin typeface="Times New Roman"/>
                <a:ea typeface="Times New Roman"/>
              </a:rPr>
              <a:t>технологий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 На </a:t>
            </a:r>
            <a:r>
              <a:rPr lang="ru-RU" sz="2400" dirty="0"/>
              <a:t>своих уроках я применяю элементы современных образовательных технологий: </a:t>
            </a:r>
            <a:r>
              <a:rPr lang="ru-RU" sz="2400" dirty="0" err="1"/>
              <a:t>здоровьесберегающие</a:t>
            </a:r>
            <a:r>
              <a:rPr lang="ru-RU" sz="2400" dirty="0"/>
              <a:t> технологии, личностно - ориентированный подход, игровые технологии, технологии уровневых дифференциаций, интерактивные технологии</a:t>
            </a:r>
            <a:r>
              <a:rPr lang="ru-RU" sz="2400" dirty="0" smtClean="0"/>
              <a:t>. На фото: урок-экскурсия по изучению географии родного края.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3647768"/>
            <a:ext cx="3276600" cy="2449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4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754933"/>
            <a:ext cx="7391400" cy="537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68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Общие сведения  о педагоге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43000"/>
            <a:ext cx="7162800" cy="5257799"/>
          </a:xfrm>
        </p:spPr>
        <p:txBody>
          <a:bodyPr>
            <a:normAutofit fontScale="25000" lnSpcReduction="20000"/>
          </a:bodyPr>
          <a:lstStyle/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ru-RU" sz="5600" b="1" dirty="0">
                <a:ea typeface="Calibri"/>
                <a:cs typeface="Times New Roman"/>
              </a:rPr>
              <a:t>Ф.И.О. </a:t>
            </a:r>
            <a:r>
              <a:rPr lang="ru-RU" sz="5600" b="1" dirty="0" smtClean="0">
                <a:ea typeface="Calibri"/>
                <a:cs typeface="Times New Roman"/>
              </a:rPr>
              <a:t>:</a:t>
            </a:r>
            <a:r>
              <a:rPr lang="ru-RU" sz="5600" dirty="0" smtClean="0">
                <a:ea typeface="Calibri"/>
                <a:cs typeface="Times New Roman"/>
              </a:rPr>
              <a:t> </a:t>
            </a:r>
            <a:r>
              <a:rPr lang="ru-RU" sz="5600" b="1" i="1" dirty="0">
                <a:ea typeface="Calibri"/>
                <a:cs typeface="Times New Roman"/>
              </a:rPr>
              <a:t>Даминова Мухабад Махмудовна</a:t>
            </a:r>
            <a:r>
              <a:rPr lang="ru-RU" sz="5600" b="1" dirty="0">
                <a:ea typeface="Calibri"/>
                <a:cs typeface="Times New Roman"/>
              </a:rPr>
              <a:t>.</a:t>
            </a:r>
          </a:p>
          <a:p>
            <a:pPr marL="685800"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Место работы, </a:t>
            </a:r>
            <a:r>
              <a:rPr lang="ru-RU" sz="5600" b="1" dirty="0" smtClean="0">
                <a:ea typeface="Calibri"/>
                <a:cs typeface="Times New Roman"/>
              </a:rPr>
              <a:t>должность: </a:t>
            </a:r>
            <a:r>
              <a:rPr lang="ru-RU" sz="5600" dirty="0" smtClean="0">
                <a:ea typeface="Calibri"/>
                <a:cs typeface="Times New Roman"/>
              </a:rPr>
              <a:t>МБОУ </a:t>
            </a:r>
            <a:r>
              <a:rPr lang="ru-RU" sz="5600" dirty="0">
                <a:ea typeface="Calibri"/>
                <a:cs typeface="Times New Roman"/>
              </a:rPr>
              <a:t>«Санинская </a:t>
            </a:r>
            <a:r>
              <a:rPr lang="ru-RU" sz="5600" dirty="0" smtClean="0">
                <a:ea typeface="Calibri"/>
                <a:cs typeface="Times New Roman"/>
              </a:rPr>
              <a:t>СОШ», </a:t>
            </a:r>
            <a:r>
              <a:rPr lang="ru-RU" sz="5600" dirty="0">
                <a:ea typeface="Calibri"/>
                <a:cs typeface="Times New Roman"/>
              </a:rPr>
              <a:t>учитель географии,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Дата рождения</a:t>
            </a:r>
            <a:r>
              <a:rPr lang="ru-RU" sz="5600" dirty="0">
                <a:ea typeface="Calibri"/>
                <a:cs typeface="Times New Roman"/>
              </a:rPr>
              <a:t>: 09.05.1963 года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Место рождения</a:t>
            </a:r>
            <a:r>
              <a:rPr lang="ru-RU" sz="5600" dirty="0">
                <a:ea typeface="Calibri"/>
                <a:cs typeface="Times New Roman"/>
              </a:rPr>
              <a:t>: ПГТ </a:t>
            </a:r>
            <a:r>
              <a:rPr lang="ru-RU" sz="5600" dirty="0" err="1">
                <a:ea typeface="Calibri"/>
                <a:cs typeface="Times New Roman"/>
              </a:rPr>
              <a:t>Куйбышевск</a:t>
            </a:r>
            <a:r>
              <a:rPr lang="ru-RU" sz="5600" dirty="0">
                <a:ea typeface="Calibri"/>
                <a:cs typeface="Times New Roman"/>
              </a:rPr>
              <a:t>  Куйбышевского района Таджикской ССР.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Базовое образование (название вуза, специальность, квалификация, дата окончания): </a:t>
            </a:r>
            <a:r>
              <a:rPr lang="ru-RU" sz="5600" dirty="0">
                <a:ea typeface="Calibri"/>
                <a:cs typeface="Times New Roman"/>
              </a:rPr>
              <a:t>Таджикский государственный</a:t>
            </a:r>
            <a:r>
              <a:rPr lang="ru-RU" sz="5600" b="1" dirty="0">
                <a:ea typeface="Calibri"/>
                <a:cs typeface="Times New Roman"/>
              </a:rPr>
              <a:t> </a:t>
            </a:r>
            <a:r>
              <a:rPr lang="ru-RU" sz="5600" dirty="0">
                <a:ea typeface="Calibri"/>
                <a:cs typeface="Times New Roman"/>
              </a:rPr>
              <a:t>институт русского языка и литературы. Учитель русского языка и литературы ,1984 год.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Педагогический стаж</a:t>
            </a:r>
            <a:r>
              <a:rPr lang="ru-RU" sz="5600" dirty="0">
                <a:ea typeface="Calibri"/>
                <a:cs typeface="Times New Roman"/>
              </a:rPr>
              <a:t>: </a:t>
            </a:r>
            <a:r>
              <a:rPr lang="ru-RU" sz="5600" dirty="0" smtClean="0">
                <a:ea typeface="Calibri"/>
                <a:cs typeface="Times New Roman"/>
              </a:rPr>
              <a:t>27 года</a:t>
            </a:r>
            <a:endParaRPr lang="ru-RU" sz="5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Квалификационная категория</a:t>
            </a:r>
            <a:r>
              <a:rPr lang="ru-RU" sz="5600" dirty="0">
                <a:ea typeface="Calibri"/>
                <a:cs typeface="Times New Roman"/>
              </a:rPr>
              <a:t>: первая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Педагогическое кредо</a:t>
            </a:r>
            <a:r>
              <a:rPr lang="ru-RU" sz="5600" dirty="0">
                <a:ea typeface="Calibri"/>
                <a:cs typeface="Times New Roman"/>
              </a:rPr>
              <a:t>:  Мое кредо - заставить поверить </a:t>
            </a:r>
            <a:r>
              <a:rPr lang="ru-RU" sz="5600" dirty="0" smtClean="0">
                <a:ea typeface="Calibri"/>
                <a:cs typeface="Times New Roman"/>
              </a:rPr>
              <a:t>ученика </a:t>
            </a:r>
            <a:r>
              <a:rPr lang="ru-RU" sz="5600" dirty="0">
                <a:ea typeface="Calibri"/>
                <a:cs typeface="Times New Roman"/>
              </a:rPr>
              <a:t>в собственные возможности</a:t>
            </a:r>
            <a:r>
              <a:rPr lang="ru-RU" sz="5600" dirty="0" smtClean="0">
                <a:ea typeface="Calibri"/>
                <a:cs typeface="Times New Roman"/>
              </a:rPr>
              <a:t>, </a:t>
            </a:r>
            <a:r>
              <a:rPr lang="ru-RU" sz="5600" dirty="0">
                <a:ea typeface="Calibri"/>
                <a:cs typeface="Times New Roman"/>
              </a:rPr>
              <a:t>в собственные силы. </a:t>
            </a:r>
            <a:endParaRPr lang="ru-RU" sz="56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ea typeface="Calibri"/>
                <a:cs typeface="Times New Roman"/>
              </a:rPr>
              <a:t>             Успех </a:t>
            </a:r>
            <a:r>
              <a:rPr lang="ru-RU" sz="5600" dirty="0">
                <a:ea typeface="Calibri"/>
                <a:cs typeface="Times New Roman"/>
              </a:rPr>
              <a:t>окрыляет ученика. Нет ничего, что не </a:t>
            </a:r>
            <a:r>
              <a:rPr lang="ru-RU" sz="5600" dirty="0" smtClean="0">
                <a:ea typeface="Calibri"/>
                <a:cs typeface="Times New Roman"/>
              </a:rPr>
              <a:t> преодолевалось </a:t>
            </a:r>
            <a:r>
              <a:rPr lang="ru-RU" sz="5600" dirty="0">
                <a:ea typeface="Calibri"/>
                <a:cs typeface="Times New Roman"/>
              </a:rPr>
              <a:t>бы попыткой, трудом…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 Адрес</a:t>
            </a:r>
            <a:r>
              <a:rPr lang="ru-RU" sz="5600" dirty="0">
                <a:ea typeface="Calibri"/>
                <a:cs typeface="Times New Roman"/>
              </a:rPr>
              <a:t>: поселок Санинского ДОКа, ул. Клубная, д.12 кв. 5, Петушинский район, Владимирская область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b="1" dirty="0">
                <a:ea typeface="Calibri"/>
                <a:cs typeface="Times New Roman"/>
              </a:rPr>
              <a:t> </a:t>
            </a:r>
            <a:r>
              <a:rPr lang="ru-RU" sz="5600" b="1" dirty="0" smtClean="0">
                <a:ea typeface="Calibri"/>
                <a:cs typeface="Times New Roman"/>
              </a:rPr>
              <a:t>                                                                  Телефоны</a:t>
            </a:r>
            <a:r>
              <a:rPr lang="ru-RU" sz="5600" b="1" dirty="0">
                <a:ea typeface="Calibri"/>
                <a:cs typeface="Times New Roman"/>
              </a:rPr>
              <a:t>:</a:t>
            </a:r>
            <a:r>
              <a:rPr lang="ru-RU" sz="5600" dirty="0">
                <a:ea typeface="Calibri"/>
                <a:cs typeface="Times New Roman"/>
              </a:rPr>
              <a:t> (849243) </a:t>
            </a:r>
            <a:r>
              <a:rPr lang="ru-RU" sz="5600" dirty="0" smtClean="0">
                <a:ea typeface="Calibri"/>
                <a:cs typeface="Times New Roman"/>
              </a:rPr>
              <a:t>6-53-30</a:t>
            </a:r>
            <a:endParaRPr lang="ru-RU" sz="5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5600" dirty="0" smtClean="0">
                <a:ea typeface="Calibri"/>
                <a:cs typeface="Times New Roman"/>
              </a:rPr>
              <a:t>                                                                   </a:t>
            </a:r>
            <a:r>
              <a:rPr lang="en-US" sz="5600" b="1" kern="1400" dirty="0">
                <a:solidFill>
                  <a:srgbClr val="000000"/>
                </a:solidFill>
                <a:ea typeface="Times New Roman"/>
                <a:cs typeface="Times New Roman"/>
              </a:rPr>
              <a:t>E</a:t>
            </a:r>
            <a:r>
              <a:rPr lang="ru-RU" sz="5600" b="1" kern="1400" dirty="0">
                <a:solidFill>
                  <a:srgbClr val="000000"/>
                </a:solidFill>
                <a:ea typeface="Times New Roman"/>
                <a:cs typeface="Times New Roman"/>
              </a:rPr>
              <a:t>-</a:t>
            </a:r>
            <a:r>
              <a:rPr lang="en-US" sz="5600" b="1" kern="1400" dirty="0">
                <a:solidFill>
                  <a:srgbClr val="000000"/>
                </a:solidFill>
                <a:ea typeface="Times New Roman"/>
                <a:cs typeface="Times New Roman"/>
              </a:rPr>
              <a:t>mail</a:t>
            </a:r>
            <a:r>
              <a:rPr lang="ru-RU" sz="5600" b="1" kern="1400" dirty="0">
                <a:solidFill>
                  <a:srgbClr val="000000"/>
                </a:solidFill>
                <a:ea typeface="Times New Roman"/>
                <a:cs typeface="Times New Roman"/>
              </a:rPr>
              <a:t>:  </a:t>
            </a:r>
            <a:r>
              <a:rPr lang="en-US" sz="5600" kern="1400" dirty="0" err="1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saninoshcool</a:t>
            </a:r>
            <a:r>
              <a:rPr lang="ru-RU" sz="5600" kern="1400" dirty="0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@</a:t>
            </a:r>
            <a:r>
              <a:rPr lang="en-US" sz="5600" kern="1400" dirty="0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mail</a:t>
            </a:r>
            <a:r>
              <a:rPr lang="ru-RU" sz="5600" kern="1400" dirty="0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.</a:t>
            </a:r>
            <a:r>
              <a:rPr lang="en-US" sz="5600" kern="1400" dirty="0" err="1" smtClean="0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ru</a:t>
            </a:r>
            <a:endParaRPr lang="ru-RU" sz="5600" kern="14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endParaRPr lang="ru-RU" sz="5600" kern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endParaRPr lang="ru-RU" sz="5600" dirty="0">
              <a:ea typeface="Calibri"/>
              <a:cs typeface="Times New Roman"/>
            </a:endParaRPr>
          </a:p>
          <a:p>
            <a:pPr marL="457200" lvl="1" indent="0">
              <a:lnSpc>
                <a:spcPct val="115000"/>
              </a:lnSpc>
              <a:buNone/>
            </a:pPr>
            <a:endParaRPr lang="ru-RU" sz="6400" dirty="0">
              <a:ea typeface="Calibri"/>
              <a:cs typeface="Times New Roman"/>
            </a:endParaRPr>
          </a:p>
          <a:p>
            <a:pPr marL="457200" lvl="1" indent="0">
              <a:lnSpc>
                <a:spcPct val="115000"/>
              </a:lnSpc>
              <a:buNone/>
            </a:pPr>
            <a:r>
              <a:rPr lang="ru-RU" sz="6400" b="1" dirty="0" smtClean="0">
                <a:ea typeface="Calibri"/>
                <a:cs typeface="Times New Roman"/>
              </a:rPr>
              <a:t> </a:t>
            </a:r>
            <a:endParaRPr lang="ru-RU" sz="6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97213" y="427703"/>
            <a:ext cx="1519084" cy="206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9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Внеурочная деятельность</a:t>
            </a:r>
            <a:br>
              <a:rPr lang="ru-RU" sz="3200" b="1" i="1" dirty="0" smtClean="0"/>
            </a:br>
            <a:r>
              <a:rPr lang="ru-RU" sz="3200" b="1" i="1" dirty="0" smtClean="0"/>
              <a:t> по предмету</a:t>
            </a:r>
            <a:endParaRPr lang="ru-RU" sz="3200" b="1" i="1" dirty="0"/>
          </a:p>
        </p:txBody>
      </p:sp>
      <p:pic>
        <p:nvPicPr>
          <p:cNvPr id="9218" name="Picture 2" descr="C:\Users\ученик\Desktop\Конкурс портфолио\Даминова М.М\Диплом Олимпус Тимох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1522870" cy="215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ученик\Desktop\Конкурс портфолио\Даминова М.М\Батраков гаограф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2839037" cy="199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ученик\Desktop\Конкурс портфолио\Даминова М.М\сертификат Пшеницына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3200" y="1376943"/>
            <a:ext cx="1676399" cy="21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592" y="3733800"/>
            <a:ext cx="1725613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3733800"/>
            <a:ext cx="1947118" cy="238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ученик\Desktop\Конкурс портфолио\Даминова М.М\IMG_0001 (3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199" y="3733800"/>
            <a:ext cx="2200589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83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Научно-методическая деятельность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90698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/>
              <a:t>Работаю по УМК </a:t>
            </a:r>
            <a:r>
              <a:rPr lang="ru-RU" sz="1800" dirty="0" smtClean="0"/>
              <a:t>классического комплекса по географии </a:t>
            </a:r>
          </a:p>
          <a:p>
            <a:pPr marL="0" indent="0">
              <a:buNone/>
            </a:pPr>
            <a:r>
              <a:rPr lang="ru-RU" sz="1800" dirty="0" smtClean="0"/>
              <a:t>для 5-9 классов (авторы Т.П. Герасимова и др.).</a:t>
            </a:r>
          </a:p>
          <a:p>
            <a:pPr marL="0" indent="0">
              <a:buNone/>
            </a:pPr>
            <a:r>
              <a:rPr lang="ru-RU" sz="1800" dirty="0" smtClean="0"/>
              <a:t>10-11 классы – Программа для общеобразовательных учреждений под ред. В.П. </a:t>
            </a:r>
            <a:r>
              <a:rPr lang="ru-RU" sz="1800" dirty="0" err="1" smtClean="0"/>
              <a:t>Максаковского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b="1" dirty="0" smtClean="0"/>
              <a:t>Выбор УМК обусловлен рядом причин:</a:t>
            </a:r>
          </a:p>
          <a:p>
            <a:pPr marL="0" indent="0">
              <a:buNone/>
            </a:pPr>
            <a:r>
              <a:rPr lang="ru-RU" sz="1800" dirty="0" smtClean="0"/>
              <a:t>-реализуется принцип </a:t>
            </a:r>
            <a:r>
              <a:rPr lang="ru-RU" sz="1800" dirty="0" err="1" smtClean="0"/>
              <a:t>деятельностного</a:t>
            </a:r>
            <a:r>
              <a:rPr lang="ru-RU" sz="1800" dirty="0" smtClean="0"/>
              <a:t> подхода к изучению географии;</a:t>
            </a:r>
          </a:p>
          <a:p>
            <a:pPr marL="0" indent="0">
              <a:buNone/>
            </a:pPr>
            <a:r>
              <a:rPr lang="ru-RU" sz="1800" dirty="0" smtClean="0"/>
              <a:t>- в учебниках имеются разнообразные вопросы и задания, дополнительная информация и возможность параллельной работы с электронным приложением </a:t>
            </a:r>
          </a:p>
          <a:p>
            <a:pPr marL="0" indent="0">
              <a:buNone/>
            </a:pPr>
            <a:r>
              <a:rPr lang="ru-RU" sz="1800" dirty="0" smtClean="0"/>
              <a:t>-  УМК способствует эффективному усвоению учебного материала.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C:\Users\ученик\Desktop\Конкурс портфолио\Даминова М.М\DSC038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381500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8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Мои   разработки</a:t>
            </a:r>
            <a:endParaRPr lang="ru-RU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680" y="3989387"/>
            <a:ext cx="2334970" cy="1731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01634"/>
            <a:ext cx="2152650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843" y="1525588"/>
            <a:ext cx="26098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3989387"/>
            <a:ext cx="2773363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529" y="1818840"/>
            <a:ext cx="2286000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78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Распространение опыта работы</a:t>
            </a:r>
            <a:endParaRPr lang="ru-RU" sz="3200" b="1" dirty="0"/>
          </a:p>
        </p:txBody>
      </p:sp>
      <p:pic>
        <p:nvPicPr>
          <p:cNvPr id="1027" name="Picture 3" descr="E:\Рисунок (408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96169" y="1570833"/>
            <a:ext cx="2590801" cy="356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Рисунок (40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01501" y="1507119"/>
            <a:ext cx="2819400" cy="387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43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79" r="4386" b="4312"/>
          <a:stretch/>
        </p:blipFill>
        <p:spPr bwMode="auto">
          <a:xfrm>
            <a:off x="900015" y="3061400"/>
            <a:ext cx="7108724" cy="294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244147" y="1105900"/>
            <a:ext cx="6764592" cy="461665"/>
          </a:xfrm>
          <a:prstGeom prst="rect">
            <a:avLst/>
          </a:prstGeom>
          <a:gradFill rotWithShape="1">
            <a:gsLst>
              <a:gs pos="0">
                <a:srgbClr val="4E8542">
                  <a:tint val="65000"/>
                  <a:satMod val="270000"/>
                </a:srgbClr>
              </a:gs>
              <a:gs pos="25000">
                <a:srgbClr val="4E8542">
                  <a:tint val="60000"/>
                  <a:satMod val="300000"/>
                </a:srgbClr>
              </a:gs>
              <a:gs pos="100000">
                <a:srgbClr val="4E8542">
                  <a:tint val="29000"/>
                  <a:satMod val="400000"/>
                </a:srgbClr>
              </a:gs>
            </a:gsLst>
            <a:lin ang="16200000" scaled="1"/>
          </a:gradFill>
          <a:ln w="9525" cap="flat" cmpd="sng" algn="ctr">
            <a:solidFill>
              <a:srgbClr val="4E8542">
                <a:satMod val="150000"/>
              </a:srgbClr>
            </a:solidFill>
            <a:prstDash val="solid"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C19859">
                        <a:tint val="90000"/>
                        <a:satMod val="120000"/>
                      </a:srgbClr>
                    </a:gs>
                    <a:gs pos="25000">
                      <a:srgbClr val="C19859">
                        <a:tint val="93000"/>
                        <a:satMod val="120000"/>
                      </a:srgbClr>
                    </a:gs>
                    <a:gs pos="50000">
                      <a:srgbClr val="C19859">
                        <a:shade val="89000"/>
                        <a:satMod val="110000"/>
                      </a:srgbClr>
                    </a:gs>
                    <a:gs pos="75000">
                      <a:srgbClr val="C19859">
                        <a:tint val="93000"/>
                        <a:satMod val="120000"/>
                      </a:srgbClr>
                    </a:gs>
                    <a:gs pos="100000">
                      <a:srgbClr val="C19859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МОИ     ВЫПУСКНИКИ</a:t>
            </a:r>
            <a:endParaRPr kumimoji="0" lang="ru-RU" sz="2400" b="1" i="0" u="none" strike="noStrike" kern="0" cap="none" spc="0" normalizeH="0" baseline="0" noProof="0" dirty="0">
              <a:ln w="11430"/>
              <a:gradFill>
                <a:gsLst>
                  <a:gs pos="0">
                    <a:srgbClr val="C19859">
                      <a:tint val="90000"/>
                      <a:satMod val="120000"/>
                    </a:srgbClr>
                  </a:gs>
                  <a:gs pos="25000">
                    <a:srgbClr val="C19859">
                      <a:tint val="93000"/>
                      <a:satMod val="120000"/>
                    </a:srgbClr>
                  </a:gs>
                  <a:gs pos="50000">
                    <a:srgbClr val="C19859">
                      <a:shade val="89000"/>
                      <a:satMod val="110000"/>
                    </a:srgbClr>
                  </a:gs>
                  <a:gs pos="75000">
                    <a:srgbClr val="C19859">
                      <a:tint val="93000"/>
                      <a:satMod val="120000"/>
                    </a:srgbClr>
                  </a:gs>
                  <a:gs pos="100000">
                    <a:srgbClr val="C19859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" y="1676405"/>
            <a:ext cx="7848600" cy="1384995"/>
          </a:xfrm>
          <a:prstGeom prst="rect">
            <a:avLst/>
          </a:prstGeom>
          <a:gradFill rotWithShape="1">
            <a:gsLst>
              <a:gs pos="0">
                <a:srgbClr val="1B587C">
                  <a:shade val="45000"/>
                  <a:satMod val="155000"/>
                </a:srgbClr>
              </a:gs>
              <a:gs pos="60000">
                <a:srgbClr val="1B587C">
                  <a:shade val="95000"/>
                  <a:satMod val="150000"/>
                </a:srgbClr>
              </a:gs>
              <a:gs pos="100000">
                <a:srgbClr val="1B587C">
                  <a:tint val="87000"/>
                  <a:satMod val="250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atMod val="150000"/>
              </a:srgbClr>
            </a:solidFill>
            <a:prstDash val="solid"/>
          </a:ln>
          <a:effectLst>
            <a:outerShdw blurRad="65500" dist="38100" dir="5400000" rotWithShape="0">
              <a:srgbClr val="0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Я </a:t>
            </a:r>
            <a:r>
              <a:rPr kumimoji="0" lang="ru-RU" sz="28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знаю,                                    </a:t>
            </a:r>
            <a:endParaRPr kumimoji="0" lang="ru-RU" sz="28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их жизнь </a:t>
            </a:r>
            <a:r>
              <a:rPr kumimoji="0" lang="ru-RU" sz="28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будет светлой                                        и чистой, как Подснежник! </a:t>
            </a:r>
          </a:p>
        </p:txBody>
      </p:sp>
    </p:spTree>
    <p:extLst>
      <p:ext uri="{BB962C8B-B14F-4D97-AF65-F5344CB8AC3E}">
        <p14:creationId xmlns:p14="http://schemas.microsoft.com/office/powerpoint/2010/main" val="38275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00200" y="609600"/>
            <a:ext cx="65532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    Ученик, состоявшийся в школе, как личность, </a:t>
            </a:r>
          </a:p>
          <a:p>
            <a:pPr>
              <a:buFontTx/>
              <a:buChar char="-"/>
            </a:pPr>
            <a:r>
              <a:rPr lang="ru-RU" b="1" i="1" dirty="0" smtClean="0"/>
              <a:t>полноценный </a:t>
            </a:r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гражданин  нашей страны!</a:t>
            </a:r>
            <a:endParaRPr lang="ru-RU" b="1" i="1" dirty="0"/>
          </a:p>
        </p:txBody>
      </p:sp>
      <p:pic>
        <p:nvPicPr>
          <p:cNvPr id="3" name="Picture 2" descr="C:\Users\ученик\Desktop\фотопапки\22.05.2013-15годы\IMG_69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ученик\Desktop\Конкурс портфолио\Даминова М.М\DSC009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33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75" y="2078889"/>
            <a:ext cx="8377911" cy="43130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38570" y="3082751"/>
            <a:ext cx="6267037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Тем я и </a:t>
            </a:r>
            <a:r>
              <a:rPr lang="ru-RU" sz="2400" b="1" dirty="0" smtClean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счастлива, </a:t>
            </a:r>
            <a:endParaRPr lang="ru-RU" sz="2400" b="1" dirty="0">
              <a:ln w="10541" cmpd="sng">
                <a:solidFill>
                  <a:srgbClr val="F07F09">
                    <a:shade val="88000"/>
                    <a:satMod val="110000"/>
                  </a:srgbClr>
                </a:solidFill>
                <a:prstDash val="solid"/>
              </a:ln>
              <a:solidFill>
                <a:srgbClr val="4E8542">
                  <a:lumMod val="50000"/>
                </a:srgbClr>
              </a:solidFill>
              <a:effectLst>
                <a:glow rad="101600">
                  <a:srgbClr val="F07F09">
                    <a:satMod val="175000"/>
                    <a:alpha val="40000"/>
                  </a:srgbClr>
                </a:glow>
              </a:effectLst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тем я и </a:t>
            </a:r>
            <a:r>
              <a:rPr lang="ru-RU" sz="2400" b="1" dirty="0" smtClean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счастлива, </a:t>
            </a:r>
            <a:endParaRPr lang="ru-RU" sz="2400" b="1" dirty="0">
              <a:ln w="10541" cmpd="sng">
                <a:solidFill>
                  <a:srgbClr val="F07F09">
                    <a:shade val="88000"/>
                    <a:satMod val="110000"/>
                  </a:srgbClr>
                </a:solidFill>
                <a:prstDash val="solid"/>
              </a:ln>
              <a:solidFill>
                <a:srgbClr val="4E8542">
                  <a:lumMod val="50000"/>
                </a:srgbClr>
              </a:solidFill>
              <a:effectLst>
                <a:glow rad="101600">
                  <a:srgbClr val="F07F09">
                    <a:satMod val="175000"/>
                    <a:alpha val="40000"/>
                  </a:srgbClr>
                </a:glow>
              </a:effectLst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что </a:t>
            </a:r>
            <a:r>
              <a:rPr lang="ru-RU" sz="2400" b="1" dirty="0" smtClean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преподаю географию.</a:t>
            </a:r>
            <a:endParaRPr lang="ru-RU" sz="2400" b="1" dirty="0">
              <a:ln w="10541" cmpd="sng">
                <a:solidFill>
                  <a:srgbClr val="F07F09">
                    <a:shade val="88000"/>
                    <a:satMod val="110000"/>
                  </a:srgbClr>
                </a:solidFill>
                <a:prstDash val="solid"/>
              </a:ln>
              <a:solidFill>
                <a:srgbClr val="4E8542">
                  <a:lumMod val="50000"/>
                </a:srgbClr>
              </a:solidFill>
              <a:effectLst>
                <a:glow rad="101600">
                  <a:srgbClr val="F07F09">
                    <a:satMod val="175000"/>
                    <a:alpha val="40000"/>
                  </a:srgbClr>
                </a:glow>
              </a:effectLst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Учу детей познавать гармонию законов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окружающего мира,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спокойно «плавать»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E8542">
                    <a:lumMod val="50000"/>
                  </a:srgbClr>
                </a:solidFill>
                <a:effectLst>
                  <a:glow rad="101600">
                    <a:srgbClr val="F07F09">
                      <a:satMod val="175000"/>
                      <a:alpha val="40000"/>
                    </a:srgbClr>
                  </a:glow>
                </a:effectLst>
                <a:latin typeface="Arial" charset="0"/>
              </a:rPr>
              <a:t>в бурлящем океане информации…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10541" cmpd="sng">
                <a:solidFill>
                  <a:srgbClr val="F07F09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7F09">
                      <a:tint val="40000"/>
                      <a:satMod val="250000"/>
                    </a:srgbClr>
                  </a:gs>
                  <a:gs pos="9000">
                    <a:srgbClr val="F07F09">
                      <a:tint val="52000"/>
                      <a:satMod val="300000"/>
                    </a:srgbClr>
                  </a:gs>
                  <a:gs pos="50000">
                    <a:srgbClr val="F07F09">
                      <a:shade val="20000"/>
                      <a:satMod val="300000"/>
                    </a:srgbClr>
                  </a:gs>
                  <a:gs pos="79000">
                    <a:srgbClr val="F07F09">
                      <a:tint val="52000"/>
                      <a:satMod val="300000"/>
                    </a:srgbClr>
                  </a:gs>
                  <a:gs pos="100000">
                    <a:srgbClr val="F07F09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62272" y="782764"/>
            <a:ext cx="527740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  <a:t>С тех пор как мир возник во мгле, </a:t>
            </a:r>
            <a:b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</a:br>
            <a: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  <a:t>Еще никто на всей земле </a:t>
            </a:r>
            <a:b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</a:br>
            <a: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  <a:t>Не предавался сожаленью </a:t>
            </a:r>
            <a:b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</a:br>
            <a:r>
              <a:rPr lang="ru-RU" sz="2000" b="1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glow rad="228600">
                    <a:srgbClr val="9F2936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" charset="0"/>
              </a:rPr>
              <a:t>О том, что отдал жизнь ученью.  </a:t>
            </a:r>
          </a:p>
        </p:txBody>
      </p:sp>
    </p:spTree>
    <p:extLst>
      <p:ext uri="{BB962C8B-B14F-4D97-AF65-F5344CB8AC3E}">
        <p14:creationId xmlns:p14="http://schemas.microsoft.com/office/powerpoint/2010/main" val="369954074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Профессиональный   статус  педагога</a:t>
            </a:r>
            <a:endParaRPr lang="ru-RU" sz="3200" b="1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2664183" cy="2267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447800"/>
            <a:ext cx="4976841" cy="40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9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Повышение квалификации</a:t>
            </a:r>
            <a:endParaRPr lang="ru-RU" sz="3200" b="1" i="1" dirty="0"/>
          </a:p>
        </p:txBody>
      </p:sp>
      <p:pic>
        <p:nvPicPr>
          <p:cNvPr id="8194" name="Picture 2" descr="C:\Users\ученик\Desktop\Конкурс портфолио\Даминова М.М\повыш.квалиф.географ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68" y="1095000"/>
            <a:ext cx="3903048" cy="271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ученик\Desktop\Конкурс портфолио\Даминова М.М\повыш.квалиф. доп.образова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848" y="1143000"/>
            <a:ext cx="3834135" cy="266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Рисунок (410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48340" y="3148461"/>
            <a:ext cx="3081016" cy="423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6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Результаты педагогической деятельности</a:t>
            </a:r>
            <a:br>
              <a:rPr lang="ru-RU" sz="3200" b="1" dirty="0" smtClean="0"/>
            </a:br>
            <a:r>
              <a:rPr lang="ru-RU" sz="3200" b="1" dirty="0" smtClean="0"/>
              <a:t>(по итогам школьного мониторинга)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327355"/>
              </p:ext>
            </p:extLst>
          </p:nvPr>
        </p:nvGraphicFramePr>
        <p:xfrm>
          <a:off x="990600" y="1676402"/>
          <a:ext cx="7315198" cy="2833961"/>
        </p:xfrm>
        <a:graphic>
          <a:graphicData uri="http://schemas.openxmlformats.org/drawingml/2006/table">
            <a:tbl>
              <a:tblPr firstRow="1" firstCol="1" bandRow="1"/>
              <a:tblGrid>
                <a:gridCol w="1647505"/>
                <a:gridCol w="586622"/>
                <a:gridCol w="785839"/>
                <a:gridCol w="1270440"/>
                <a:gridCol w="1856373"/>
                <a:gridCol w="1168419"/>
              </a:tblGrid>
              <a:tr h="1416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Учебный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Класс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Успеваемость (%)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Предмет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Качество знаний(%)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КОУ  (%)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2015-2016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2016-2017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2017-2018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0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Качество знаний учащихся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2700" dirty="0" smtClean="0"/>
              <a:t>(по итогам школьного мониторинга. 2017 год)</a:t>
            </a:r>
            <a:endParaRPr lang="ru-RU" sz="27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1" y="1828800"/>
            <a:ext cx="7543800" cy="293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6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Качество знаний  учащихся по годам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(2015-2018 гг.)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619946"/>
              </p:ext>
            </p:extLst>
          </p:nvPr>
        </p:nvGraphicFramePr>
        <p:xfrm>
          <a:off x="838200" y="1752600"/>
          <a:ext cx="6772592" cy="3108800"/>
        </p:xfrm>
        <a:graphic>
          <a:graphicData uri="http://schemas.openxmlformats.org/drawingml/2006/table">
            <a:tbl>
              <a:tblPr firstRow="1" firstCol="1" bandRow="1"/>
              <a:tblGrid>
                <a:gridCol w="477641"/>
                <a:gridCol w="2231113"/>
                <a:gridCol w="1354377"/>
                <a:gridCol w="1354377"/>
                <a:gridCol w="1355084"/>
              </a:tblGrid>
              <a:tr h="6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Ф.И.О. учащегося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7 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 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9  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Ларионов 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Папина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Романова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Романова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Русакова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Д.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Савельева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Чебыкин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Качество знаний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85,7%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85,7%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71,4%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3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Результаты   итоговой аттестации</a:t>
            </a:r>
            <a:br>
              <a:rPr lang="ru-RU" sz="3200" b="1" i="1" dirty="0" smtClean="0"/>
            </a:b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033700"/>
              </p:ext>
            </p:extLst>
          </p:nvPr>
        </p:nvGraphicFramePr>
        <p:xfrm>
          <a:off x="914398" y="1600200"/>
          <a:ext cx="7086601" cy="3276600"/>
        </p:xfrm>
        <a:graphic>
          <a:graphicData uri="http://schemas.openxmlformats.org/drawingml/2006/table">
            <a:tbl>
              <a:tblPr firstRow="1" firstCol="1" bandRow="1"/>
              <a:tblGrid>
                <a:gridCol w="2361213"/>
                <a:gridCol w="2362694"/>
                <a:gridCol w="2362694"/>
              </a:tblGrid>
              <a:tr h="1092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Результативность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учащихся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2017-2018 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уч.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Экзамен в форме ГИА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100%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ЕГЭ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выбирали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выбирали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0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670</Words>
  <Application>Microsoft Office PowerPoint</Application>
  <PresentationFormat>Экран (4:3)</PresentationFormat>
  <Paragraphs>188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Office Theme</vt:lpstr>
      <vt:lpstr>Аспект</vt:lpstr>
      <vt:lpstr>ПОРТФОЛИО  Даминовой Мухабад Махмудовны,</vt:lpstr>
      <vt:lpstr>Общие сведения  о педагоге</vt:lpstr>
      <vt:lpstr>Презентация PowerPoint</vt:lpstr>
      <vt:lpstr>Профессиональный   статус  педагога</vt:lpstr>
      <vt:lpstr>Повышение квалификации</vt:lpstr>
      <vt:lpstr>Результаты педагогической деятельности (по итогам школьного мониторинга)</vt:lpstr>
      <vt:lpstr>Качество знаний учащихся  (по итогам школьного мониторинга. 2017 год)</vt:lpstr>
      <vt:lpstr>Качество знаний  учащихся по годам  (2015-2018 гг.)</vt:lpstr>
      <vt:lpstr>Результаты   итоговой аттестации  </vt:lpstr>
      <vt:lpstr>Уровень коммуникативной  компетентности учащихся</vt:lpstr>
      <vt:lpstr>Презентация PowerPoint</vt:lpstr>
      <vt:lpstr>Презентация PowerPoint</vt:lpstr>
      <vt:lpstr>Презентация PowerPoint</vt:lpstr>
      <vt:lpstr>Презентация PowerPoint</vt:lpstr>
      <vt:lpstr>Сегодня я осмысливаю  свой  педагогический  путь. «Чудо-золото»- дети в моих руках.</vt:lpstr>
      <vt:lpstr>Системно-деятельностный подход  в обучении географии предполагает</vt:lpstr>
      <vt:lpstr> </vt:lpstr>
      <vt:lpstr>Обоснование выбора конкретных современных образовательных технологий </vt:lpstr>
      <vt:lpstr>Презентация PowerPoint</vt:lpstr>
      <vt:lpstr>Внеурочная деятельность  по предмету</vt:lpstr>
      <vt:lpstr>Научно-методическая деятельность</vt:lpstr>
      <vt:lpstr>Мои   разработки</vt:lpstr>
      <vt:lpstr>Распространение опыта работы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PC</cp:lastModifiedBy>
  <cp:revision>34</cp:revision>
  <dcterms:created xsi:type="dcterms:W3CDTF">2013-10-20T14:54:06Z</dcterms:created>
  <dcterms:modified xsi:type="dcterms:W3CDTF">2018-12-25T12:48:32Z</dcterms:modified>
</cp:coreProperties>
</file>