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F6FC-34DD-4236-9113-10132760DB2C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6829-BEEA-486A-84EF-95757B7DF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191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F6FC-34DD-4236-9113-10132760DB2C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6829-BEEA-486A-84EF-95757B7DF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56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F6FC-34DD-4236-9113-10132760DB2C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6829-BEEA-486A-84EF-95757B7DF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266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F6FC-34DD-4236-9113-10132760DB2C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6829-BEEA-486A-84EF-95757B7DF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511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F6FC-34DD-4236-9113-10132760DB2C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6829-BEEA-486A-84EF-95757B7DF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520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F6FC-34DD-4236-9113-10132760DB2C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6829-BEEA-486A-84EF-95757B7DF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807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F6FC-34DD-4236-9113-10132760DB2C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6829-BEEA-486A-84EF-95757B7DF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729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F6FC-34DD-4236-9113-10132760DB2C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6829-BEEA-486A-84EF-95757B7DF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796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F6FC-34DD-4236-9113-10132760DB2C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6829-BEEA-486A-84EF-95757B7DF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346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F6FC-34DD-4236-9113-10132760DB2C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6829-BEEA-486A-84EF-95757B7DF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261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F6FC-34DD-4236-9113-10132760DB2C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6829-BEEA-486A-84EF-95757B7DF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654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8F6FC-34DD-4236-9113-10132760DB2C}" type="datetimeFigureOut">
              <a:rPr lang="ru-RU" smtClean="0"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16829-BEEA-486A-84EF-95757B7DF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428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202968"/>
            <a:ext cx="759323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Достопримечательности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Каратузскоко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района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9844" y="3284984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Gabriola" panose="04040605051002020D02" pitchFamily="82" charset="0"/>
              </a:rPr>
              <a:t>Юбилею Каратузского района посвящается</a:t>
            </a:r>
            <a:endParaRPr lang="ru-RU" sz="3600" b="1" dirty="0">
              <a:solidFill>
                <a:srgbClr val="00B0F0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990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Ð¸Ð¶Ð½ÐµÐºÑÑÑÑÑÐºÐ°Ñ Ð¾Ð±ÑÐµÐ¾Ð±ÑÐ°Ð·Ð¾Ð²Ð°ÑÐµÐ»ÑÐ½Ð°Ñ ÑÐºÐ¾Ð»Ð° Ð¸Ð¼ÐµÐ½Ð¸ ÐÐµÑÐ¾Ñ Ð¡Ð¾Ð²ÐµÑÑÐºÐ¾Ð³Ð¾ Ð¡Ð¾ÑÐ·Ð° Ð.Ð. ÐÑÑÐ½Ð¾Ð²ÑÐµÐ²Ð°, Ð¸ÑÐ¿ÑÑÐ°ÑÐµÐ»Ñ Ð²Ð¾Ð´Ð¾ÑÐ¾Ð´Ð½Ð¾Ð¹ Ð±Ð¾Ð¼Ð±Ñ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69384"/>
            <a:ext cx="5325424" cy="409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84389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 err="1">
                <a:solidFill>
                  <a:srgbClr val="0070C0"/>
                </a:solidFill>
              </a:rPr>
              <a:t>Нижнекурятская</a:t>
            </a:r>
            <a:r>
              <a:rPr lang="ru-RU" sz="2800" b="1" dirty="0">
                <a:solidFill>
                  <a:srgbClr val="0070C0"/>
                </a:solidFill>
              </a:rPr>
              <a:t> общеобразовательная школа имени Героя Советского Союза А.Е. </a:t>
            </a:r>
            <a:r>
              <a:rPr lang="ru-RU" sz="2800" b="1" dirty="0" err="1">
                <a:solidFill>
                  <a:srgbClr val="0070C0"/>
                </a:solidFill>
              </a:rPr>
              <a:t>Дурновцева</a:t>
            </a:r>
            <a:r>
              <a:rPr lang="ru-RU" sz="2800" b="1" dirty="0">
                <a:solidFill>
                  <a:srgbClr val="0070C0"/>
                </a:solidFill>
              </a:rPr>
              <a:t>, испытателя водородной бомбы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084168" y="1124744"/>
            <a:ext cx="27180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Муниципальное бюджетное образовательное учреждение «</a:t>
            </a:r>
            <a:r>
              <a:rPr lang="ru-RU" dirty="0" err="1"/>
              <a:t>Нижнекурятская</a:t>
            </a:r>
            <a:r>
              <a:rPr lang="ru-RU" dirty="0"/>
              <a:t> средняя общеобразовательная школа имени Героя Советского Союза  А.Е. </a:t>
            </a:r>
            <a:r>
              <a:rPr lang="ru-RU" dirty="0" err="1"/>
              <a:t>Дурновцева</a:t>
            </a:r>
            <a:r>
              <a:rPr lang="ru-RU" dirty="0"/>
              <a:t>» введена в эксплуатацию 1 сентября 2016  года. По проекту школа рассчитана на 165 обучающихся.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3854" y="5793752"/>
            <a:ext cx="8334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Проект школы отвечает современным требованиям к условиям организации учебно-воспитательного процесса, к обеспечению безопасного и комфортного режима пребывания детей в школе.</a:t>
            </a:r>
          </a:p>
        </p:txBody>
      </p:sp>
    </p:spTree>
    <p:extLst>
      <p:ext uri="{BB962C8B-B14F-4D97-AF65-F5344CB8AC3E}">
        <p14:creationId xmlns:p14="http://schemas.microsoft.com/office/powerpoint/2010/main" val="3566234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ÐÐ°ÐºÐ°Ð·Ð½Ð¸Ðº Â«ÐÐµÐ±ÐµÐ¶ÑÐºÐ¸Ð¹Â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746" y="116633"/>
            <a:ext cx="6091470" cy="4686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260648"/>
            <a:ext cx="43327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200" b="1" dirty="0">
                <a:solidFill>
                  <a:schemeClr val="bg1"/>
                </a:solidFill>
              </a:rPr>
              <a:t>Заказник «</a:t>
            </a:r>
            <a:r>
              <a:rPr lang="ru-RU" sz="3200" b="1" dirty="0" err="1">
                <a:solidFill>
                  <a:schemeClr val="bg1"/>
                </a:solidFill>
              </a:rPr>
              <a:t>Кебежский</a:t>
            </a:r>
            <a:r>
              <a:rPr lang="ru-RU" sz="3200" b="1" dirty="0" smtClean="0">
                <a:solidFill>
                  <a:schemeClr val="bg1"/>
                </a:solidFill>
              </a:rPr>
              <a:t>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797152"/>
            <a:ext cx="88569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Государственный биологический (зоологический) </a:t>
            </a:r>
            <a:r>
              <a:rPr lang="ru-RU" b="1" dirty="0" smtClean="0"/>
              <a:t>заказник «</a:t>
            </a:r>
            <a:r>
              <a:rPr lang="ru-RU" b="1" dirty="0" err="1" smtClean="0"/>
              <a:t>Кебежский</a:t>
            </a:r>
            <a:r>
              <a:rPr lang="ru-RU" b="1" dirty="0" smtClean="0"/>
              <a:t>»</a:t>
            </a:r>
            <a:r>
              <a:rPr lang="ru-RU" dirty="0" smtClean="0"/>
              <a:t> является особо охраняемой природной территорией краевого значения. Заказник </a:t>
            </a:r>
            <a:r>
              <a:rPr lang="ru-RU" dirty="0"/>
              <a:t>расположен на территории Ермаковского и Каратузского районов в бассейне реки Большой </a:t>
            </a:r>
            <a:r>
              <a:rPr lang="ru-RU" dirty="0" err="1"/>
              <a:t>Кебеж</a:t>
            </a:r>
            <a:r>
              <a:rPr lang="ru-RU" dirty="0"/>
              <a:t>. Заказник был выделен 25 октября 1963 г. с целью сохранения популяций бобра, охраны путей миграций лося и косули, а с 1980 г. — всего природного комплекса и среды обитания животных. Площадь охраняемой территории составляет 21,3 тыс. га.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60232" y="564934"/>
            <a:ext cx="19442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 </a:t>
            </a:r>
            <a:r>
              <a:rPr lang="ru-RU" b="1" dirty="0" err="1"/>
              <a:t>Кебежском</a:t>
            </a:r>
            <a:r>
              <a:rPr lang="ru-RU" b="1" dirty="0"/>
              <a:t> заказнике</a:t>
            </a:r>
            <a:r>
              <a:rPr lang="ru-RU" dirty="0"/>
              <a:t> под охраной находятся виды животных, занесенные в Красную книгу Красноярского края, а также охотничьи виды: бобр, выдра, марал, лось, </a:t>
            </a:r>
            <a:r>
              <a:rPr lang="ru-RU" dirty="0" err="1"/>
              <a:t>балобан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382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ÐÑÐ¸ÑÐ¾Ð´Ð½ÑÐ¹ Ð¿Ð°ÑÐº ÐÑÐ³Ð°ÐºÐ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88641"/>
            <a:ext cx="6254280" cy="481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55776" y="188640"/>
            <a:ext cx="45360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200" b="1" dirty="0">
                <a:solidFill>
                  <a:srgbClr val="FFFF00"/>
                </a:solidFill>
              </a:rPr>
              <a:t>Природный парк </a:t>
            </a:r>
            <a:r>
              <a:rPr lang="ru-RU" sz="3200" b="1" dirty="0" err="1">
                <a:solidFill>
                  <a:srgbClr val="FFFF00"/>
                </a:solidFill>
              </a:rPr>
              <a:t>Ергаки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8065" y="4941168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Природный парк «</a:t>
            </a:r>
            <a:r>
              <a:rPr lang="ru-RU" b="1" dirty="0" err="1"/>
              <a:t>Ергаки</a:t>
            </a:r>
            <a:r>
              <a:rPr lang="ru-RU" b="1" dirty="0"/>
              <a:t>»</a:t>
            </a:r>
            <a:r>
              <a:rPr lang="ru-RU" dirty="0"/>
              <a:t> входит в ключевую территорию № 5 проекта Программы развития ООН (ПРООН) Глобального Экологического Фонда (ГЭФ) «Сохранение биологического разнообразия в российской части Алтае-Саянского </a:t>
            </a:r>
            <a:r>
              <a:rPr lang="ru-RU" dirty="0" err="1"/>
              <a:t>экорегиона</a:t>
            </a:r>
            <a:r>
              <a:rPr lang="ru-RU" dirty="0"/>
              <a:t>» и является приоритетной территорией для проекта «Обеспечение долгосрочного сохранения биоразнообразия Алтае-</a:t>
            </a:r>
            <a:r>
              <a:rPr lang="ru-RU" dirty="0" err="1"/>
              <a:t>саянского</a:t>
            </a:r>
            <a:r>
              <a:rPr lang="ru-RU" dirty="0"/>
              <a:t> </a:t>
            </a:r>
            <a:r>
              <a:rPr lang="ru-RU" dirty="0" err="1"/>
              <a:t>Экорегиона</a:t>
            </a:r>
            <a:r>
              <a:rPr lang="ru-RU" dirty="0"/>
              <a:t>», реализуемого Всемирным фондом дикой природы (WWF).</a:t>
            </a:r>
          </a:p>
        </p:txBody>
      </p:sp>
    </p:spTree>
    <p:extLst>
      <p:ext uri="{BB962C8B-B14F-4D97-AF65-F5344CB8AC3E}">
        <p14:creationId xmlns:p14="http://schemas.microsoft.com/office/powerpoint/2010/main" val="959931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ÐÐ·ÐµÑÐ¾ ÐÐ¾Ð»Ð¾ÑÐ°ÑÐ½Ð¾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1" y="146700"/>
            <a:ext cx="7203640" cy="554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36513" y="146700"/>
            <a:ext cx="34588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200" b="1" dirty="0">
                <a:solidFill>
                  <a:srgbClr val="0070C0"/>
                </a:solidFill>
              </a:rPr>
              <a:t>Озеро </a:t>
            </a:r>
            <a:r>
              <a:rPr lang="ru-RU" sz="3200" b="1" dirty="0" err="1">
                <a:solidFill>
                  <a:srgbClr val="0070C0"/>
                </a:solidFill>
              </a:rPr>
              <a:t>Золотарное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7497" y="5690865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Небольшое </a:t>
            </a:r>
            <a:r>
              <a:rPr lang="ru-RU" b="1" dirty="0"/>
              <a:t>озеро </a:t>
            </a:r>
            <a:r>
              <a:rPr lang="ru-RU" dirty="0"/>
              <a:t>в природном </a:t>
            </a:r>
            <a:r>
              <a:rPr lang="ru-RU" b="1" dirty="0"/>
              <a:t>парке </a:t>
            </a:r>
            <a:r>
              <a:rPr lang="ru-RU" b="1" dirty="0" err="1"/>
              <a:t>Ергаки</a:t>
            </a:r>
            <a:r>
              <a:rPr lang="ru-RU" dirty="0"/>
              <a:t>. Расположено во впадине между холмами, находится в 3-4 км от </a:t>
            </a:r>
            <a:r>
              <a:rPr lang="ru-RU" dirty="0" err="1"/>
              <a:t>оз.Светлого</a:t>
            </a:r>
            <a:r>
              <a:rPr lang="ru-RU" dirty="0"/>
              <a:t>. Всю береговую часть занимают каменные глыбы и щебень.</a:t>
            </a:r>
          </a:p>
        </p:txBody>
      </p:sp>
    </p:spTree>
    <p:extLst>
      <p:ext uri="{BB962C8B-B14F-4D97-AF65-F5344CB8AC3E}">
        <p14:creationId xmlns:p14="http://schemas.microsoft.com/office/powerpoint/2010/main" val="964277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ÐÐ°ÐºÐ°Ð·Ð½Ð¸Ðº Â«Ð¢ÑÑÑÐµÑÑÐºÐ¾-Ð¨Ð°Ð´Ð°ÑÑÐºÐ¸Ð¹Â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542835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76941" y="116632"/>
            <a:ext cx="6261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200" b="1" dirty="0">
                <a:solidFill>
                  <a:srgbClr val="FF0000"/>
                </a:solidFill>
              </a:rPr>
              <a:t>Заказник «</a:t>
            </a:r>
            <a:r>
              <a:rPr lang="ru-RU" sz="3200" b="1" dirty="0" err="1">
                <a:solidFill>
                  <a:srgbClr val="FF0000"/>
                </a:solidFill>
              </a:rPr>
              <a:t>Тюхтетско-Шадатский</a:t>
            </a:r>
            <a:r>
              <a:rPr lang="ru-RU" sz="3200" b="1" dirty="0">
                <a:solidFill>
                  <a:srgbClr val="FF0000"/>
                </a:solidFill>
              </a:rPr>
              <a:t>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293096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Тюхтетское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err="1"/>
              <a:t>Шадатское</a:t>
            </a:r>
            <a:r>
              <a:rPr lang="ru-RU" dirty="0"/>
              <a:t> болото – вот объекты, которым заказник обязан своим названием не меньше, чем обрамляющим его рекам, ведь этот болотный комплекс по-настоящему уникален. Само наличие в горах Южной Сибири таких долинных болотных массивов – значительных по площади (площадь </a:t>
            </a:r>
            <a:r>
              <a:rPr lang="ru-RU" dirty="0" err="1"/>
              <a:t>Тюхтетского</a:t>
            </a:r>
            <a:r>
              <a:rPr lang="ru-RU" dirty="0"/>
              <a:t> болота составляет около 80 кв. км, </a:t>
            </a:r>
            <a:r>
              <a:rPr lang="ru-RU" dirty="0" err="1"/>
              <a:t>Шадатского</a:t>
            </a:r>
            <a:r>
              <a:rPr lang="ru-RU" dirty="0"/>
              <a:t> — 40 кв. км.) и разнообразных в плане растительности является крайне необычным для той местности, в которой они расположены, а мощные торфяные залежи здесь отражают историю климата и формирования растительного покрова региона в целом.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882208" y="1196752"/>
            <a:ext cx="28620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Заказник «</a:t>
            </a:r>
            <a:r>
              <a:rPr lang="ru-RU" b="1" dirty="0" err="1"/>
              <a:t>Тюхтетско-Шадатский</a:t>
            </a:r>
            <a:r>
              <a:rPr lang="ru-RU" b="1" dirty="0"/>
              <a:t>»</a:t>
            </a:r>
            <a:r>
              <a:rPr lang="ru-RU" dirty="0"/>
              <a:t> расположен на территории Каратузского района Красноярского края в междуречье рек </a:t>
            </a:r>
            <a:r>
              <a:rPr lang="ru-RU" dirty="0" err="1"/>
              <a:t>Амыл</a:t>
            </a:r>
            <a:r>
              <a:rPr lang="ru-RU" dirty="0"/>
              <a:t> и Тюхтет, а также на правом берегу реки </a:t>
            </a:r>
            <a:r>
              <a:rPr lang="ru-RU" dirty="0" err="1"/>
              <a:t>Шадат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03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Ð¡Ð¿Ð»Ð°Ð²Ñ Ð¿Ð¾ ÑÐµÐºÐµ ÐÐ°Ð·ÑÑ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50476"/>
            <a:ext cx="6336704" cy="486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3768" y="548680"/>
            <a:ext cx="47031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600" b="1" dirty="0">
                <a:solidFill>
                  <a:srgbClr val="FFFF00"/>
                </a:solidFill>
              </a:rPr>
              <a:t>Сплавы по реке </a:t>
            </a:r>
            <a:r>
              <a:rPr lang="ru-RU" sz="3600" b="1" dirty="0" err="1">
                <a:solidFill>
                  <a:srgbClr val="FFFF00"/>
                </a:solidFill>
              </a:rPr>
              <a:t>Казыр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7929" y="4869160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Река </a:t>
            </a:r>
            <a:r>
              <a:rPr lang="ru-RU" b="1" dirty="0" err="1"/>
              <a:t>Казыр</a:t>
            </a:r>
            <a:r>
              <a:rPr lang="ru-RU" dirty="0"/>
              <a:t> протекает по территории Красноярского края и Иркутской области. Ее общая длина составляет 388 километров, а площадь бассейна равна 20.9 тысяч </a:t>
            </a:r>
            <a:r>
              <a:rPr lang="ru-RU" dirty="0" err="1"/>
              <a:t>кв.км</a:t>
            </a:r>
            <a:r>
              <a:rPr lang="ru-RU" dirty="0"/>
              <a:t>. Исток реки расположен в отрогах горного хребта Восточный Саян, на склонах горы </a:t>
            </a:r>
            <a:r>
              <a:rPr lang="ru-RU" dirty="0" err="1"/>
              <a:t>Таскинь</a:t>
            </a:r>
            <a:r>
              <a:rPr lang="ru-RU" dirty="0"/>
              <a:t>. Большую часть своего пути протекает в долинах между сопками. Максимальная ширина несколько сотен метров, однако, после слияния с рекой </a:t>
            </a:r>
            <a:r>
              <a:rPr lang="ru-RU" dirty="0" err="1"/>
              <a:t>Кизир</a:t>
            </a:r>
            <a:r>
              <a:rPr lang="ru-RU" dirty="0"/>
              <a:t> становится шире. </a:t>
            </a:r>
          </a:p>
        </p:txBody>
      </p:sp>
    </p:spTree>
    <p:extLst>
      <p:ext uri="{BB962C8B-B14F-4D97-AF65-F5344CB8AC3E}">
        <p14:creationId xmlns:p14="http://schemas.microsoft.com/office/powerpoint/2010/main" val="444627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ÑÑÐ´ Ð¶Ð¸Ð·Ð½Ð¸ Ð² Ð. ÐÑÐ»Ð°Ð½Ðº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7051" y="136094"/>
            <a:ext cx="6120679" cy="470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55629" y="32675"/>
            <a:ext cx="51435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600" b="1" dirty="0">
                <a:solidFill>
                  <a:schemeClr val="bg1"/>
                </a:solidFill>
              </a:rPr>
              <a:t>Пруд жизни в </a:t>
            </a:r>
            <a:r>
              <a:rPr lang="ru-RU" sz="3600" b="1" dirty="0" err="1">
                <a:solidFill>
                  <a:schemeClr val="bg1"/>
                </a:solidFill>
              </a:rPr>
              <a:t>В</a:t>
            </a:r>
            <a:r>
              <a:rPr lang="ru-RU" sz="3600" b="1" dirty="0">
                <a:solidFill>
                  <a:schemeClr val="bg1"/>
                </a:solidFill>
              </a:rPr>
              <a:t>. Буланке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2230" y="4941168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Пруд жизни находится  между двух деревень, В- Буланкой и Н-Буланкой. Район пруда и прилегающего к нему водопада очень обширный, разнообразный по рельефу, ландшафту и растительности. </a:t>
            </a:r>
          </a:p>
          <a:p>
            <a:r>
              <a:rPr lang="ru-RU" dirty="0"/>
              <a:t>До наших дней сохранились каменные пластины, по которым растекается водопад, уникальность объекта украсивший этот уголок природы, где раньше была жизнь между двумя деревнями.</a:t>
            </a:r>
          </a:p>
        </p:txBody>
      </p:sp>
    </p:spTree>
    <p:extLst>
      <p:ext uri="{BB962C8B-B14F-4D97-AF65-F5344CB8AC3E}">
        <p14:creationId xmlns:p14="http://schemas.microsoft.com/office/powerpoint/2010/main" val="1962235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ÐÐ°ÑÐ°ÑÑÐ·ÑÐºÐ°Ñ Ð¦ÐµÑÐºÐ¾Ð²Ñ Ð¡Ð²ÑÑÑÑ ÐÐµÑÑÐ° Ð¸ ÐÐ°Ð²Ð»Ð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39725"/>
            <a:ext cx="6234154" cy="480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1848" y="139724"/>
            <a:ext cx="7944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200" b="1" dirty="0" err="1">
                <a:solidFill>
                  <a:srgbClr val="0070C0"/>
                </a:solidFill>
              </a:rPr>
              <a:t>Каратузская</a:t>
            </a:r>
            <a:r>
              <a:rPr lang="ru-RU" sz="3200" b="1" dirty="0">
                <a:solidFill>
                  <a:srgbClr val="0070C0"/>
                </a:solidFill>
              </a:rPr>
              <a:t> Церковь Святых Петра и Павла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5515" y="4941168"/>
            <a:ext cx="88569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Каратузский</a:t>
            </a:r>
            <a:r>
              <a:rPr lang="ru-RU" dirty="0"/>
              <a:t> Петро-Павловский приход открыт в 1852 году. Здание церкви каменное, строительство которого начато с 17 июля 1849 года, окончено в 1852 году. Церковь трёх престольная, освещена 7 февраля 1853 года. Петро-Павловский  приход  воссоздан  11 октября  1992  года. Гражданский  Устав  Петро-Павловской  церкви   утверждён  Епархией  Русской  Православной Церкви  в  1993  году.</a:t>
            </a:r>
          </a:p>
        </p:txBody>
      </p:sp>
    </p:spTree>
    <p:extLst>
      <p:ext uri="{BB962C8B-B14F-4D97-AF65-F5344CB8AC3E}">
        <p14:creationId xmlns:p14="http://schemas.microsoft.com/office/powerpoint/2010/main" val="96905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Â«Ð¡Ð²ÑÑÐ¾Ð¹ ÐºÐ¾Ð»Ð¾Ð´ÐµÑÂ» Ð² Ñ. Ð.ÐÑÐ¶ÐµÐ±Ð°Ñ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5906" y="28055"/>
            <a:ext cx="6738462" cy="519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89615" y="28055"/>
            <a:ext cx="68510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600" b="1" dirty="0">
                <a:solidFill>
                  <a:schemeClr val="bg1"/>
                </a:solidFill>
              </a:rPr>
              <a:t>«Святой колодец» в с. </a:t>
            </a:r>
            <a:r>
              <a:rPr lang="ru-RU" sz="3600" b="1" dirty="0" err="1">
                <a:solidFill>
                  <a:schemeClr val="bg1"/>
                </a:solidFill>
              </a:rPr>
              <a:t>В.Кужебар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6475" y="5157192"/>
            <a:ext cx="88569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Недалеко от села Верхний Кужебар находится чудодейственный Тихвинский святой источник, к которому за «живой» водой, так ее называют сельчане, приезжают верующие. В 2012 г. сельский клуб выиграл грант «Жители Красноярского края — за чистоту и благоустройство», средства которого были направлены на благоустройство территории вокруг источника. В Верхнем Кужебаре до сих пор соблюдается зародившаяся в XIX в. традиция отмечать праздник Тихвинской иконы Божией Матери возле источника.</a:t>
            </a:r>
          </a:p>
        </p:txBody>
      </p:sp>
    </p:spTree>
    <p:extLst>
      <p:ext uri="{BB962C8B-B14F-4D97-AF65-F5344CB8AC3E}">
        <p14:creationId xmlns:p14="http://schemas.microsoft.com/office/powerpoint/2010/main" val="13342465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Ð¢Ð°ÑÐºÐ¸Ð½ÑÐºÐ°Ñ ÑÐµÐ»ÑÑÐºÐ°Ñ Ð³Ð°Ð»ÐµÑÐµ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778998"/>
            <a:ext cx="5760640" cy="443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33398" y="0"/>
            <a:ext cx="59581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600" b="1" dirty="0" err="1">
                <a:solidFill>
                  <a:srgbClr val="0070C0"/>
                </a:solidFill>
              </a:rPr>
              <a:t>Таскинская</a:t>
            </a:r>
            <a:r>
              <a:rPr lang="ru-RU" sz="3600" b="1" dirty="0">
                <a:solidFill>
                  <a:srgbClr val="0070C0"/>
                </a:solidFill>
              </a:rPr>
              <a:t> сельская галерея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4249" y="5229200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Таскинская</a:t>
            </a:r>
            <a:r>
              <a:rPr lang="ru-RU" dirty="0"/>
              <a:t> сельская картинная галерея находится в помещении </a:t>
            </a:r>
            <a:r>
              <a:rPr lang="ru-RU" dirty="0" err="1"/>
              <a:t>Таскинского</a:t>
            </a:r>
            <a:r>
              <a:rPr lang="ru-RU" dirty="0"/>
              <a:t> центра культуры.  Открыта в 2012 году благодаря реализации  социокультурного проекта «Искусство в   глубинку». Вадим Васильевич </a:t>
            </a:r>
            <a:r>
              <a:rPr lang="ru-RU" dirty="0" err="1"/>
              <a:t>Елин</a:t>
            </a:r>
            <a:r>
              <a:rPr lang="ru-RU" dirty="0"/>
              <a:t> и  Владимир Андреевич Головин увековечили в портретах тружеников полей и ферм,  руководителей учреждений и предприятий района. В фонд галереи было передано 67 картин.</a:t>
            </a:r>
          </a:p>
        </p:txBody>
      </p:sp>
    </p:spTree>
    <p:extLst>
      <p:ext uri="{BB962C8B-B14F-4D97-AF65-F5344CB8AC3E}">
        <p14:creationId xmlns:p14="http://schemas.microsoft.com/office/powerpoint/2010/main" val="2004746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¢Ð°ÑÑÑÐºÐ¸Ðµ ÑÑÐ¾Ð»Ð±Ñ Ð¸Ð»Ð¸ ÐÐ°Ð¼ÐµÐ½Ð½ÑÐ¹ Ð³Ð¾ÑÐ¾Ð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0335" y="726164"/>
            <a:ext cx="5299358" cy="407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18099" y="107921"/>
            <a:ext cx="69884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200" b="1" dirty="0" err="1">
                <a:solidFill>
                  <a:srgbClr val="00B0F0"/>
                </a:solidFill>
              </a:rPr>
              <a:t>Таятские</a:t>
            </a:r>
            <a:r>
              <a:rPr lang="ru-RU" sz="3200" b="1" dirty="0">
                <a:solidFill>
                  <a:srgbClr val="00B0F0"/>
                </a:solidFill>
              </a:rPr>
              <a:t> столбы или Каменный город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0667" y="4797152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Одним из чудес Каратузского района являются – «</a:t>
            </a:r>
            <a:r>
              <a:rPr lang="ru-RU" dirty="0" err="1"/>
              <a:t>Таятские</a:t>
            </a:r>
            <a:r>
              <a:rPr lang="ru-RU" dirty="0"/>
              <a:t> столбы» или «Каменный город» или как в старину «Чёртовы зубья» – виден невооружённым глазом из любого места в селе. Его правильный пик вычурно смотрится на фоне ровных вершин гор.</a:t>
            </a:r>
          </a:p>
          <a:p>
            <a:r>
              <a:rPr lang="ru-RU" dirty="0"/>
              <a:t>Одна из вершин горы Синюха (Восточный Саян).</a:t>
            </a:r>
          </a:p>
        </p:txBody>
      </p:sp>
    </p:spTree>
    <p:extLst>
      <p:ext uri="{BB962C8B-B14F-4D97-AF65-F5344CB8AC3E}">
        <p14:creationId xmlns:p14="http://schemas.microsoft.com/office/powerpoint/2010/main" val="33872904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ÐÐ¾Ð»ÐºÐ¾Ð²ÑÐºÐ¸Ð¹ Ð²Ð¾Ð´Ð¾Ð¿Ð°Ð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744" y="760558"/>
            <a:ext cx="5528864" cy="425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1834"/>
            <a:ext cx="53155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4400" b="1" dirty="0" err="1">
                <a:solidFill>
                  <a:srgbClr val="0070C0"/>
                </a:solidFill>
              </a:rPr>
              <a:t>Волковский</a:t>
            </a:r>
            <a:r>
              <a:rPr lang="ru-RU" sz="4400" b="1" dirty="0">
                <a:solidFill>
                  <a:srgbClr val="0070C0"/>
                </a:solidFill>
              </a:rPr>
              <a:t> водопад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013176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Деревня </a:t>
            </a:r>
            <a:r>
              <a:rPr lang="ru-RU" sz="1600" dirty="0"/>
              <a:t>была большая и не бедная. В ней имелась начальная школа и приличное стадо коров. С течением времени деревня Волково, и несколько соседних, были объединены в одно большое село, которое и на сегодняшний день продолжает расти и развиваться.</a:t>
            </a:r>
          </a:p>
          <a:p>
            <a:r>
              <a:rPr lang="ru-RU" sz="1600" dirty="0"/>
              <a:t>История водопада так и останется неразгаданной загадкой, которую загадала нам природа. Но все равно, он так же сказочно красив, как много лет назад. И продолжает поражать туристов своей трагичной легендой и архитектурной привлекательностью</a:t>
            </a:r>
            <a:r>
              <a:rPr lang="ru-RU" sz="1600" dirty="0" smtClean="0"/>
              <a:t>.</a:t>
            </a:r>
            <a:r>
              <a:rPr lang="ru-RU" sz="1600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84168" y="263396"/>
            <a:ext cx="26088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Волковский</a:t>
            </a:r>
            <a:r>
              <a:rPr lang="ru-RU" dirty="0" smtClean="0"/>
              <a:t> водопад находится в деревне </a:t>
            </a:r>
            <a:r>
              <a:rPr lang="ru-RU" dirty="0"/>
              <a:t>Волково (от того и название - «</a:t>
            </a:r>
            <a:r>
              <a:rPr lang="ru-RU" dirty="0" err="1"/>
              <a:t>Волковский</a:t>
            </a:r>
            <a:r>
              <a:rPr lang="ru-RU" dirty="0"/>
              <a:t> водопад»), существовавшей несколько веков назад на юге Сибири недалеко от границы с Монголией. Сегодня это территория Каратузского района Красноярского края</a:t>
            </a:r>
          </a:p>
        </p:txBody>
      </p:sp>
    </p:spTree>
    <p:extLst>
      <p:ext uri="{BB962C8B-B14F-4D97-AF65-F5344CB8AC3E}">
        <p14:creationId xmlns:p14="http://schemas.microsoft.com/office/powerpoint/2010/main" val="13424507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484784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Литература:</a:t>
            </a:r>
          </a:p>
          <a:p>
            <a:r>
              <a:rPr lang="ru-RU" b="1" dirty="0" smtClean="0"/>
              <a:t> http</a:t>
            </a:r>
            <a:r>
              <a:rPr lang="ru-RU" b="1" dirty="0"/>
              <a:t>://naenisee.ru/region/karatuzskiy/area/8</a:t>
            </a:r>
          </a:p>
        </p:txBody>
      </p:sp>
    </p:spTree>
    <p:extLst>
      <p:ext uri="{BB962C8B-B14F-4D97-AF65-F5344CB8AC3E}">
        <p14:creationId xmlns:p14="http://schemas.microsoft.com/office/powerpoint/2010/main" val="3325865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¡Ð¿Ð»Ð°Ð²Ñ Ð¿Ð¾ ÑÐµÐºÐµ ÐÐ¼ÑÐ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828565"/>
            <a:ext cx="5004624" cy="384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44498" y="185219"/>
            <a:ext cx="41360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200" b="1" dirty="0">
                <a:solidFill>
                  <a:srgbClr val="0070C0"/>
                </a:solidFill>
              </a:rPr>
              <a:t>Сплавы по реке </a:t>
            </a:r>
            <a:r>
              <a:rPr lang="ru-RU" sz="3200" b="1" dirty="0" err="1">
                <a:solidFill>
                  <a:srgbClr val="0070C0"/>
                </a:solidFill>
              </a:rPr>
              <a:t>Амыл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6049" y="4672058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Горная </a:t>
            </a:r>
            <a:r>
              <a:rPr lang="ru-RU" sz="1600" b="1" dirty="0"/>
              <a:t>река </a:t>
            </a:r>
            <a:r>
              <a:rPr lang="ru-RU" sz="1600" b="1" dirty="0" err="1"/>
              <a:t>Амыл</a:t>
            </a:r>
            <a:r>
              <a:rPr lang="ru-RU" sz="1600" dirty="0"/>
              <a:t> очень популярна у любителей рыбалки и сплава. Водоем имеет протяженность 257 километров, его исток находится на </a:t>
            </a:r>
            <a:r>
              <a:rPr lang="ru-RU" sz="1600" dirty="0" err="1"/>
              <a:t>Куртушибинском</a:t>
            </a:r>
            <a:r>
              <a:rPr lang="ru-RU" sz="1600" dirty="0"/>
              <a:t> хребте, разделяющем республику Тува и Красноярский край. </a:t>
            </a:r>
            <a:r>
              <a:rPr lang="ru-RU" sz="1600" b="1" dirty="0" err="1"/>
              <a:t>Амыл</a:t>
            </a:r>
            <a:r>
              <a:rPr lang="ru-RU" sz="1600" b="1" dirty="0"/>
              <a:t> </a:t>
            </a:r>
            <a:r>
              <a:rPr lang="ru-RU" sz="1600" dirty="0"/>
              <a:t>протекает по отрогам Восточных Саян, и, сливаясь с бурной и своенравной </a:t>
            </a:r>
            <a:r>
              <a:rPr lang="ru-RU" sz="1600" b="1" dirty="0"/>
              <a:t>рекой </a:t>
            </a:r>
            <a:r>
              <a:rPr lang="ru-RU" sz="1600" b="1" dirty="0" err="1"/>
              <a:t>Казыр</a:t>
            </a:r>
            <a:r>
              <a:rPr lang="ru-RU" sz="1600" dirty="0"/>
              <a:t>, образует </a:t>
            </a:r>
            <a:r>
              <a:rPr lang="ru-RU" sz="1600" b="1" dirty="0"/>
              <a:t>реку Туба</a:t>
            </a:r>
            <a:r>
              <a:rPr lang="ru-RU" sz="1600" dirty="0"/>
              <a:t>. В своих верховьях </a:t>
            </a:r>
            <a:r>
              <a:rPr lang="ru-RU" sz="1600" b="1" dirty="0" err="1"/>
              <a:t>Амыл</a:t>
            </a:r>
            <a:r>
              <a:rPr lang="ru-RU" sz="1600" b="1" dirty="0"/>
              <a:t> </a:t>
            </a:r>
            <a:r>
              <a:rPr lang="ru-RU" sz="1600" dirty="0"/>
              <a:t>протекает по труднодоступной местности, среди высоких обрывистых скал и горных хребтов. Крутые склоны гор покрыты </a:t>
            </a:r>
            <a:r>
              <a:rPr lang="ru-RU" sz="1600" dirty="0" err="1"/>
              <a:t>курумниками</a:t>
            </a:r>
            <a:r>
              <a:rPr lang="ru-RU" sz="1600" dirty="0"/>
              <a:t> и каменными осыпями, из-за которых в </a:t>
            </a:r>
            <a:r>
              <a:rPr lang="ru-RU" sz="1600" dirty="0" err="1"/>
              <a:t>саянских</a:t>
            </a:r>
            <a:r>
              <a:rPr lang="ru-RU" sz="1600" dirty="0"/>
              <a:t> горах часто происходят обвалы. Река держит путь свой путь среди скалистых берегов, периодически выходя на небольшие равнины на возвышенностях.</a:t>
            </a:r>
          </a:p>
        </p:txBody>
      </p:sp>
    </p:spTree>
    <p:extLst>
      <p:ext uri="{BB962C8B-B14F-4D97-AF65-F5344CB8AC3E}">
        <p14:creationId xmlns:p14="http://schemas.microsoft.com/office/powerpoint/2010/main" val="137276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Ð·ÐµÑÐ¾ Ð¥ÑÐ´Ð¾Ð¶Ð½Ð¸ÐºÐ¾Ð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110" y="763272"/>
            <a:ext cx="5901830" cy="453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3808" y="153546"/>
            <a:ext cx="35964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200" b="1" dirty="0">
                <a:solidFill>
                  <a:srgbClr val="0070C0"/>
                </a:solidFill>
              </a:rPr>
              <a:t>Озеро Художников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549" y="5445224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Озеро Художников</a:t>
            </a:r>
            <a:r>
              <a:rPr lang="ru-RU" sz="1600" dirty="0"/>
              <a:t> – такое название было дано горному водоему, расположенному в горах </a:t>
            </a:r>
            <a:r>
              <a:rPr lang="ru-RU" sz="1600" dirty="0" err="1"/>
              <a:t>Ергаках</a:t>
            </a:r>
            <a:r>
              <a:rPr lang="ru-RU" sz="1600" dirty="0"/>
              <a:t>, являющихся частью Саян в Красноярском крае. Благодаря своей красоте, девственности природы и удивительным пейзажем сюда приезжали художники, начиная с начала прошлого столетия, чтобы запечатлеть увиденное в своих зарисовках. Поэтому за </a:t>
            </a:r>
            <a:r>
              <a:rPr lang="ru-RU" sz="1600" b="1" dirty="0"/>
              <a:t>озером </a:t>
            </a:r>
            <a:r>
              <a:rPr lang="ru-RU" sz="1600" dirty="0"/>
              <a:t>закрепилось это название. </a:t>
            </a:r>
          </a:p>
        </p:txBody>
      </p:sp>
    </p:spTree>
    <p:extLst>
      <p:ext uri="{BB962C8B-B14F-4D97-AF65-F5344CB8AC3E}">
        <p14:creationId xmlns:p14="http://schemas.microsoft.com/office/powerpoint/2010/main" val="1873688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Ð·ÐµÑÐ¾ ÐÐµÐ´ÑÐ½Ð¾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4603" y="799837"/>
            <a:ext cx="5993536" cy="461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3808" y="153506"/>
            <a:ext cx="32751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600" b="1" dirty="0">
                <a:solidFill>
                  <a:srgbClr val="0070C0"/>
                </a:solidFill>
              </a:rPr>
              <a:t>Озеро Ледяное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445224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Одно из красивейших </a:t>
            </a:r>
            <a:r>
              <a:rPr lang="ru-RU" sz="1600" b="1" dirty="0"/>
              <a:t>озер </a:t>
            </a:r>
            <a:r>
              <a:rPr lang="ru-RU" sz="1600" dirty="0"/>
              <a:t>хребта </a:t>
            </a:r>
            <a:r>
              <a:rPr lang="ru-RU" sz="1600" dirty="0" err="1"/>
              <a:t>Ергаки</a:t>
            </a:r>
            <a:r>
              <a:rPr lang="ru-RU" sz="1600" dirty="0"/>
              <a:t>. Характерной особенностью является наличие в западной части </a:t>
            </a:r>
            <a:r>
              <a:rPr lang="ru-RU" sz="1600" b="1" dirty="0"/>
              <a:t>озера </a:t>
            </a:r>
            <a:r>
              <a:rPr lang="ru-RU" sz="1600" dirty="0"/>
              <a:t>монолитных полосатых скал, круто обрывающихся прямо в воду. Название дано лыжными группами Всесоюзных семинаров высшей туристской подготовки (ВТП) за натечный лёд, образующийся зимой по всем скальным склонам горного цирка.</a:t>
            </a:r>
          </a:p>
        </p:txBody>
      </p:sp>
    </p:spTree>
    <p:extLst>
      <p:ext uri="{BB962C8B-B14F-4D97-AF65-F5344CB8AC3E}">
        <p14:creationId xmlns:p14="http://schemas.microsoft.com/office/powerpoint/2010/main" val="1939045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Ð´Ð°Ð½Ð¸Ðµ Ð±ÑÐ²ÑÐµÐ¹ ÑÐµÑÐºÐ¾Ð²Ð½Ð¾-Ð¿ÑÐ¸ÑÐ¾Ð´ÑÐºÐ¾Ð¹ ÑÐºÐ¾Ð»Ñ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6954" y="711860"/>
            <a:ext cx="4849857" cy="372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66800" y="188640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>
                <a:solidFill>
                  <a:srgbClr val="0070C0"/>
                </a:solidFill>
              </a:rPr>
              <a:t>Здание бывшей церковно-приходской школы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8152" y="4437112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Каменное здание построено в 1900 г. рядом с Петро-Павловским приходом на улице Большой (ныне Советской) и входило в единый архитектурный ансамбль села. После революции 1917 г. в разные периоды в этом здании размещались: аптека, милиция, детский  сад, библиотека, автоматическая телефонная станция, детская библиотека, музей.</a:t>
            </a:r>
          </a:p>
          <a:p>
            <a:r>
              <a:rPr lang="ru-RU" dirty="0"/>
              <a:t>30 декабря 1986г. решением №283 исполкома Каратузского районного совета народных депутатов был открыт </a:t>
            </a:r>
            <a:r>
              <a:rPr lang="ru-RU" dirty="0" err="1"/>
              <a:t>Каратузский</a:t>
            </a:r>
            <a:r>
              <a:rPr lang="ru-RU" dirty="0"/>
              <a:t> историко-краеведческий музей на общественных началах, утверждён совет музея.</a:t>
            </a:r>
          </a:p>
        </p:txBody>
      </p:sp>
    </p:spTree>
    <p:extLst>
      <p:ext uri="{BB962C8B-B14F-4D97-AF65-F5344CB8AC3E}">
        <p14:creationId xmlns:p14="http://schemas.microsoft.com/office/powerpoint/2010/main" val="3635935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ÑÐ°ÐµÐ²ÐµÐ´ÑÐµÑÐºÐ¸Ð¹ Ð¼ÑÐ·ÐµÐ¹ ÐÐ°ÑÐ°ÑÑÐ·ÑÐºÐ¾Ð³Ð¾ ÑÐ°Ð¹Ð¾Ð½Ð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8182" y="632694"/>
            <a:ext cx="5266357" cy="404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139629"/>
            <a:ext cx="6966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800" b="1" dirty="0">
                <a:solidFill>
                  <a:srgbClr val="0070C0"/>
                </a:solidFill>
              </a:rPr>
              <a:t>Краеведческий музей Каратузского района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7309" y="4680075"/>
            <a:ext cx="86409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Музейная деятельность в Енисейской губернии началась в конце ХХ века. Открытие публичного музея в городе Минусинске, научные экспедиции Н.М. Мартьянова по </a:t>
            </a:r>
            <a:r>
              <a:rPr lang="ru-RU" sz="1600" dirty="0" err="1"/>
              <a:t>Сагайской</a:t>
            </a:r>
            <a:r>
              <a:rPr lang="ru-RU" sz="1600" dirty="0"/>
              <a:t> волости побудили просвещённых жителей села Каратузского заняться сбором сведений о флоре, фауне и полезных ископаемых. Одним из них был горный инженер из </a:t>
            </a:r>
            <a:r>
              <a:rPr lang="ru-RU" sz="1600" dirty="0" err="1"/>
              <a:t>Каратуза</a:t>
            </a:r>
            <a:r>
              <a:rPr lang="ru-RU" sz="1600" dirty="0"/>
              <a:t> Е.Л. </a:t>
            </a:r>
            <a:r>
              <a:rPr lang="ru-RU" sz="1600" dirty="0" err="1"/>
              <a:t>Ружицкий</a:t>
            </a:r>
            <a:r>
              <a:rPr lang="ru-RU" sz="1600" dirty="0"/>
              <a:t>.</a:t>
            </a:r>
          </a:p>
          <a:p>
            <a:r>
              <a:rPr lang="ru-RU" sz="1600" dirty="0"/>
              <a:t>В построенном здании высшей начальной школы была предусмотрена специальная музейная комната. Краеведением занимались учителя Н.Д. </a:t>
            </a:r>
            <a:r>
              <a:rPr lang="ru-RU" sz="1600" dirty="0" err="1"/>
              <a:t>Шевчугов</a:t>
            </a:r>
            <a:r>
              <a:rPr lang="ru-RU" sz="1600" dirty="0"/>
              <a:t>, И.И. Лысяк в </a:t>
            </a:r>
            <a:r>
              <a:rPr lang="ru-RU" sz="1600" dirty="0" err="1"/>
              <a:t>Каратузе</a:t>
            </a:r>
            <a:r>
              <a:rPr lang="ru-RU" sz="1600" dirty="0"/>
              <a:t>, Г .И. Хабаров — в </a:t>
            </a:r>
            <a:r>
              <a:rPr lang="ru-RU" sz="1600" dirty="0" err="1"/>
              <a:t>Качульке</a:t>
            </a:r>
            <a:r>
              <a:rPr lang="ru-RU" sz="1600" dirty="0"/>
              <a:t>. Их материалы вполне отражали природу и занятия жителей территории бассейна реки </a:t>
            </a:r>
            <a:r>
              <a:rPr lang="ru-RU" sz="1600" dirty="0" err="1"/>
              <a:t>Амыл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36925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Ð¾ÑÑÐµÐ²Ð¾Ð¹ Ð´Ð²Ð¾Ñ Suetuk Ð²  Ð.Ð¡ÑÑÑÑÐº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6133" y="701407"/>
            <a:ext cx="5697929" cy="438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1" y="116632"/>
            <a:ext cx="60598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3200" b="1" dirty="0">
                <a:solidFill>
                  <a:srgbClr val="FF0000"/>
                </a:solidFill>
              </a:rPr>
              <a:t>Гостевой двор </a:t>
            </a:r>
            <a:r>
              <a:rPr lang="ru-RU" sz="3200" b="1" dirty="0" err="1">
                <a:solidFill>
                  <a:srgbClr val="FF0000"/>
                </a:solidFill>
              </a:rPr>
              <a:t>Suetuk</a:t>
            </a:r>
            <a:r>
              <a:rPr lang="ru-RU" sz="3200" b="1" dirty="0">
                <a:solidFill>
                  <a:srgbClr val="FF0000"/>
                </a:solidFill>
              </a:rPr>
              <a:t> в </a:t>
            </a:r>
            <a:r>
              <a:rPr lang="ru-RU" sz="3200" b="1" dirty="0" err="1">
                <a:solidFill>
                  <a:srgbClr val="FF0000"/>
                </a:solidFill>
              </a:rPr>
              <a:t>В.Суэтуке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1131" y="5085184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2016 году  в селе открылся небольшой  гостевой двор </a:t>
            </a:r>
            <a:r>
              <a:rPr lang="ru-RU" dirty="0" err="1"/>
              <a:t>Suetuk</a:t>
            </a:r>
            <a:r>
              <a:rPr lang="ru-RU" dirty="0"/>
              <a:t>. Она разместилась в здании рядом с лютеранской церковью на горе, откуда открывается вид на все село. На ее открытие местные жители выиграли грант в рамках проекта «</a:t>
            </a:r>
            <a:r>
              <a:rPr lang="ru-RU" dirty="0" err="1"/>
              <a:t>этнодеревня</a:t>
            </a:r>
            <a:r>
              <a:rPr lang="ru-RU" dirty="0"/>
              <a:t>», благодаря которому удалось отремонтировать старой здание, оборудовать комнаты для встречи гостей, а в одной из них сделать музей эстонского быта.</a:t>
            </a:r>
          </a:p>
        </p:txBody>
      </p:sp>
    </p:spTree>
    <p:extLst>
      <p:ext uri="{BB962C8B-B14F-4D97-AF65-F5344CB8AC3E}">
        <p14:creationId xmlns:p14="http://schemas.microsoft.com/office/powerpoint/2010/main" val="1041950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ÐÐ´Ð°Ð½Ð¸Ðµ Ð»ÑÑÐµÑÐ°Ð½ÑÐºÐ¾Ð¹ ÐºÐ¸ÑÑÐ¸ Ð² Ð´. Ð.Ð¡ÑÑÑÑÐ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2" y="711903"/>
            <a:ext cx="5760637" cy="443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05338" y="97670"/>
            <a:ext cx="6503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800" b="1" dirty="0">
                <a:solidFill>
                  <a:srgbClr val="FF0000"/>
                </a:solidFill>
              </a:rPr>
              <a:t>Здание лютеранской кирхи в д. </a:t>
            </a:r>
            <a:r>
              <a:rPr lang="ru-RU" sz="2800" b="1" dirty="0" err="1">
                <a:solidFill>
                  <a:srgbClr val="FF0000"/>
                </a:solidFill>
              </a:rPr>
              <a:t>В.Суэтук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8240" y="5373216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Через </a:t>
            </a:r>
            <a:r>
              <a:rPr lang="ru-RU" sz="1600" b="1" dirty="0"/>
              <a:t>восемь лет (в 1888г.) здесь впервые провели службу. Пастор приезжал сюда из Омска один раз в год.</a:t>
            </a:r>
          </a:p>
          <a:p>
            <a:r>
              <a:rPr lang="ru-RU" sz="1600" b="1" dirty="0"/>
              <a:t>В 1939 г. здание кирхи превратили сначала в склад, а затем переделали под сельский клуб. Через 64 года (26 март 2003 г.) храму вернули прежнее назначение, была построена звонница, отлит новый колокол.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34255" y="620890"/>
            <a:ext cx="24300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Здание деревянное, в готическом стиле, сверху звонница в виде четырёхгранной башни, увенчанной металлическим лютеранским (четырёх конечным) крестом.</a:t>
            </a:r>
          </a:p>
          <a:p>
            <a:r>
              <a:rPr lang="ru-RU" sz="1600" b="1" dirty="0"/>
              <a:t>Строительство началось в 1880 г. на средства финского консульства и местных жителей – переселенцев из Прибалтики, основавшим здесь первую в Енисейской губернии колонию ссыльных лютеран.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827078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769</Words>
  <Application>Microsoft Office PowerPoint</Application>
  <PresentationFormat>Экран (4:3)</PresentationFormat>
  <Paragraphs>55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13</cp:revision>
  <dcterms:created xsi:type="dcterms:W3CDTF">2018-11-29T15:11:38Z</dcterms:created>
  <dcterms:modified xsi:type="dcterms:W3CDTF">2018-12-25T09:18:03Z</dcterms:modified>
</cp:coreProperties>
</file>