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7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fgos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778154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Формирование универсальных учебных действий в свете требований федерального государственного образовательного стандарта на уроках иностранного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688" y="5572140"/>
            <a:ext cx="6068204" cy="1114428"/>
          </a:xfrm>
        </p:spPr>
        <p:txBody>
          <a:bodyPr>
            <a:normAutofit fontScale="92500"/>
          </a:bodyPr>
          <a:lstStyle/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</a:rPr>
              <a:t>Из опыта работы учителя иностранного языка                               МБОУ «Первомайская СОШ» Тамбовской области                                               Филатовой </a:t>
            </a:r>
            <a:r>
              <a:rPr lang="ru-RU" sz="1600" b="1" i="1" smtClean="0">
                <a:solidFill>
                  <a:schemeClr val="tx2">
                    <a:lumMod val="75000"/>
                  </a:schemeClr>
                </a:solidFill>
              </a:rPr>
              <a:t>Лилии </a:t>
            </a:r>
            <a:r>
              <a:rPr lang="ru-RU" sz="1600" b="1" i="1" smtClean="0">
                <a:solidFill>
                  <a:schemeClr val="tx2">
                    <a:lumMod val="75000"/>
                  </a:schemeClr>
                </a:solidFill>
              </a:rPr>
              <a:t>Викторовны-                                                              выступление 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</a:rPr>
              <a:t>на областной конференции «Путь в </a:t>
            </a:r>
            <a:r>
              <a:rPr lang="ru-RU" sz="1600" b="1" i="1" smtClean="0">
                <a:solidFill>
                  <a:schemeClr val="tx2">
                    <a:lumMod val="75000"/>
                  </a:schemeClr>
                </a:solidFill>
              </a:rPr>
              <a:t>науку»,2018 год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89069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Проект учащихся – это исследовательский замысел направленный на разделение поставленной проблемы (ответа на вопрос), осуществление процедуры  исследования и получение конечного продукта (новых знаний в форме реферата , доклада , презентации, интернет - публикаций и т.п.)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ученического исследования </a:t>
            </a:r>
            <a:r>
              <a:rPr lang="ru-RU" dirty="0" err="1" smtClean="0"/>
              <a:t>включа</a:t>
            </a:r>
            <a:r>
              <a:rPr lang="ru-RU" sz="3600" dirty="0" err="1" smtClean="0"/>
              <a:t>Ю</a:t>
            </a:r>
            <a:r>
              <a:rPr lang="ru-RU" dirty="0" err="1" smtClean="0"/>
              <a:t>т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8472518" cy="528638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изучение литературы и фиксирование нужной информации </a:t>
            </a:r>
          </a:p>
          <a:p>
            <a:r>
              <a:rPr lang="ru-RU" sz="2000" dirty="0" smtClean="0"/>
              <a:t>поиск знаний с помощью интернет – технологий </a:t>
            </a:r>
          </a:p>
          <a:p>
            <a:r>
              <a:rPr lang="ru-RU" sz="2000" dirty="0" smtClean="0"/>
              <a:t>наблюдение за объектами , явлениями и их описание</a:t>
            </a:r>
          </a:p>
          <a:p>
            <a:r>
              <a:rPr lang="ru-RU" sz="2000" dirty="0" smtClean="0"/>
              <a:t>анализ мелких деталей и подробностей</a:t>
            </a:r>
          </a:p>
          <a:p>
            <a:r>
              <a:rPr lang="ru-RU" sz="2000" dirty="0" smtClean="0"/>
              <a:t>дедуктивное (от общего к частному) и индуктивное (от частного к общему) рассуждение </a:t>
            </a:r>
          </a:p>
          <a:p>
            <a:r>
              <a:rPr lang="ru-RU" sz="2000" dirty="0" smtClean="0"/>
              <a:t>классификация и систематизация объектов и явлений</a:t>
            </a:r>
          </a:p>
          <a:p>
            <a:r>
              <a:rPr lang="ru-RU" sz="2000" dirty="0" smtClean="0"/>
              <a:t>моделирование (абстрактное отображение явления или процесса)</a:t>
            </a:r>
          </a:p>
          <a:p>
            <a:r>
              <a:rPr lang="ru-RU" sz="2000" dirty="0" smtClean="0"/>
              <a:t>опросы , интервью и анкетирование</a:t>
            </a:r>
          </a:p>
          <a:p>
            <a:r>
              <a:rPr lang="ru-RU" sz="2000" dirty="0" smtClean="0"/>
              <a:t>краеведческий поиск</a:t>
            </a:r>
          </a:p>
          <a:p>
            <a:r>
              <a:rPr lang="ru-RU" sz="2000" dirty="0" smtClean="0"/>
              <a:t>преобразующий эксперимент  и  мониторинг результатов</a:t>
            </a:r>
          </a:p>
          <a:p>
            <a:r>
              <a:rPr lang="ru-RU" sz="2000" dirty="0" smtClean="0"/>
              <a:t>обобщение полученных результатов, оформление материалов исследования , а также их публичная презентация и публикация (в том числе в сети Интернет)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15352" cy="96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Несколько слов о типах исследовательских проектов , над которыми работали учащиеся школы: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3983047"/>
          </a:xfrm>
        </p:spPr>
        <p:txBody>
          <a:bodyPr/>
          <a:lstStyle/>
          <a:p>
            <a:pPr lvl="0"/>
            <a:r>
              <a:rPr lang="ru-RU" dirty="0" err="1" smtClean="0"/>
              <a:t>Предметные-проекты</a:t>
            </a:r>
            <a:r>
              <a:rPr lang="ru-RU" dirty="0" smtClean="0"/>
              <a:t> - филология и культура англоязычных стран. Тема "Вклад российских учёных в развитие и сохранение мировых языков", "Средства выразительности   языка в сонетах Шекспира".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Thanks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786322"/>
            <a:ext cx="2786050" cy="207167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Межпредметные</a:t>
            </a:r>
            <a:r>
              <a:rPr lang="ru-RU" dirty="0" smtClean="0"/>
              <a:t> </a:t>
            </a:r>
            <a:r>
              <a:rPr lang="ru-RU" dirty="0" err="1" smtClean="0"/>
              <a:t>проекты-история</a:t>
            </a:r>
            <a:r>
              <a:rPr lang="ru-RU" dirty="0" smtClean="0"/>
              <a:t>, основы православной культуры, литература. Тема "Религиозные верования в Великобритании и России", "Шекспир на все времена" (руководители- </a:t>
            </a:r>
            <a:r>
              <a:rPr lang="ru-RU" dirty="0" err="1" smtClean="0"/>
              <a:t>учител</a:t>
            </a:r>
            <a:r>
              <a:rPr lang="ru-RU" sz="2400" dirty="0" err="1" smtClean="0"/>
              <a:t>Я</a:t>
            </a:r>
            <a:r>
              <a:rPr lang="ru-RU" dirty="0" smtClean="0"/>
              <a:t> иностранного языка и других предметов) .</a:t>
            </a:r>
          </a:p>
          <a:p>
            <a:endParaRPr lang="ru-RU" dirty="0"/>
          </a:p>
        </p:txBody>
      </p:sp>
      <p:pic>
        <p:nvPicPr>
          <p:cNvPr id="2050" name="Picture 2" descr="&amp;Scy;&amp;ocy;&amp;bcy;&amp;ocy;&amp;rcy; &amp;scy;&amp;vcy;&amp;yacy;&amp;tcy;&amp;ocy;&amp;gcy;&amp;ocy; &amp;Pcy;&amp;acy;&amp;vcy;&amp;l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84" y="4572008"/>
            <a:ext cx="4429116" cy="22859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5097467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Надпредметные</a:t>
            </a:r>
            <a:r>
              <a:rPr lang="ru-RU" dirty="0" smtClean="0"/>
              <a:t> проекты- выходят за рамки образовательной программы. Тема "Проблемы молодёжи - молодежные субкультуры как отражение политической жизни в стране" ,"Как решить проблему с бездомными животными на улицах", "Любимое место жителей посёлка Первомайский", экологический проект "Путешествие в 2118 год", участие в проектах издательства "Просвещение"-"Интерактивная карта России", "Георгиевская ленточка"(о Героях Великой Отечественной войны, жителях  Первомайского района Тамбовской области).</a:t>
            </a:r>
          </a:p>
          <a:p>
            <a:endParaRPr lang="ru-RU" dirty="0"/>
          </a:p>
        </p:txBody>
      </p:sp>
      <p:pic>
        <p:nvPicPr>
          <p:cNvPr id="4" name="Picture 2" descr="D:\беседки\image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786322"/>
            <a:ext cx="3714744" cy="20716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Информационные источники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smtClean="0"/>
              <a:t>                   Интернет-документы</a:t>
            </a:r>
            <a:r>
              <a:rPr lang="ru-RU" i="1" dirty="0" smtClean="0"/>
              <a:t>:</a:t>
            </a:r>
            <a:endParaRPr lang="ru-RU" dirty="0" smtClean="0"/>
          </a:p>
          <a:p>
            <a:r>
              <a:rPr lang="ru-RU" b="1" dirty="0" smtClean="0"/>
              <a:t>1.</a:t>
            </a:r>
            <a:r>
              <a:rPr lang="ru-RU" dirty="0" smtClean="0"/>
              <a:t>Федеральные государственные образовательные стандарты. </a:t>
            </a:r>
            <a:r>
              <a:rPr lang="ru-RU" u="sng" dirty="0" smtClean="0">
                <a:hlinkClick r:id="rId2"/>
              </a:rPr>
              <a:t>http://fgos.ru/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b="1" dirty="0" smtClean="0"/>
              <a:t>Федеральный закон "Об образовании в Российской Федерации"    N 273-ФЗ от 29 декабря 2012 года с изменениями 2018 года.                    (</a:t>
            </a:r>
            <a:r>
              <a:rPr lang="ru-RU" dirty="0" smtClean="0"/>
              <a:t>Статья 5.5.2). Право на образование. Государственные гарантии реализации права на образование в Российской Федерации).      </a:t>
            </a:r>
            <a:r>
              <a:rPr lang="ru-RU" b="1" dirty="0" smtClean="0"/>
              <a:t>  http://zakon-ob-obrazovanii.ru/          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686436" cy="4525963"/>
          </a:xfrm>
        </p:spPr>
        <p:txBody>
          <a:bodyPr/>
          <a:lstStyle/>
          <a:p>
            <a:r>
              <a:rPr lang="ru-RU" dirty="0" smtClean="0"/>
              <a:t>Государство ставит перед школой задачу -максимально раскрыть способности каждого ученика, а задача учителя – помочь ему стать самостоятельным, творческим и уверенным в себе человеком </a:t>
            </a:r>
            <a:endParaRPr lang="ru-RU" dirty="0"/>
          </a:p>
        </p:txBody>
      </p:sp>
      <p:pic>
        <p:nvPicPr>
          <p:cNvPr id="1026" name="Picture 2" descr="C:\Users\Владелец\Desktop\cc62891d4b7800258aff70c72f762c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14620"/>
            <a:ext cx="3571868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229600" cy="4525963"/>
          </a:xfrm>
        </p:spPr>
        <p:txBody>
          <a:bodyPr/>
          <a:lstStyle/>
          <a:p>
            <a:r>
              <a:rPr lang="ru-RU" dirty="0" smtClean="0"/>
              <a:t>Закон об образовании в РФ устанавливает , что образовательная организация оказывает содействие учащимся , показавшим высокий уровень интеллектуального развития и творческих способностей , в их научно-исследовательской деятельности.</a:t>
            </a:r>
            <a:endParaRPr lang="ru-RU" dirty="0"/>
          </a:p>
        </p:txBody>
      </p:sp>
      <p:pic>
        <p:nvPicPr>
          <p:cNvPr id="2050" name="Picture 2" descr="C:\Users\Владелец\Desktop\54557v5656a5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143380"/>
            <a:ext cx="2714612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ФГОС нового поколения также придают огромную значимость исследовательской деятельности.</a:t>
            </a:r>
            <a:endParaRPr lang="ru-RU" dirty="0"/>
          </a:p>
        </p:txBody>
      </p:sp>
      <p:pic>
        <p:nvPicPr>
          <p:cNvPr id="3074" name="Picture 2" descr="C:\Users\Владелец\Desktop\1439443423_po-fg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07280"/>
            <a:ext cx="2877312" cy="1950720"/>
          </a:xfrm>
          <a:prstGeom prst="rect">
            <a:avLst/>
          </a:prstGeom>
          <a:noFill/>
        </p:spPr>
      </p:pic>
      <p:pic>
        <p:nvPicPr>
          <p:cNvPr id="3075" name="Picture 3" descr="C:\Users\Владелец\Desktop\detskii-mikroskop-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57496"/>
            <a:ext cx="5572132" cy="35718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Исследовательская деятельность имеет большую образовательную ценность , поскольку формирует у учащихся все виды УУД: личностные, регулятивные , познавательные и коммуникативные.</a:t>
            </a:r>
            <a:endParaRPr lang="ru-RU" dirty="0"/>
          </a:p>
        </p:txBody>
      </p:sp>
      <p:sp>
        <p:nvSpPr>
          <p:cNvPr id="16386" name="AutoShape 2" descr="&amp;Kcy;&amp;acy;&amp;rcy;&amp;tcy;&amp;icy;&amp;ncy;&amp;kcy;&amp;icy; &amp;pcy;&amp;ocy; &amp;zcy;&amp;acy;&amp;pcy;&amp;rcy;&amp;ocy;&amp;scy;&amp;ucy; &amp;kcy;&amp;acy;&amp;rcy;&amp;tcy;&amp;icy;&amp;ncy;&amp;kcy;&amp;icy; &amp;scy;&amp;vcy;&amp;yacy;&amp;zcy;&amp;acy;&amp;ncy;&amp;ncy;&amp;ycy;&amp;iecy; &amp;scy; &amp;icy;&amp;scy;&amp;scy;&amp;lcy;&amp;iecy;&amp;dcy;&amp;ocy;&amp;vcy;&amp;acy;&amp;tcy;&amp;iecy;&amp;lcy;&amp;softcy;&amp;scy;&amp;kcy;&amp;ocy;&amp;jcy; &amp;dcy;&amp;iecy;&amp;yacy;&amp;tcy;&amp;iecy;&amp;lcy;&amp;softcy;&amp;ncy;&amp;ocy;&amp;scy;&amp;tcy;&amp;softcy;&amp;yucy;"/>
          <p:cNvSpPr>
            <a:spLocks noChangeAspect="1" noChangeArrowheads="1"/>
          </p:cNvSpPr>
          <p:nvPr/>
        </p:nvSpPr>
        <p:spPr bwMode="auto">
          <a:xfrm>
            <a:off x="155575" y="-1042988"/>
            <a:ext cx="2381250" cy="2181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&amp;Kcy;&amp;acy;&amp;rcy;&amp;tcy;&amp;icy;&amp;ncy;&amp;kcy;&amp;icy; &amp;pcy;&amp;ocy; &amp;zcy;&amp;acy;&amp;pcy;&amp;rcy;&amp;ocy;&amp;scy;&amp;ucy; &amp;kcy;&amp;acy;&amp;rcy;&amp;tcy;&amp;icy;&amp;ncy;&amp;kcy;&amp;icy; &amp;scy;&amp;vcy;&amp;yacy;&amp;zcy;&amp;acy;&amp;ncy;&amp;ncy;&amp;ycy;&amp;iecy; &amp;scy; &amp;icy;&amp;scy;&amp;scy;&amp;lcy;&amp;iecy;&amp;dcy;&amp;ocy;&amp;vcy;&amp;acy;&amp;tcy;&amp;iecy;&amp;lcy;&amp;softcy;&amp;scy;&amp;kcy;&amp;ocy;&amp;jcy; &amp;dcy;&amp;iecy;&amp;yacy;&amp;tcy;&amp;iecy;&amp;lcy;&amp;softcy;&amp;ncy;&amp;ocy;&amp;scy;&amp;tcy;&amp;softcy;&amp;yucy;"/>
          <p:cNvSpPr>
            <a:spLocks noChangeAspect="1" noChangeArrowheads="1"/>
          </p:cNvSpPr>
          <p:nvPr/>
        </p:nvSpPr>
        <p:spPr bwMode="auto">
          <a:xfrm>
            <a:off x="155575" y="-1042988"/>
            <a:ext cx="2381250" cy="2181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&amp;Kcy;&amp;acy;&amp;rcy;&amp;tcy;&amp;icy;&amp;ncy;&amp;kcy;&amp;icy; &amp;pcy;&amp;ocy; &amp;zcy;&amp;acy;&amp;pcy;&amp;rcy;&amp;ocy;&amp;scy;&amp;ucy; &amp;kcy;&amp;acy;&amp;rcy;&amp;tcy;&amp;icy;&amp;ncy;&amp;kcy;&amp;icy; &amp;scy;&amp;vcy;&amp;yacy;&amp;zcy;&amp;acy;&amp;ncy;&amp;ncy;&amp;ycy;&amp;iecy; &amp;scy; &amp;icy;&amp;scy;&amp;scy;&amp;lcy;&amp;iecy;&amp;dcy;&amp;ocy;&amp;vcy;&amp;acy;&amp;tcy;&amp;iecy;&amp;lcy;&amp;softcy;&amp;scy;&amp;kcy;&amp;ocy;&amp;jcy; &amp;dcy;&amp;iecy;&amp;yacy;&amp;tcy;&amp;iecy;&amp;lcy;&amp;softcy;&amp;ncy;&amp;ocy;&amp;scy;&amp;tcy;&amp;softcy;&amp;yucy;"/>
          <p:cNvSpPr>
            <a:spLocks noChangeAspect="1" noChangeArrowheads="1"/>
          </p:cNvSpPr>
          <p:nvPr/>
        </p:nvSpPr>
        <p:spPr bwMode="auto">
          <a:xfrm>
            <a:off x="155575" y="-1042988"/>
            <a:ext cx="2381250" cy="2181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Содержимое 5" descr="shkola-karandashi-plastil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4286256"/>
            <a:ext cx="3714744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1675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Исследовательские проекты способствуют развитию у школьников УУД </a:t>
            </a:r>
            <a:r>
              <a:rPr lang="ru-RU" b="1" dirty="0" smtClean="0"/>
              <a:t>личностного типа: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r>
              <a:rPr lang="ru-RU" dirty="0" smtClean="0"/>
              <a:t>активный выбор области знания</a:t>
            </a:r>
          </a:p>
          <a:p>
            <a:r>
              <a:rPr lang="ru-RU" dirty="0" smtClean="0"/>
              <a:t>изобразительное отношения к знаниям </a:t>
            </a:r>
          </a:p>
          <a:p>
            <a:r>
              <a:rPr lang="ru-RU" dirty="0" smtClean="0"/>
              <a:t>учение в индивидуальном стиле </a:t>
            </a:r>
          </a:p>
          <a:p>
            <a:r>
              <a:rPr lang="ru-RU" dirty="0" smtClean="0"/>
              <a:t>достижение личной цели </a:t>
            </a:r>
          </a:p>
          <a:p>
            <a:r>
              <a:rPr lang="ru-RU" dirty="0" smtClean="0"/>
              <a:t>самореализация личностного потенциала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9496"/>
            <a:ext cx="8472518" cy="1817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Исследовательские проекты также способствуют развитию у школьников УУД </a:t>
            </a:r>
            <a:r>
              <a:rPr lang="ru-RU" b="1" dirty="0" smtClean="0"/>
              <a:t>регулятивного типа: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7"/>
            <a:ext cx="8229600" cy="4071966"/>
          </a:xfrm>
        </p:spPr>
        <p:txBody>
          <a:bodyPr/>
          <a:lstStyle/>
          <a:p>
            <a:r>
              <a:rPr lang="ru-RU" dirty="0" smtClean="0"/>
              <a:t>Учитель обучает детей ставить цель исследования , планировать своё исследование , собирать и систематизировать нужный материал , выстраивать шаги выполнения проекта , выполнять самооценку результата проекта.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71546"/>
            <a:ext cx="8543956" cy="96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Исследовательские проекты способствуют развитию у школьников УУД </a:t>
            </a:r>
            <a:r>
              <a:rPr lang="ru-RU" b="1" dirty="0" smtClean="0"/>
              <a:t>познавательного типа: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786059"/>
            <a:ext cx="8229600" cy="39290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 руководством учителя дети учатся формулировать предложения (гипотезы) , составлять список источников информации, извлекать информацию из источников , обобщать собранную информацию , рассуждать с доказательством (критическое мышление), формулировать самостоятельные выводы 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39496"/>
            <a:ext cx="8543956" cy="96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Исследовательские проекты способствуют развитию у школьников УУД </a:t>
            </a:r>
            <a:r>
              <a:rPr lang="ru-RU" b="1" dirty="0" smtClean="0"/>
              <a:t>коммуникативного типа: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4525963"/>
          </a:xfrm>
        </p:spPr>
        <p:txBody>
          <a:bodyPr/>
          <a:lstStyle/>
          <a:p>
            <a:r>
              <a:rPr lang="ru-RU" dirty="0" smtClean="0"/>
              <a:t>коммуникация в деловом взаимодействии </a:t>
            </a:r>
          </a:p>
          <a:p>
            <a:r>
              <a:rPr lang="ru-RU" dirty="0" smtClean="0"/>
              <a:t>предупреждение и преодоление непонимания</a:t>
            </a:r>
          </a:p>
          <a:p>
            <a:r>
              <a:rPr lang="ru-RU" dirty="0" smtClean="0"/>
              <a:t>участие в обсуждение проблемы</a:t>
            </a:r>
          </a:p>
          <a:p>
            <a:r>
              <a:rPr lang="ru-RU" dirty="0" smtClean="0"/>
              <a:t>формулирование своей позиции </a:t>
            </a:r>
          </a:p>
          <a:p>
            <a:r>
              <a:rPr lang="ru-RU" dirty="0" smtClean="0"/>
              <a:t>публичная презентация результатов проекта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271166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tf10271166</Template>
  <TotalTime>289</TotalTime>
  <Words>615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tf10271166</vt:lpstr>
      <vt:lpstr>Формирование универсальных учебных действий в свете требований федерального государственного образовательного стандарта на уроках иностранного языка</vt:lpstr>
      <vt:lpstr>Слайд 2</vt:lpstr>
      <vt:lpstr>Слайд 3</vt:lpstr>
      <vt:lpstr>Слайд 4</vt:lpstr>
      <vt:lpstr>Слайд 5</vt:lpstr>
      <vt:lpstr>Исследовательские проекты способствуют развитию у школьников УУД личностного типа:</vt:lpstr>
      <vt:lpstr>Исследовательские проекты также способствуют развитию у школьников УУД регулятивного типа:</vt:lpstr>
      <vt:lpstr>Исследовательские проекты способствуют развитию у школьников УУД познавательного типа: </vt:lpstr>
      <vt:lpstr>Исследовательские проекты способствуют развитию у школьников УУД коммуникативного типа:</vt:lpstr>
      <vt:lpstr>Слайд 10</vt:lpstr>
      <vt:lpstr>Методы ученического исследования включаЮт: </vt:lpstr>
      <vt:lpstr>Несколько слов о типах исследовательских проектов , над которыми работали учащиеся школы:</vt:lpstr>
      <vt:lpstr>Слайд 13</vt:lpstr>
      <vt:lpstr>Слайд 14</vt:lpstr>
      <vt:lpstr>Информационные 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в свете требований федерального государственного образовательного стандарта на уроках иностранного языка</dc:title>
  <dc:creator>Владелец</dc:creator>
  <cp:lastModifiedBy>User</cp:lastModifiedBy>
  <cp:revision>34</cp:revision>
  <dcterms:created xsi:type="dcterms:W3CDTF">2018-10-05T09:50:10Z</dcterms:created>
  <dcterms:modified xsi:type="dcterms:W3CDTF">2018-11-29T17:38:36Z</dcterms:modified>
</cp:coreProperties>
</file>