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72" r:id="rId6"/>
    <p:sldId id="273" r:id="rId7"/>
    <p:sldId id="275" r:id="rId8"/>
    <p:sldId id="276" r:id="rId9"/>
    <p:sldId id="270" r:id="rId10"/>
    <p:sldId id="261" r:id="rId11"/>
    <p:sldId id="262" r:id="rId12"/>
    <p:sldId id="277" r:id="rId13"/>
    <p:sldId id="264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6" autoAdjust="0"/>
    <p:restoredTop sz="94660"/>
  </p:normalViewPr>
  <p:slideViewPr>
    <p:cSldViewPr>
      <p:cViewPr varScale="1">
        <p:scale>
          <a:sx n="62" d="100"/>
          <a:sy n="62" d="100"/>
        </p:scale>
        <p:origin x="-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7"/>
          <p:cNvGrpSpPr/>
          <p:nvPr userDrawn="1"/>
        </p:nvGrpSpPr>
        <p:grpSpPr>
          <a:xfrm>
            <a:off x="-9525" y="0"/>
            <a:ext cx="9166225" cy="6875462"/>
            <a:chOff x="-9525" y="-9525"/>
            <a:chExt cx="9166225" cy="6884988"/>
          </a:xfrm>
        </p:grpSpPr>
        <p:sp>
          <p:nvSpPr>
            <p:cNvPr id="39" name="Freeform 7"/>
            <p:cNvSpPr>
              <a:spLocks/>
            </p:cNvSpPr>
            <p:nvPr/>
          </p:nvSpPr>
          <p:spPr bwMode="gray">
            <a:xfrm>
              <a:off x="-9525" y="-9525"/>
              <a:ext cx="9156700" cy="687228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3137"/>
                    <a:invGamma/>
                  </a:schemeClr>
                </a:gs>
                <a:gs pos="100000">
                  <a:schemeClr val="bg1">
                    <a:alpha val="70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Line 13"/>
            <p:cNvSpPr>
              <a:spLocks noChangeShapeType="1"/>
            </p:cNvSpPr>
            <p:nvPr/>
          </p:nvSpPr>
          <p:spPr bwMode="gray">
            <a:xfrm flipH="1">
              <a:off x="481331" y="0"/>
              <a:ext cx="45719" cy="6858000"/>
            </a:xfrm>
            <a:prstGeom prst="line">
              <a:avLst/>
            </a:prstGeom>
            <a:noFill/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  <a:effectLst>
              <a:outerShdw dist="17961" dir="2700000" algn="ctr" rotWithShape="0">
                <a:schemeClr val="accent2">
                  <a:alpha val="35001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Line 14"/>
            <p:cNvSpPr>
              <a:spLocks noChangeShapeType="1"/>
            </p:cNvSpPr>
            <p:nvPr/>
          </p:nvSpPr>
          <p:spPr bwMode="gray">
            <a:xfrm>
              <a:off x="1677988" y="0"/>
              <a:ext cx="0" cy="6832600"/>
            </a:xfrm>
            <a:prstGeom prst="line">
              <a:avLst/>
            </a:prstGeom>
            <a:noFill/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  <a:effectLst>
              <a:outerShdw dist="17961" dir="2700000" algn="ctr" rotWithShape="0">
                <a:schemeClr val="accent2">
                  <a:alpha val="35001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Line 15"/>
            <p:cNvSpPr>
              <a:spLocks noChangeShapeType="1"/>
            </p:cNvSpPr>
            <p:nvPr/>
          </p:nvSpPr>
          <p:spPr bwMode="gray">
            <a:xfrm>
              <a:off x="2830513" y="0"/>
              <a:ext cx="0" cy="6861175"/>
            </a:xfrm>
            <a:prstGeom prst="line">
              <a:avLst/>
            </a:prstGeom>
            <a:noFill/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  <a:effectLst>
              <a:outerShdw dist="17961" dir="2700000" algn="ctr" rotWithShape="0">
                <a:schemeClr val="accent2">
                  <a:alpha val="35001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Line 16"/>
            <p:cNvSpPr>
              <a:spLocks noChangeShapeType="1"/>
            </p:cNvSpPr>
            <p:nvPr/>
          </p:nvSpPr>
          <p:spPr bwMode="gray">
            <a:xfrm>
              <a:off x="3983038" y="0"/>
              <a:ext cx="0" cy="6875463"/>
            </a:xfrm>
            <a:prstGeom prst="line">
              <a:avLst/>
            </a:prstGeom>
            <a:noFill/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  <a:effectLst>
              <a:outerShdw dist="17961" dir="2700000" algn="ctr" rotWithShape="0">
                <a:schemeClr val="accent2">
                  <a:alpha val="35001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Line 17"/>
            <p:cNvSpPr>
              <a:spLocks noChangeShapeType="1"/>
            </p:cNvSpPr>
            <p:nvPr/>
          </p:nvSpPr>
          <p:spPr bwMode="gray">
            <a:xfrm>
              <a:off x="5133975" y="388938"/>
              <a:ext cx="0" cy="6486525"/>
            </a:xfrm>
            <a:prstGeom prst="line">
              <a:avLst/>
            </a:prstGeom>
            <a:noFill/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  <a:effectLst>
              <a:outerShdw dist="17961" dir="2700000" algn="ctr" rotWithShape="0">
                <a:schemeClr val="accent2">
                  <a:alpha val="35001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Line 18"/>
            <p:cNvSpPr>
              <a:spLocks noChangeShapeType="1"/>
            </p:cNvSpPr>
            <p:nvPr/>
          </p:nvSpPr>
          <p:spPr bwMode="gray">
            <a:xfrm flipH="1">
              <a:off x="6286500" y="0"/>
              <a:ext cx="12" cy="6875463"/>
            </a:xfrm>
            <a:prstGeom prst="line">
              <a:avLst/>
            </a:prstGeom>
            <a:noFill/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  <a:effectLst>
              <a:outerShdw dist="17961" dir="2700000" algn="ctr" rotWithShape="0">
                <a:schemeClr val="accent2">
                  <a:alpha val="35001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Line 19"/>
            <p:cNvSpPr>
              <a:spLocks noChangeShapeType="1"/>
            </p:cNvSpPr>
            <p:nvPr/>
          </p:nvSpPr>
          <p:spPr bwMode="gray">
            <a:xfrm>
              <a:off x="7393306" y="214290"/>
              <a:ext cx="45719" cy="6661173"/>
            </a:xfrm>
            <a:prstGeom prst="line">
              <a:avLst/>
            </a:prstGeom>
            <a:noFill/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  <a:effectLst>
              <a:outerShdw dist="17961" dir="2700000" algn="ctr" rotWithShape="0">
                <a:schemeClr val="accent2">
                  <a:alpha val="35001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Line 23"/>
            <p:cNvSpPr>
              <a:spLocks noChangeShapeType="1"/>
            </p:cNvSpPr>
            <p:nvPr/>
          </p:nvSpPr>
          <p:spPr bwMode="gray">
            <a:xfrm rot="5400000">
              <a:off x="4578350" y="-3036887"/>
              <a:ext cx="0" cy="9156700"/>
            </a:xfrm>
            <a:prstGeom prst="line">
              <a:avLst/>
            </a:prstGeom>
            <a:noFill/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  <a:effectLst>
              <a:outerShdw dist="17961" dir="2700000" algn="ctr" rotWithShape="0">
                <a:schemeClr val="accent2">
                  <a:alpha val="35001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Line 24"/>
            <p:cNvSpPr>
              <a:spLocks noChangeShapeType="1"/>
            </p:cNvSpPr>
            <p:nvPr/>
          </p:nvSpPr>
          <p:spPr bwMode="gray">
            <a:xfrm rot="5400000">
              <a:off x="4578350" y="-1912937"/>
              <a:ext cx="0" cy="9156700"/>
            </a:xfrm>
            <a:prstGeom prst="line">
              <a:avLst/>
            </a:prstGeom>
            <a:noFill/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  <a:effectLst>
              <a:outerShdw dist="17961" dir="2700000" algn="ctr" rotWithShape="0">
                <a:schemeClr val="accent2">
                  <a:alpha val="35001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Line 26"/>
            <p:cNvSpPr>
              <a:spLocks noChangeShapeType="1"/>
            </p:cNvSpPr>
            <p:nvPr/>
          </p:nvSpPr>
          <p:spPr bwMode="gray">
            <a:xfrm rot="5400000">
              <a:off x="4579938" y="334962"/>
              <a:ext cx="0" cy="9153525"/>
            </a:xfrm>
            <a:prstGeom prst="line">
              <a:avLst/>
            </a:prstGeom>
            <a:noFill/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  <a:effectLst>
              <a:outerShdw dist="17961" dir="2700000" algn="ctr" rotWithShape="0">
                <a:schemeClr val="accent2">
                  <a:alpha val="35001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Line 27"/>
            <p:cNvSpPr>
              <a:spLocks noChangeShapeType="1"/>
            </p:cNvSpPr>
            <p:nvPr/>
          </p:nvSpPr>
          <p:spPr bwMode="gray">
            <a:xfrm rot="5400000">
              <a:off x="4535646" y="1500026"/>
              <a:ext cx="45719" cy="9117015"/>
            </a:xfrm>
            <a:prstGeom prst="line">
              <a:avLst/>
            </a:prstGeom>
            <a:noFill/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  <a:effectLst>
              <a:outerShdw dist="17961" dir="2700000" algn="ctr" rotWithShape="0">
                <a:schemeClr val="accent2">
                  <a:alpha val="35001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Rectangle 28"/>
            <p:cNvSpPr>
              <a:spLocks noChangeArrowheads="1"/>
            </p:cNvSpPr>
            <p:nvPr/>
          </p:nvSpPr>
          <p:spPr bwMode="gray">
            <a:xfrm>
              <a:off x="4005263" y="2692400"/>
              <a:ext cx="1128712" cy="1079500"/>
            </a:xfrm>
            <a:prstGeom prst="rect">
              <a:avLst/>
            </a:prstGeom>
            <a:solidFill>
              <a:srgbClr val="FFFFFF">
                <a:alpha val="25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Rectangle 31"/>
            <p:cNvSpPr>
              <a:spLocks noChangeArrowheads="1"/>
            </p:cNvSpPr>
            <p:nvPr/>
          </p:nvSpPr>
          <p:spPr bwMode="gray">
            <a:xfrm>
              <a:off x="6307138" y="6064250"/>
              <a:ext cx="1128712" cy="796925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Rectangle 34"/>
            <p:cNvSpPr>
              <a:spLocks noChangeArrowheads="1"/>
            </p:cNvSpPr>
            <p:nvPr/>
          </p:nvSpPr>
          <p:spPr bwMode="gray">
            <a:xfrm>
              <a:off x="6300788" y="1566863"/>
              <a:ext cx="1120775" cy="1079500"/>
            </a:xfrm>
            <a:prstGeom prst="rect">
              <a:avLst/>
            </a:prstGeom>
            <a:solidFill>
              <a:srgbClr val="FFFFFF">
                <a:alpha val="3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54" name="Picture 4" descr="H:\графика\asadal\scool\scool\38 [Converted]111.png"/>
          <p:cNvPicPr>
            <a:picLocks noChangeAspect="1" noChangeArrowheads="1"/>
          </p:cNvPicPr>
          <p:nvPr userDrawn="1"/>
        </p:nvPicPr>
        <p:blipFill>
          <a:blip r:embed="rId2" cstate="print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5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3" cstate="print"/>
          <a:srcRect l="11539" b="11939"/>
          <a:stretch>
            <a:fillRect/>
          </a:stretch>
        </p:blipFill>
        <p:spPr bwMode="auto">
          <a:xfrm>
            <a:off x="0" y="5857892"/>
            <a:ext cx="2190705" cy="1000108"/>
          </a:xfrm>
          <a:prstGeom prst="rect">
            <a:avLst/>
          </a:prstGeom>
          <a:noFill/>
        </p:spPr>
      </p:pic>
      <p:pic>
        <p:nvPicPr>
          <p:cNvPr id="56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4" cstate="print"/>
          <a:srcRect l="11857"/>
          <a:stretch>
            <a:fillRect/>
          </a:stretch>
        </p:blipFill>
        <p:spPr bwMode="auto">
          <a:xfrm flipH="1">
            <a:off x="8501090" y="5693045"/>
            <a:ext cx="642910" cy="11649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7232848" cy="1512168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Подготовила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Прицепова Елена Владимировна,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 учитель начальных классов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259228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Как помочь ребенку </a:t>
            </a:r>
            <a:r>
              <a:rPr lang="ru-RU" sz="5400" b="1" dirty="0" smtClean="0"/>
              <a:t>хорошо </a:t>
            </a:r>
            <a:r>
              <a:rPr lang="ru-RU" sz="5400" b="1" dirty="0" smtClean="0"/>
              <a:t>учиться.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0"/>
            <a:ext cx="8183880" cy="234888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5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Будущее нации — </a:t>
            </a:r>
            <a:r>
              <a:rPr lang="ru-RU" sz="5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руках матерей. </a:t>
            </a:r>
            <a:endParaRPr lang="ru-RU" sz="5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Бальзак О.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D:\Школа\школа Жд\День мам  фото\IMG_26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87470"/>
            <a:ext cx="5760640" cy="432048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efrit.ru/_fr/13/08965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292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764704"/>
            <a:ext cx="5652120" cy="5242587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Один отец значит больше,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чем сто учителей.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Герберт Д.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с книгой мальчик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3568" y="312106"/>
            <a:ext cx="7488831" cy="6545894"/>
          </a:xfr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560" y="3140968"/>
            <a:ext cx="82296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Спасибо </a:t>
            </a:r>
            <a:br>
              <a:rPr lang="ru-RU" sz="6000" dirty="0" smtClean="0"/>
            </a:br>
            <a:r>
              <a:rPr lang="ru-RU" sz="6000" dirty="0" smtClean="0"/>
              <a:t>за внимание,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Творческих УСПЕХОВ!</a:t>
            </a:r>
            <a:endParaRPr lang="en-US" sz="60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876300"/>
            <a:ext cx="5546452" cy="609600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b="1" dirty="0" smtClean="0">
                <a:solidFill>
                  <a:srgbClr val="002060"/>
                </a:solidFill>
              </a:rPr>
              <a:t>Проблемный вопрос</a:t>
            </a:r>
            <a:endParaRPr lang="en-US" sz="3600" b="1" dirty="0" smtClean="0">
              <a:solidFill>
                <a:srgbClr val="00206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02920" y="2420888"/>
            <a:ext cx="8183880" cy="1584176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Palatino Linotype" pitchFamily="18" charset="0"/>
              </a:rPr>
              <a:t>Могут ли семья и школа стать полноценными партнерами в деле воспитания и образования детей?</a:t>
            </a:r>
            <a:endParaRPr lang="en-US" sz="2800" b="1" dirty="0" smtClean="0">
              <a:latin typeface="Palatino Linotype" pitchFamily="18" charset="0"/>
            </a:endParaRPr>
          </a:p>
        </p:txBody>
      </p:sp>
      <p:pic>
        <p:nvPicPr>
          <p:cNvPr id="4100" name="Picture 7" descr="pres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05064"/>
            <a:ext cx="22987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8" descr="b8_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789040"/>
            <a:ext cx="2303462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AutoShape 11"/>
          <p:cNvSpPr>
            <a:spLocks noChangeArrowheads="1"/>
          </p:cNvSpPr>
          <p:nvPr/>
        </p:nvSpPr>
        <p:spPr bwMode="auto">
          <a:xfrm>
            <a:off x="3779912" y="5445224"/>
            <a:ext cx="2232025" cy="719137"/>
          </a:xfrm>
          <a:prstGeom prst="leftRightArrow">
            <a:avLst>
              <a:gd name="adj1" fmla="val 50000"/>
              <a:gd name="adj2" fmla="val 62075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80" name="WordArt 12"/>
          <p:cNvSpPr>
            <a:spLocks noChangeArrowheads="1" noChangeShapeType="1" noTextEdit="1"/>
          </p:cNvSpPr>
          <p:nvPr/>
        </p:nvSpPr>
        <p:spPr bwMode="auto">
          <a:xfrm>
            <a:off x="4643438" y="4005263"/>
            <a:ext cx="1152525" cy="1511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788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14825"/>
            <a:ext cx="2348177" cy="220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  <p:bldP spid="3278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157192"/>
            <a:ext cx="7500990" cy="1080120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Воспитательная система класса: основа – союз учителя, родителей и ребенка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49" name="Picture 1" descr="BD182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8143932" cy="4757750"/>
          </a:xfrm>
          <a:prstGeom prst="rect">
            <a:avLst/>
          </a:prstGeom>
          <a:noFill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786182" y="571480"/>
            <a:ext cx="1714512" cy="7143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Ребенок, учащиеся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14348" y="4643446"/>
            <a:ext cx="2000264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6500826" y="4429132"/>
            <a:ext cx="1857388" cy="6429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500430" y="3143248"/>
            <a:ext cx="2000264" cy="8572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класс – наша семья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509120"/>
            <a:ext cx="7955161" cy="165618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Влияние на формирование личности  ребенка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j02849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500174"/>
            <a:ext cx="5431826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071538" y="714356"/>
            <a:ext cx="1900242" cy="135732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70%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семья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072198" y="785794"/>
            <a:ext cx="1928826" cy="121444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10%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кола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7072330" y="4071942"/>
            <a:ext cx="1885952" cy="135732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cs typeface="Times New Roman" pitchFamily="18" charset="0"/>
              </a:rPr>
              <a:t>20%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36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cs typeface="Times New Roman" pitchFamily="18" charset="0"/>
              </a:rPr>
              <a:t>оциум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121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</a:rPr>
              <a:t>Притча «</a:t>
            </a:r>
            <a:r>
              <a:rPr lang="ru-RU" b="1" dirty="0" smtClean="0">
                <a:solidFill>
                  <a:srgbClr val="7030A0"/>
                </a:solidFill>
              </a:rPr>
              <a:t>Небезупречный горшок»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8674" name="Picture 2" descr="C:\Users\Администратор.Toshiba\Desktop\8778294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2312" y="1100118"/>
            <a:ext cx="7302096" cy="499905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Игра "Оппонент".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Picture 7" descr="сова на книжке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54817" y="1527175"/>
            <a:ext cx="4797853" cy="4572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8" name="Picture 6" descr="shkolnica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476672"/>
            <a:ext cx="8352928" cy="5683181"/>
          </a:xfrm>
          <a:noFill/>
          <a:ln/>
        </p:spPr>
      </p:pic>
      <p:sp>
        <p:nvSpPr>
          <p:cNvPr id="33799" name="Rectangle 7"/>
          <p:cNvSpPr>
            <a:spLocks noGrp="1" noChangeArrowheads="1"/>
          </p:cNvSpPr>
          <p:nvPr>
            <p:ph type="title"/>
          </p:nvPr>
        </p:nvSpPr>
        <p:spPr>
          <a:xfrm>
            <a:off x="5181600" y="381000"/>
            <a:ext cx="3962400" cy="3733800"/>
          </a:xfrm>
          <a:noFill/>
          <a:ln/>
        </p:spPr>
        <p:txBody>
          <a:bodyPr/>
          <a:lstStyle/>
          <a:p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каком порядке следует учить уроки?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Упражнение «Цветок».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756" y="1731962"/>
            <a:ext cx="665797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Наши родители и мы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Picture 3" descr="D:\Школа\школа Жд\День мам  фото\IMG_266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4126838" cy="3096344"/>
          </a:xfrm>
          <a:prstGeom prst="rect">
            <a:avLst/>
          </a:prstGeom>
          <a:noFill/>
        </p:spPr>
      </p:pic>
      <p:pic>
        <p:nvPicPr>
          <p:cNvPr id="5" name="Picture 2" descr="D:\Школа\школа Жд\День мам  фото\IMG_26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5990" y="2978950"/>
            <a:ext cx="4344482" cy="32583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a8b27aec0a2123dc011c439e71bf974e1f593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1539</TotalTime>
  <Words>107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Как помочь ребенку хорошо учиться. </vt:lpstr>
      <vt:lpstr>Проблемный вопрос</vt:lpstr>
      <vt:lpstr>Воспитательная система класса: основа – союз учителя, родителей и ребенка</vt:lpstr>
      <vt:lpstr>Влияние на формирование личности  ребенка </vt:lpstr>
      <vt:lpstr>   Притча «Небезупречный горшок» </vt:lpstr>
      <vt:lpstr>Игра "Оппонент".</vt:lpstr>
      <vt:lpstr>В каком порядке следует учить уроки?</vt:lpstr>
      <vt:lpstr>Упражнение «Цветок». </vt:lpstr>
      <vt:lpstr>Наши родители и мы</vt:lpstr>
      <vt:lpstr>Слайд 10</vt:lpstr>
      <vt:lpstr>Слайд 11</vt:lpstr>
      <vt:lpstr>Слайд 12</vt:lpstr>
      <vt:lpstr>Спасибо  за внимание,  Творческих УСПЕХОВ!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помочь ребенку научиться правильно учиться. </dc:title>
  <dc:creator>Администратор</dc:creator>
  <cp:lastModifiedBy>Прицепова</cp:lastModifiedBy>
  <cp:revision>20</cp:revision>
  <dcterms:created xsi:type="dcterms:W3CDTF">2018-11-27T15:53:47Z</dcterms:created>
  <dcterms:modified xsi:type="dcterms:W3CDTF">2018-11-28T20:24:46Z</dcterms:modified>
</cp:coreProperties>
</file>