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8" r:id="rId2"/>
    <p:sldId id="277" r:id="rId3"/>
    <p:sldId id="259" r:id="rId4"/>
    <p:sldId id="262" r:id="rId5"/>
    <p:sldId id="263" r:id="rId6"/>
    <p:sldId id="264" r:id="rId7"/>
    <p:sldId id="265" r:id="rId8"/>
    <p:sldId id="269" r:id="rId9"/>
    <p:sldId id="270" r:id="rId10"/>
    <p:sldId id="268" r:id="rId11"/>
    <p:sldId id="280" r:id="rId12"/>
    <p:sldId id="266" r:id="rId13"/>
    <p:sldId id="267" r:id="rId14"/>
    <p:sldId id="272" r:id="rId15"/>
    <p:sldId id="274" r:id="rId16"/>
    <p:sldId id="275" r:id="rId17"/>
    <p:sldId id="276" r:id="rId18"/>
    <p:sldId id="278" r:id="rId19"/>
    <p:sldId id="281" r:id="rId20"/>
    <p:sldId id="282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2121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EA6CA-F8AF-4A32-8A23-076A38E23E94}" type="datetimeFigureOut">
              <a:rPr lang="ru-RU" smtClean="0"/>
              <a:pPr/>
              <a:t>25.12.2018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50AF4-AE71-4FE8-97FE-2A4A6EC0B4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50AF4-AE71-4FE8-97FE-2A4A6EC0B4A2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50AF4-AE71-4FE8-97FE-2A4A6EC0B4A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50AF4-AE71-4FE8-97FE-2A4A6EC0B4A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50AF4-AE71-4FE8-97FE-2A4A6EC0B4A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50AF4-AE71-4FE8-97FE-2A4A6EC0B4A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12/25/2018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1.jpeg"/><Relationship Id="rId4" Type="http://schemas.openxmlformats.org/officeDocument/2006/relationships/image" Target="../media/image3.jpeg"/><Relationship Id="rId9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35.jpeg"/><Relationship Id="rId7" Type="http://schemas.openxmlformats.org/officeDocument/2006/relationships/image" Target="../media/image20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slide" Target="slide2.xml"/><Relationship Id="rId4" Type="http://schemas.openxmlformats.org/officeDocument/2006/relationships/image" Target="../media/image36.jpeg"/><Relationship Id="rId9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gif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3.xml"/><Relationship Id="rId7" Type="http://schemas.openxmlformats.org/officeDocument/2006/relationships/slide" Target="slide14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10" Type="http://schemas.openxmlformats.org/officeDocument/2006/relationships/slide" Target="slide21.xml"/><Relationship Id="rId4" Type="http://schemas.openxmlformats.org/officeDocument/2006/relationships/slide" Target="slide10.xml"/><Relationship Id="rId9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olimp-history.ru/" TargetMode="External"/><Relationship Id="rId7" Type="http://schemas.openxmlformats.org/officeDocument/2006/relationships/slide" Target="slide2.xm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reebash.org/main/30389-luchshie-momenty-olimpiady-po-v.html" TargetMode="External"/><Relationship Id="rId5" Type="http://schemas.openxmlformats.org/officeDocument/2006/relationships/hyperlink" Target="http://images.yandex.ru/yandsearch" TargetMode="External"/><Relationship Id="rId4" Type="http://schemas.openxmlformats.org/officeDocument/2006/relationships/hyperlink" Target="http://www.olympiady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9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3429000"/>
            <a:ext cx="2286000" cy="21526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 descr="383652942.jpg"/>
          <p:cNvPicPr>
            <a:picLocks noChangeAspect="1"/>
          </p:cNvPicPr>
          <p:nvPr/>
        </p:nvPicPr>
        <p:blipFill>
          <a:blip r:embed="rId3"/>
          <a:srcRect l="11594" r="10145"/>
          <a:stretch>
            <a:fillRect/>
          </a:stretch>
        </p:blipFill>
        <p:spPr>
          <a:xfrm>
            <a:off x="3276600" y="2057400"/>
            <a:ext cx="2514601" cy="2590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 descr="160b62130ffda36e15a6dcbed57d81a3.jpg"/>
          <p:cNvPicPr>
            <a:picLocks noChangeAspect="1"/>
          </p:cNvPicPr>
          <p:nvPr/>
        </p:nvPicPr>
        <p:blipFill>
          <a:blip r:embed="rId4"/>
          <a:srcRect l="20650" t="9756" r="20813"/>
          <a:stretch>
            <a:fillRect/>
          </a:stretch>
        </p:blipFill>
        <p:spPr>
          <a:xfrm>
            <a:off x="6172200" y="1828800"/>
            <a:ext cx="2687595" cy="27622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 descr="desktopwallpapers.org.ua-170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28800" y="3200400"/>
            <a:ext cx="2590801" cy="2590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 descr="63eab80113ddd2ce17ca37203fc2388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2133600"/>
            <a:ext cx="2124075" cy="20764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Олимпийские 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0" y="5486400"/>
            <a:ext cx="9144000" cy="114300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игры </a:t>
            </a:r>
            <a:endParaRPr kumimoji="0" lang="ru-RU" sz="88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Содержимое 3" descr="254498.jpg"/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0" y="1524000"/>
            <a:ext cx="9144000" cy="45918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Олимпийские игры современности</a:t>
            </a:r>
            <a:endParaRPr lang="ru-RU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861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Игры проводятся в первый год 4-летнего (Олимпийского) цикла. Счёт олимпиадам ведётся с 1896, когда состоялись первые Олимпийски. Летняя Олимпиада получает свой номер и в тех случаях, когда игры не проводятся .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В нумерации Зимних Олимпиад пропущенные игры не учитывают.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Продолжительность Игр в среднем 16-18 дней.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Ряд Игр проходил с Бойкотом Олимпиад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 по политическим и другим протестным причинам. </a:t>
            </a:r>
          </a:p>
        </p:txBody>
      </p:sp>
      <p:pic>
        <p:nvPicPr>
          <p:cNvPr id="4" name="Рисунок 3" descr="d7adfd75e15b3519d15be733826c2b3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73832">
            <a:off x="818989" y="5194585"/>
            <a:ext cx="1944313" cy="12953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main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33866">
            <a:off x="3842490" y="5225310"/>
            <a:ext cx="1524000" cy="15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19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79477">
            <a:off x="6224218" y="5102192"/>
            <a:ext cx="2178501" cy="15306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28600" y="609600"/>
            <a:ext cx="91440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   </a:t>
            </a:r>
            <a:r>
              <a:rPr lang="ru-RU" sz="2400" b="1" dirty="0" smtClean="0">
                <a:solidFill>
                  <a:srgbClr val="FFFF00"/>
                </a:solidFill>
              </a:rPr>
              <a:t>Наибольшее число раз Олимпийские игры проходили в США — 8 раз (4 /4). Во Франции 5 раз (2/3), в Великобритании 3 раза (3/0), Германии 3 раза (2/1), в Японии, Италии, Канаде 3 раза (1/2), в Греции и Австралии дважды проводились летние игры. в Австрии, Швейцарии и Норвегии дважды проводились зимние игры. Швеция, Бельгия, Нидерланды, Финляндия, 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      СССР, Мексика, Южная Корея, Испания и Китай один раз принимали летние игры. Югославия один раз принимала зимние игры. 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-228600"/>
            <a:ext cx="8229600" cy="1143000"/>
          </a:xfrm>
          <a:prstGeom prst="rect">
            <a:avLst/>
          </a:prstGeom>
        </p:spPr>
        <p:txBody>
          <a:bodyPr vert="horz" anchor="ctr"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Места проведения Олимпийских игр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Рисунок 4" descr="55108209_1980W_emblem_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35053">
            <a:off x="6617351" y="4291345"/>
            <a:ext cx="1905000" cy="22455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post-3-1218052295915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28416">
            <a:off x="3934385" y="4354524"/>
            <a:ext cx="1892999" cy="2408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5c10c22bca268f747de6a22b2d93aa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672073">
            <a:off x="1028621" y="4622849"/>
            <a:ext cx="2332886" cy="17449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Рисунок 108" descr="desktopwallpapers.org.ua-170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7230">
            <a:off x="3439978" y="3206885"/>
            <a:ext cx="2565400" cy="1924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Летние виды спорта</a:t>
            </a:r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71800"/>
            <a:ext cx="8229600" cy="470916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Гребля на байдарках и каноэ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Спортивная гимнастика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Художественная гимнастика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Дзюдо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Конный спорт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Лёгкая атлетика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Настольный теннис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Парусный спорт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Плавание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Прыжки в воду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Синхронное плавание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Современное пятиборье</a:t>
            </a:r>
          </a:p>
          <a:p>
            <a:pPr>
              <a:buNone/>
            </a:pPr>
            <a:r>
              <a:rPr lang="ru-RU" sz="8000" dirty="0" smtClean="0"/>
              <a:t> </a:t>
            </a:r>
            <a:endParaRPr lang="ru-RU" dirty="0"/>
          </a:p>
        </p:txBody>
      </p:sp>
      <p:sp>
        <p:nvSpPr>
          <p:cNvPr id="104" name="Прямоугольник 103"/>
          <p:cNvSpPr/>
          <p:nvPr/>
        </p:nvSpPr>
        <p:spPr>
          <a:xfrm>
            <a:off x="6477000" y="2971800"/>
            <a:ext cx="2667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000" dirty="0" smtClean="0"/>
              <a:t> </a:t>
            </a:r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Пулевая стрельба</a:t>
            </a:r>
          </a:p>
          <a:p>
            <a:pPr marL="457200" indent="-457200"/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Стрельба из лука</a:t>
            </a:r>
          </a:p>
          <a:p>
            <a:pPr marL="457200" indent="-457200"/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Стендовая стрельба</a:t>
            </a:r>
          </a:p>
          <a:p>
            <a:pPr marL="457200" indent="-457200"/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Теннис</a:t>
            </a:r>
          </a:p>
          <a:p>
            <a:pPr marL="457200" indent="-457200"/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Триатлон</a:t>
            </a:r>
          </a:p>
          <a:p>
            <a:pPr marL="457200" indent="-457200"/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000" b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Тхэквондо</a:t>
            </a:r>
            <a:endParaRPr lang="ru-RU" sz="20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/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Тяжёлая атлетика</a:t>
            </a:r>
          </a:p>
          <a:p>
            <a:pPr marL="457200" indent="-457200"/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Фехтование</a:t>
            </a:r>
          </a:p>
          <a:p>
            <a:pPr marL="457200" indent="-457200"/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Футбол</a:t>
            </a:r>
          </a:p>
          <a:p>
            <a:pPr marL="457200" indent="-457200"/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Хоккей на траве</a:t>
            </a:r>
          </a:p>
        </p:txBody>
      </p:sp>
      <p:pic>
        <p:nvPicPr>
          <p:cNvPr id="105" name="Рисунок 104" descr="25695_2-499x3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32552">
            <a:off x="6194243" y="1146329"/>
            <a:ext cx="2590800" cy="17289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6" name="Рисунок 105" descr="38365294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39799">
            <a:off x="922115" y="1202532"/>
            <a:ext cx="2364530" cy="1709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7" name="Рисунок 106" descr="63eab80113ddd2ce17ca37203fc2388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17528">
            <a:off x="3223184" y="1284967"/>
            <a:ext cx="2314575" cy="1543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8" name="Рисунок 107" descr="160b62130ffda36e15a6dcbed57d81a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024285">
            <a:off x="4067630" y="1917768"/>
            <a:ext cx="2543175" cy="1695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1" name="Рисунок 110" descr="paru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899700">
            <a:off x="4215383" y="4448659"/>
            <a:ext cx="2209800" cy="1657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" name="Рисунок 111" descr="090909mundial_grd_f_00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584789">
            <a:off x="3262029" y="5098471"/>
            <a:ext cx="1836562" cy="1559315"/>
          </a:xfrm>
          <a:prstGeom prst="roundRect">
            <a:avLst>
              <a:gd name="adj" fmla="val 3048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Управляющая кнопка: домой 12">
            <a:hlinkClick r:id="rId9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зимние виды спорта</a:t>
            </a:r>
            <a:endParaRPr kumimoji="0" lang="ru-RU" sz="41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143000"/>
            <a:ext cx="5105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Лыжный спорт :Горнолыжный спорт,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Лыжные гонки,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Прыжки с трамплина,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Лыжное двоеборье, 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Фристайл,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Сноубординг.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Биатлон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Конькобежный спорт: Фигурное катание,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Конькобежный спорт,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Шорт-трек.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Бобслей: Бобслей,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Скелетон.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Санный спорт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Хоккей с шайбой</a:t>
            </a: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Кёрлинг</a:t>
            </a:r>
            <a:endParaRPr lang="ru-RU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13.jpg"/>
          <p:cNvPicPr>
            <a:picLocks noChangeAspect="1"/>
          </p:cNvPicPr>
          <p:nvPr/>
        </p:nvPicPr>
        <p:blipFill>
          <a:blip r:embed="rId2"/>
          <a:srcRect l="34290"/>
          <a:stretch>
            <a:fillRect/>
          </a:stretch>
        </p:blipFill>
        <p:spPr>
          <a:xfrm rot="20864702">
            <a:off x="5214871" y="1379834"/>
            <a:ext cx="1749392" cy="18596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600x10000_in__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00982">
            <a:off x="4886238" y="2880837"/>
            <a:ext cx="2471225" cy="1622522"/>
          </a:xfrm>
          <a:prstGeom prst="roundRect">
            <a:avLst>
              <a:gd name="adj" fmla="val 2406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149345_image_lar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96011">
            <a:off x="6530663" y="2898617"/>
            <a:ext cx="2459450" cy="17662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1156857332_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7022" y="4165934"/>
            <a:ext cx="2133600" cy="1706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1330023549_catherine_raney_0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038377">
            <a:off x="2337737" y="4002647"/>
            <a:ext cx="2514600" cy="17790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olimpiada1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176691">
            <a:off x="6558922" y="5000181"/>
            <a:ext cx="2160861" cy="1457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 descr="snowbord-542x407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956026">
            <a:off x="4067225" y="5390688"/>
            <a:ext cx="2073898" cy="15573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short_winter_sport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76456">
            <a:off x="1104305" y="5090749"/>
            <a:ext cx="2438400" cy="15246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" name="Управляющая кнопка: домой 16">
            <a:hlinkClick r:id="rId10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Победители Летних Олимпийских Игр</a:t>
            </a:r>
            <a:endParaRPr lang="ru-RU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592879"/>
          <a:ext cx="9144000" cy="6204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1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0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344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2121"/>
                          </a:solidFill>
                        </a:rPr>
                        <a:t>Номер ОИ</a:t>
                      </a:r>
                      <a:endParaRPr lang="ru-RU" dirty="0">
                        <a:solidFill>
                          <a:srgbClr val="FF212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2121"/>
                          </a:solidFill>
                        </a:rPr>
                        <a:t>Год Проведения</a:t>
                      </a:r>
                      <a:endParaRPr lang="ru-RU" dirty="0">
                        <a:solidFill>
                          <a:srgbClr val="FF212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2121"/>
                          </a:solidFill>
                        </a:rPr>
                        <a:t>1-е место</a:t>
                      </a:r>
                      <a:endParaRPr lang="ru-RU" dirty="0">
                        <a:solidFill>
                          <a:srgbClr val="FF212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2121"/>
                          </a:solidFill>
                        </a:rPr>
                        <a:t>2-е место</a:t>
                      </a:r>
                      <a:endParaRPr lang="ru-RU" dirty="0">
                        <a:solidFill>
                          <a:srgbClr val="FF212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2121"/>
                          </a:solidFill>
                        </a:rPr>
                        <a:t>3-е место</a:t>
                      </a:r>
                      <a:endParaRPr lang="ru-RU" dirty="0">
                        <a:solidFill>
                          <a:srgbClr val="FF212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1896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Греция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Германия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1900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Франция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Великобритания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III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1904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Германия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Куба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IV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Великобритания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Швеция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Швеция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Великобритания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781">
                <a:tc>
                  <a:txBody>
                    <a:bodyPr/>
                    <a:lstStyle/>
                    <a:p>
                      <a:r>
                        <a:rPr lang="en-US"/>
                        <a:t>VI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не состоялись из-за 1 мировой войны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VII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Швеция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Великобритания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VIII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Финляндия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Франция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IX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Германия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Финляндия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Италия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Франция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Германия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Венгрия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6590">
                <a:tc>
                  <a:txBody>
                    <a:bodyPr/>
                    <a:lstStyle/>
                    <a:p>
                      <a:r>
                        <a:rPr lang="en-US"/>
                        <a:t>XII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не состоялись из-за 2 мировой войны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6590">
                <a:tc>
                  <a:txBody>
                    <a:bodyPr/>
                    <a:lstStyle/>
                    <a:p>
                      <a:r>
                        <a:rPr lang="en-US"/>
                        <a:t>XIII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не состоялись из-за 2 мировой войны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XIV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Швеция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Франция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 dirty="0"/>
                        <a:t>XV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1952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Венгрия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 flipV="1">
            <a:off x="0" y="6812281"/>
            <a:ext cx="9144000" cy="45719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Победители Летних Олимпийских Игр</a:t>
            </a:r>
            <a:endParaRPr lang="ru-RU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09600"/>
          <a:ext cx="9144000" cy="6204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1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0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344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2121"/>
                          </a:solidFill>
                        </a:rPr>
                        <a:t>Номер ОИ</a:t>
                      </a:r>
                      <a:endParaRPr lang="ru-RU" dirty="0">
                        <a:solidFill>
                          <a:srgbClr val="FF212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2121"/>
                          </a:solidFill>
                        </a:rPr>
                        <a:t>Год Проведения</a:t>
                      </a:r>
                      <a:endParaRPr lang="ru-RU" dirty="0">
                        <a:solidFill>
                          <a:srgbClr val="FF212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2121"/>
                          </a:solidFill>
                        </a:rPr>
                        <a:t>1-е место</a:t>
                      </a:r>
                      <a:endParaRPr lang="ru-RU" dirty="0">
                        <a:solidFill>
                          <a:srgbClr val="FF212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2121"/>
                          </a:solidFill>
                        </a:rPr>
                        <a:t>2-е место</a:t>
                      </a:r>
                      <a:endParaRPr lang="ru-RU" dirty="0">
                        <a:solidFill>
                          <a:srgbClr val="FF212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2121"/>
                          </a:solidFill>
                        </a:rPr>
                        <a:t>3-е место</a:t>
                      </a:r>
                      <a:endParaRPr lang="ru-RU" dirty="0">
                        <a:solidFill>
                          <a:srgbClr val="FF212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XVI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Австралия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XVII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Италия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XVIII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Япония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XIX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Япония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ГДР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781">
                <a:tc>
                  <a:txBody>
                    <a:bodyPr/>
                    <a:lstStyle/>
                    <a:p>
                      <a:r>
                        <a:rPr lang="en-US"/>
                        <a:t>XXI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ГДР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XXII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ГДР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Болгария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XXIII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Румыния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ФРГ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XXIV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ГДР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XXV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Объединённая команда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Германия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XXVI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Россия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Германия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6590">
                <a:tc>
                  <a:txBody>
                    <a:bodyPr/>
                    <a:lstStyle/>
                    <a:p>
                      <a:r>
                        <a:rPr lang="en-US"/>
                        <a:t>XXVII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Россия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Китай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6590">
                <a:tc>
                  <a:txBody>
                    <a:bodyPr/>
                    <a:lstStyle/>
                    <a:p>
                      <a:r>
                        <a:rPr lang="en-US"/>
                        <a:t>XXVIII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Китай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Россия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XXIX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2008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Китай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Россия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/>
                        <a:t>XXX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Китай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Великобритания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 flipV="1">
            <a:off x="0" y="6812281"/>
            <a:ext cx="9144000" cy="45719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2400" y="0"/>
            <a:ext cx="9525000" cy="5715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Победители Зимних Олимпийских Игр</a:t>
            </a:r>
            <a:endParaRPr lang="ru-RU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09600"/>
          <a:ext cx="9144000" cy="537037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31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0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344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Номер ОИ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Год Проведения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1-е место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2-е место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3-е место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1924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Норвегия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Финляндия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Австрия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1928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Норвегия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Швеция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III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1932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Норвегия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Швеция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IV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1936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Норвегия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Германия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Швеция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1940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не состоялись из-за 2 мировой войны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781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1948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Норвегия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Швеция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Швейцария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VI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1952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Норвегия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Финляндия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VII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1956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Австрия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Финляндия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VIII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1960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Германия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США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IX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1964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Австрия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Норвегия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1968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Норвегия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Франция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659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XI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1972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ГДР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Швейцария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9" name="Рисунок 8" descr="Flag_of_Norway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019800"/>
            <a:ext cx="1152165" cy="838200"/>
          </a:xfrm>
          <a:prstGeom prst="rect">
            <a:avLst/>
          </a:prstGeom>
        </p:spPr>
      </p:pic>
      <p:pic>
        <p:nvPicPr>
          <p:cNvPr id="10" name="Рисунок 9" descr="Flag_of_Finland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6019609"/>
            <a:ext cx="1371600" cy="838391"/>
          </a:xfrm>
          <a:prstGeom prst="rect">
            <a:avLst/>
          </a:prstGeom>
        </p:spPr>
      </p:pic>
      <p:pic>
        <p:nvPicPr>
          <p:cNvPr id="11" name="Рисунок 10" descr="Flag_of_the_United_States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24200" y="6015894"/>
            <a:ext cx="1600200" cy="842106"/>
          </a:xfrm>
          <a:prstGeom prst="rect">
            <a:avLst/>
          </a:prstGeom>
        </p:spPr>
      </p:pic>
      <p:pic>
        <p:nvPicPr>
          <p:cNvPr id="12" name="Рисунок 11" descr="800px-Flag_of_the_Soviet_Union_(1955-1980).sv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05400" y="6019800"/>
            <a:ext cx="1258086" cy="838200"/>
          </a:xfrm>
          <a:prstGeom prst="rect">
            <a:avLst/>
          </a:prstGeom>
        </p:spPr>
      </p:pic>
      <p:pic>
        <p:nvPicPr>
          <p:cNvPr id="13" name="Рисунок 12" descr="800px-Flag_of_Germany.sv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29400" y="6019800"/>
            <a:ext cx="1397000" cy="838200"/>
          </a:xfrm>
          <a:prstGeom prst="rect">
            <a:avLst/>
          </a:prstGeom>
        </p:spPr>
      </p:pic>
      <p:pic>
        <p:nvPicPr>
          <p:cNvPr id="14" name="Рисунок 13" descr="Flag_of_Switzerland.sv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305800" y="6019800"/>
            <a:ext cx="838200" cy="838200"/>
          </a:xfrm>
          <a:prstGeom prst="rect">
            <a:avLst/>
          </a:prstGeom>
        </p:spPr>
      </p:pic>
      <p:sp>
        <p:nvSpPr>
          <p:cNvPr id="15" name="Управляющая кнопка: домой 14">
            <a:hlinkClick r:id="rId9" action="ppaction://hlinksldjump" highlightClick="1"/>
          </p:cNvPr>
          <p:cNvSpPr/>
          <p:nvPr/>
        </p:nvSpPr>
        <p:spPr>
          <a:xfrm flipV="1">
            <a:off x="0" y="6812281"/>
            <a:ext cx="9144000" cy="45719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домой 15">
            <a:hlinkClick r:id="rId9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2400" y="0"/>
            <a:ext cx="9525000" cy="5715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Победители Зимних Олимпийских Игр</a:t>
            </a:r>
            <a:endParaRPr lang="ru-RU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09600"/>
          <a:ext cx="9144000" cy="462802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31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0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344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Номер ОИ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Год Проведения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1-е место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2-е место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3-е место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XII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1976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ГДР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США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XIII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1980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ГДР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США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XIV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1984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ГДР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США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XV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1988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СССР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ГДР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Швейцария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XVI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1992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Германия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Объединённая команда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Норвегия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781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XVII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1994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Россия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Норвегия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Германия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XVIII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1998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Германия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Норвегия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Россия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XIX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2002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Норвегия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Германия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США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XX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2006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Германия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США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Австрия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1527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XXI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2010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FF0000"/>
                          </a:solidFill>
                        </a:rPr>
                        <a:t>Канада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Германия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США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5410200"/>
            <a:ext cx="89916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Inflate">
              <a:avLst>
                <a:gd name="adj" fmla="val 20000"/>
              </a:avLst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7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Citius</a:t>
            </a:r>
            <a:r>
              <a:rPr lang="ru-RU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, </a:t>
            </a:r>
            <a:r>
              <a:rPr lang="ru-RU" sz="7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Altius</a:t>
            </a:r>
            <a:r>
              <a:rPr lang="ru-RU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, </a:t>
            </a:r>
            <a:r>
              <a:rPr lang="ru-RU" sz="7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Fortius</a:t>
            </a:r>
            <a:endParaRPr lang="ru-RU" sz="7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 flipV="1">
            <a:off x="0" y="6812281"/>
            <a:ext cx="9144000" cy="45719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4800" y="-228600"/>
            <a:ext cx="98298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Олимпийское движение в России</a:t>
            </a:r>
            <a:endParaRPr lang="ru-RU" sz="3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СССР участвовал в летних Играх начиная с Олимпиады-1952 в Хельсинки, в зимних — с Олимпиады-1956 в 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Кортина-д'Ампеццо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После распада СССР на Летней Олимпиаде-1992 в Барселоне спортсмены стран СНГ, в том числе России, участвовали в объединённой команде под общим флагом, а начиная с Зимней Олимпиады-1994 в 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Лиллехаммере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отдельных командах под собственными флагами.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1302731866_5.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63372">
            <a:off x="1023394" y="4824582"/>
            <a:ext cx="2287431" cy="15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800px-Flag_of_the_Soviet_Union_(1955-1980).sv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23081">
            <a:off x="5729532" y="4699227"/>
            <a:ext cx="3048000" cy="15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45495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296005">
            <a:off x="3934254" y="4863970"/>
            <a:ext cx="1211620" cy="1940691"/>
          </a:xfrm>
          <a:prstGeom prst="roundRect">
            <a:avLst>
              <a:gd name="adj" fmla="val 9508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4800" y="-228600"/>
            <a:ext cx="98298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Олимпийское движение в России</a:t>
            </a:r>
            <a:endParaRPr lang="ru-RU" sz="3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 СССР прошли одни Олимпийские игры — XXII Летняя Олимпиада в Москве в 1980 году, после неудачной заявки на летние Игры 1976 года. В постсоветской России Москва безуспешно претендовала на Летнюю Олимпиаду-2012, а Сочи получил право на проведение XXII Зимней Олимпиады-2014.      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45495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64448">
            <a:off x="6136934" y="3777646"/>
            <a:ext cx="1752600" cy="2628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5034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58208">
            <a:off x="1008372" y="4406747"/>
            <a:ext cx="4254385" cy="2028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 smtClean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Содержание</a:t>
            </a:r>
            <a:endParaRPr lang="ru-RU" cap="all" dirty="0">
              <a:ln w="9000" cmpd="sng">
                <a:noFill/>
                <a:prstDash val="solid"/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Clr>
                <a:srgbClr val="0070C0"/>
              </a:buClr>
              <a:buSzPct val="111000"/>
              <a:buFont typeface="Courier New" pitchFamily="49" charset="0"/>
              <a:buChar char="o"/>
            </a:pP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Символы и талисманы</a:t>
            </a:r>
            <a:endParaRPr lang="ru-RU" dirty="0" smtClean="0">
              <a:solidFill>
                <a:srgbClr val="00B0F0"/>
              </a:solidFill>
            </a:endParaRPr>
          </a:p>
          <a:p>
            <a:pPr marL="651510" indent="-514350">
              <a:buClr>
                <a:srgbClr val="FFFF00"/>
              </a:buClr>
              <a:buSzPct val="111000"/>
              <a:buFont typeface="Courier New" pitchFamily="49" charset="0"/>
              <a:buChar char="o"/>
            </a:pPr>
            <a:r>
              <a:rPr lang="ru-RU" dirty="0" smtClean="0">
                <a:solidFill>
                  <a:srgbClr val="00B0F0"/>
                </a:solidFill>
                <a:hlinkClick r:id="rId3" action="ppaction://hlinksldjump"/>
              </a:rPr>
              <a:t>Лента Времени</a:t>
            </a:r>
            <a:endParaRPr lang="ru-RU" dirty="0" smtClean="0">
              <a:solidFill>
                <a:srgbClr val="00B0F0"/>
              </a:solidFill>
            </a:endParaRPr>
          </a:p>
          <a:p>
            <a:pPr marL="651510" indent="-514350">
              <a:buClr>
                <a:srgbClr val="000000"/>
              </a:buClr>
              <a:buSzPct val="111000"/>
              <a:buFont typeface="Courier New" pitchFamily="49" charset="0"/>
              <a:buChar char="o"/>
            </a:pPr>
            <a:r>
              <a:rPr lang="ru-RU" dirty="0" smtClean="0">
                <a:solidFill>
                  <a:srgbClr val="00B0F0"/>
                </a:solidFill>
                <a:hlinkClick r:id="rId4" action="ppaction://hlinksldjump"/>
              </a:rPr>
              <a:t>Олимпийские Игры современности</a:t>
            </a:r>
            <a:endParaRPr lang="ru-RU" dirty="0" smtClean="0">
              <a:solidFill>
                <a:srgbClr val="00B0F0"/>
              </a:solidFill>
            </a:endParaRPr>
          </a:p>
          <a:p>
            <a:pPr marL="651510" indent="-514350">
              <a:buClr>
                <a:srgbClr val="00B050"/>
              </a:buClr>
              <a:buSzPct val="110000"/>
              <a:buFont typeface="Courier New" pitchFamily="49" charset="0"/>
              <a:buChar char="o"/>
            </a:pPr>
            <a:r>
              <a:rPr lang="ru-RU" dirty="0" smtClean="0">
                <a:solidFill>
                  <a:srgbClr val="00B0F0"/>
                </a:solidFill>
                <a:hlinkClick r:id="rId5" action="ppaction://hlinksldjump"/>
              </a:rPr>
              <a:t>Места проведения Олимпийских  Игр</a:t>
            </a:r>
            <a:endParaRPr lang="ru-RU" dirty="0" smtClean="0">
              <a:solidFill>
                <a:srgbClr val="00B0F0"/>
              </a:solidFill>
            </a:endParaRPr>
          </a:p>
          <a:p>
            <a:pPr marL="651510" indent="-514350">
              <a:buClr>
                <a:schemeClr val="bg2"/>
              </a:buClr>
              <a:buSzPct val="111000"/>
              <a:buFont typeface="Courier New" pitchFamily="49" charset="0"/>
              <a:buChar char="o"/>
            </a:pPr>
            <a:r>
              <a:rPr lang="ru-RU" dirty="0" smtClean="0">
                <a:solidFill>
                  <a:srgbClr val="00B0F0"/>
                </a:solidFill>
                <a:hlinkClick r:id="rId6" action="ppaction://hlinksldjump"/>
              </a:rPr>
              <a:t>Виды спорта</a:t>
            </a:r>
            <a:endParaRPr lang="ru-RU" dirty="0" smtClean="0">
              <a:solidFill>
                <a:srgbClr val="00B0F0"/>
              </a:solidFill>
            </a:endParaRPr>
          </a:p>
          <a:p>
            <a:pPr marL="651510" indent="-514350">
              <a:buClr>
                <a:srgbClr val="0070C0"/>
              </a:buClr>
              <a:buSzPct val="111000"/>
              <a:buFont typeface="Courier New" pitchFamily="49" charset="0"/>
              <a:buChar char="o"/>
            </a:pPr>
            <a:r>
              <a:rPr lang="ru-RU" dirty="0" smtClean="0">
                <a:solidFill>
                  <a:srgbClr val="00B0F0"/>
                </a:solidFill>
                <a:hlinkClick r:id="rId7" action="ppaction://hlinksldjump"/>
              </a:rPr>
              <a:t>Победители и призеры</a:t>
            </a:r>
            <a:endParaRPr lang="ru-RU" dirty="0" smtClean="0">
              <a:solidFill>
                <a:srgbClr val="00B0F0"/>
              </a:solidFill>
            </a:endParaRPr>
          </a:p>
          <a:p>
            <a:pPr marL="651510" indent="-514350">
              <a:buClr>
                <a:srgbClr val="FFFF00"/>
              </a:buClr>
              <a:buSzPct val="111000"/>
              <a:buFont typeface="Courier New" pitchFamily="49" charset="0"/>
              <a:buChar char="o"/>
            </a:pPr>
            <a:r>
              <a:rPr lang="ru-RU" dirty="0" smtClean="0">
                <a:solidFill>
                  <a:srgbClr val="00B0F0"/>
                </a:solidFill>
                <a:hlinkClick r:id="rId8" action="ppaction://hlinksldjump"/>
              </a:rPr>
              <a:t>Олимпийское движение в России</a:t>
            </a:r>
            <a:endParaRPr lang="ru-RU" dirty="0" smtClean="0">
              <a:solidFill>
                <a:srgbClr val="00B0F0"/>
              </a:solidFill>
            </a:endParaRPr>
          </a:p>
          <a:p>
            <a:pPr marL="651510" indent="-514350">
              <a:buClr>
                <a:srgbClr val="000000"/>
              </a:buClr>
              <a:buSzPct val="111000"/>
              <a:buFont typeface="Courier New" pitchFamily="49" charset="0"/>
              <a:buChar char="o"/>
            </a:pPr>
            <a:r>
              <a:rPr lang="ru-RU" dirty="0" smtClean="0">
                <a:solidFill>
                  <a:srgbClr val="FFFF00"/>
                </a:solidFill>
                <a:hlinkClick r:id="rId9" action="ppaction://hlinksldjump"/>
              </a:rPr>
              <a:t>Олимпийцы Волгодонска</a:t>
            </a:r>
            <a:endParaRPr lang="ru-RU" dirty="0" smtClean="0">
              <a:solidFill>
                <a:srgbClr val="FFFF00"/>
              </a:solidFill>
            </a:endParaRPr>
          </a:p>
          <a:p>
            <a:pPr marL="651510" indent="-514350">
              <a:buClr>
                <a:srgbClr val="00B050"/>
              </a:buClr>
              <a:buSzPct val="111000"/>
              <a:buFont typeface="Courier New" pitchFamily="49" charset="0"/>
              <a:buChar char="o"/>
            </a:pPr>
            <a:r>
              <a:rPr lang="ru-RU" dirty="0" smtClean="0">
                <a:solidFill>
                  <a:srgbClr val="00B0F0"/>
                </a:solidFill>
                <a:hlinkClick r:id="rId10" action="ppaction://hlinksldjump"/>
              </a:rPr>
              <a:t>Литература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4800" y="-228600"/>
            <a:ext cx="98298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Олимпийцы Волгодонска</a:t>
            </a:r>
            <a:endParaRPr lang="ru-RU" sz="3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28600" y="838200"/>
            <a:ext cx="9372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состове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сборной команды России  участвовали спортсменки из Волгодонска: бегунья Юлия Гущина и  пловчиха Юлия Ефимова. На ХХХ Летних Олимпийских  Играх Юлия Гущина выиграла серебро, а Юлия Ефимова привезла бронзу.</a:t>
            </a:r>
          </a:p>
          <a:p>
            <a:pPr>
              <a:buNone/>
            </a:pP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 descr="45495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64448">
            <a:off x="6136934" y="3923696"/>
            <a:ext cx="1752600" cy="233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5034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58208">
            <a:off x="1783014" y="4406747"/>
            <a:ext cx="2705100" cy="2028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Литература</a:t>
            </a:r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81000" y="1066800"/>
            <a:ext cx="9525000" cy="5638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    Ю.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Шанин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«От эллинов до наших дней»; Москва 1975.</a:t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    В.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Барвинский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С.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Вилинский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«Рождено Олимпиадой»; Москва 1985.</a:t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    Б.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Базунов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«Эстафета олимпийского огня»; Москва 1990.</a:t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    Л. Кун «Всеобщая история физической культуры и спорта»; Москва 1987.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Источники Интернет: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1.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 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http://ru.wikipedia.org</a:t>
            </a:r>
            <a:endPara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2.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 http://olimp-history.ru/</a:t>
            </a:r>
            <a:endPara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3.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 http://www.olympiady.ru/</a:t>
            </a:r>
            <a:endPara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4.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 http://images.yandex.ru/yandsearch</a:t>
            </a:r>
            <a:endPara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5.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/>
              </a:rPr>
              <a:t> http://www.freebash.org/main/30389-luchshie-momenty-olimpiady-po-v.html</a:t>
            </a:r>
            <a:endPara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7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ая выноска 18"/>
          <p:cNvSpPr/>
          <p:nvPr/>
        </p:nvSpPr>
        <p:spPr>
          <a:xfrm>
            <a:off x="0" y="0"/>
            <a:ext cx="9144000" cy="4267200"/>
          </a:xfrm>
          <a:prstGeom prst="wedgeRectCallout">
            <a:avLst>
              <a:gd name="adj1" fmla="val -45236"/>
              <a:gd name="adj2" fmla="val 6306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Прямоугольная выноска 40"/>
          <p:cNvSpPr/>
          <p:nvPr/>
        </p:nvSpPr>
        <p:spPr>
          <a:xfrm>
            <a:off x="0" y="0"/>
            <a:ext cx="9144000" cy="4267200"/>
          </a:xfrm>
          <a:prstGeom prst="wedgeRectCallout">
            <a:avLst>
              <a:gd name="adj1" fmla="val -17500"/>
              <a:gd name="adj2" fmla="val 62798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0" y="4800600"/>
            <a:ext cx="9144000" cy="1219200"/>
          </a:xfrm>
          <a:prstGeom prst="rightArrow">
            <a:avLst>
              <a:gd name="adj1" fmla="val 77692"/>
              <a:gd name="adj2" fmla="val 265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714500" y="5524500"/>
            <a:ext cx="144780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-113506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62484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До н.э.   0     Н..э.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057400" y="6248400"/>
            <a:ext cx="762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400000">
            <a:off x="416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776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8039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5400000">
            <a:off x="8379767" y="5717233"/>
            <a:ext cx="461665" cy="7620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2018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r>
              <a:rPr lang="ru-RU" sz="2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Первое документально подтверждённое празднование Олимпийских игр относится к 776 году до н. э. они были учреждены Гераклом, хотя известно, что игры проводились и раньше. </a:t>
            </a:r>
            <a:endParaRPr lang="ru-RU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3" name="Рисунок 22" descr="2.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82065">
            <a:off x="6303346" y="1438927"/>
            <a:ext cx="2718816" cy="23483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Рисунок 23" descr="679548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88893">
            <a:off x="3667071" y="1365021"/>
            <a:ext cx="2143506" cy="23451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Рисунок 24" descr="01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38266">
            <a:off x="308399" y="1408021"/>
            <a:ext cx="3045652" cy="2214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1714500" y="5524500"/>
            <a:ext cx="144780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-113506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057400" y="6248400"/>
            <a:ext cx="762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5400000">
            <a:off x="416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776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43060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8039893" y="5295900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5400000">
            <a:off x="4607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1896 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 rot="5400000">
            <a:off x="6169967" y="5641033"/>
            <a:ext cx="461665" cy="9144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 1924 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5753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51442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5400000">
            <a:off x="54460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1913 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24010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 rot="5400000">
            <a:off x="2855267" y="5755333"/>
            <a:ext cx="461665" cy="6858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394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0" y="2362200"/>
            <a:ext cx="9144000" cy="13286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Лента</a:t>
            </a:r>
            <a:r>
              <a:rPr lang="ru-RU" sz="1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Времени</a:t>
            </a:r>
            <a:endParaRPr lang="ru-RU" sz="11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0" name="Управляющая кнопка: домой 39">
            <a:hlinkClick r:id="rId6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41" grpId="0" animBg="1"/>
      <p:bldP spid="4" grpId="0" animBg="1"/>
      <p:bldP spid="16" grpId="0"/>
      <p:bldP spid="11" grpId="0"/>
      <p:bldP spid="21" grpId="0"/>
      <p:bldP spid="22" grpId="0"/>
      <p:bldP spid="22" grpId="1"/>
      <p:bldP spid="30" grpId="0"/>
      <p:bldP spid="34" grpId="0"/>
      <p:bldP spid="36" grpId="0"/>
      <p:bldP spid="39" grpId="0"/>
      <p:bldP spid="43" grpId="1"/>
      <p:bldP spid="31" grpId="0"/>
      <p:bldP spid="3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ая выноска 30"/>
          <p:cNvSpPr/>
          <p:nvPr/>
        </p:nvSpPr>
        <p:spPr>
          <a:xfrm>
            <a:off x="0" y="0"/>
            <a:ext cx="9144000" cy="4267200"/>
          </a:xfrm>
          <a:prstGeom prst="wedgeRectCallout">
            <a:avLst>
              <a:gd name="adj1" fmla="val 3236"/>
              <a:gd name="adj2" fmla="val 63658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0" y="0"/>
            <a:ext cx="9144000" cy="4267200"/>
          </a:xfrm>
          <a:prstGeom prst="wedgeRectCallout">
            <a:avLst>
              <a:gd name="adj1" fmla="val -17459"/>
              <a:gd name="adj2" fmla="val 624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0" y="4800600"/>
            <a:ext cx="9144000" cy="1219200"/>
          </a:xfrm>
          <a:prstGeom prst="rightArrow">
            <a:avLst>
              <a:gd name="adj1" fmla="val 77692"/>
              <a:gd name="adj2" fmla="val 265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714500" y="5524500"/>
            <a:ext cx="144780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-113506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62484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До н.э.   0     Н..э.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057400" y="6248400"/>
            <a:ext cx="762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400000">
            <a:off x="416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776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43060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8039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5400000">
            <a:off x="4607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1896 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 rot="5400000">
            <a:off x="8258538" y="5790168"/>
            <a:ext cx="461665" cy="7620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2018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 rot="5400000">
            <a:off x="6169967" y="5641033"/>
            <a:ext cx="461665" cy="9144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 1924 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5753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51442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5400000">
            <a:off x="54460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1913 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152400"/>
            <a:ext cx="83820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После того, как христианство стало официальной религией, игры стали рассматриваться, как проявление язычества, и в 394 н. э. они были запрещены императором Феодосием I.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8" name="Рисунок 27" descr="17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07359">
            <a:off x="72434" y="1306983"/>
            <a:ext cx="5932881" cy="27528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" name="Рисунок 28" descr="FEODOSII_I_Velikii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6167">
            <a:off x="6698095" y="1131716"/>
            <a:ext cx="2362200" cy="30027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1714500" y="5524500"/>
            <a:ext cx="144780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-113506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057400" y="6248400"/>
            <a:ext cx="762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5400000">
            <a:off x="416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776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8039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1714500" y="5524500"/>
            <a:ext cx="144780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 flipH="1" flipV="1">
            <a:off x="-113506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2057400" y="6248400"/>
            <a:ext cx="762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rot="5400000">
            <a:off x="416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776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43060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 flipH="1" flipV="1">
            <a:off x="8039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5400000">
            <a:off x="4607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1896 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 rot="5400000">
            <a:off x="6169967" y="5641033"/>
            <a:ext cx="461665" cy="9144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 1924 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rot="5400000" flipH="1" flipV="1">
            <a:off x="5753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 flipH="1" flipV="1">
            <a:off x="51442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5400000">
            <a:off x="54460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1913 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rot="5400000" flipH="1" flipV="1">
            <a:off x="24010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5400000">
            <a:off x="2855267" y="5755333"/>
            <a:ext cx="461665" cy="6858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394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2" name="Управляющая кнопка: домой 51">
            <a:hlinkClick r:id="rId4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9" grpId="1" animBg="1"/>
      <p:bldP spid="27" grpId="0"/>
      <p:bldP spid="2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ая выноска 26"/>
          <p:cNvSpPr/>
          <p:nvPr/>
        </p:nvSpPr>
        <p:spPr>
          <a:xfrm>
            <a:off x="0" y="0"/>
            <a:ext cx="9144000" cy="4267200"/>
          </a:xfrm>
          <a:prstGeom prst="wedgeRectCallout">
            <a:avLst>
              <a:gd name="adj1" fmla="val 12500"/>
              <a:gd name="adj2" fmla="val 625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0" y="0"/>
            <a:ext cx="9144000" cy="4267200"/>
          </a:xfrm>
          <a:prstGeom prst="wedgeRectCallout">
            <a:avLst>
              <a:gd name="adj1" fmla="val 3236"/>
              <a:gd name="adj2" fmla="val 63658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0" y="4800600"/>
            <a:ext cx="9144000" cy="1219200"/>
          </a:xfrm>
          <a:prstGeom prst="rightArrow">
            <a:avLst>
              <a:gd name="adj1" fmla="val 77692"/>
              <a:gd name="adj2" fmla="val 265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714500" y="5524500"/>
            <a:ext cx="144780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-113506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62484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До н.э.   0     Н..э.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057400" y="6248400"/>
            <a:ext cx="762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400000">
            <a:off x="416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776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43060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8039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5400000">
            <a:off x="4607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1896 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 rot="5400000">
            <a:off x="8379767" y="5717233"/>
            <a:ext cx="461665" cy="7620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2018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 rot="5400000">
            <a:off x="6169967" y="5641033"/>
            <a:ext cx="461665" cy="9144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 1924 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5753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51442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5400000">
            <a:off x="54460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1913 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Первые Олимпийские Игры современности  состоялись в 1896 году в Афинах. Чтобы организовать проведение Игр, был основан Международный олимпийский комитет (МОК). Первым президентом Комитета стал грек </a:t>
            </a:r>
            <a:r>
              <a:rPr lang="ru-RU" sz="19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Деметриус</a:t>
            </a:r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Викелас</a:t>
            </a:r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Генеральным секретарём стал барон Пьер де Кубертен.</a:t>
            </a:r>
            <a:endParaRPr lang="ru-RU" sz="19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" name="Рисунок 29" descr="Baron_Pierre_de_Coubert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1447800"/>
            <a:ext cx="1676400" cy="23666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3" name="Рисунок 32" descr="1896_Olympic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30287">
            <a:off x="3287599" y="1493190"/>
            <a:ext cx="3195021" cy="23505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4" name="Рисунок 33" descr="89185_igri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84020">
            <a:off x="128165" y="1800800"/>
            <a:ext cx="3002682" cy="2038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70" name="Прямая соединительная линия 69"/>
          <p:cNvCxnSpPr/>
          <p:nvPr/>
        </p:nvCxnSpPr>
        <p:spPr>
          <a:xfrm rot="5400000" flipH="1" flipV="1">
            <a:off x="24010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 rot="5400000">
            <a:off x="2855267" y="5755333"/>
            <a:ext cx="461665" cy="6858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394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Управляющая кнопка: домой 27">
            <a:hlinkClick r:id="rId5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9" grpId="2" animBg="1"/>
      <p:bldP spid="24" grpId="0"/>
      <p:bldP spid="2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ая выноска 38"/>
          <p:cNvSpPr/>
          <p:nvPr/>
        </p:nvSpPr>
        <p:spPr>
          <a:xfrm>
            <a:off x="0" y="0"/>
            <a:ext cx="9144000" cy="4267200"/>
          </a:xfrm>
          <a:prstGeom prst="wedgeRectCallout">
            <a:avLst>
              <a:gd name="adj1" fmla="val 19167"/>
              <a:gd name="adj2" fmla="val 63095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0" y="4800600"/>
            <a:ext cx="9144000" cy="1219200"/>
          </a:xfrm>
          <a:prstGeom prst="rightArrow">
            <a:avLst>
              <a:gd name="adj1" fmla="val 77692"/>
              <a:gd name="adj2" fmla="val 265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0" y="62484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До н.э.   0     Н..э.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 flipH="1" flipV="1">
            <a:off x="1714500" y="5524500"/>
            <a:ext cx="144780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-113506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057400" y="6248400"/>
            <a:ext cx="762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5400000">
            <a:off x="416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776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43060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8039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5400000">
            <a:off x="4607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1896 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 rot="5400000">
            <a:off x="8379767" y="5717233"/>
            <a:ext cx="461665" cy="7620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2018 г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 rot="5400000">
            <a:off x="6169967" y="5641033"/>
            <a:ext cx="461665" cy="9144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 1924 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5753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51442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5400000">
            <a:off x="54460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1913 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24010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5400000">
            <a:off x="2855267" y="5755333"/>
            <a:ext cx="461665" cy="6858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394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Прямоугольная выноска 33"/>
          <p:cNvSpPr/>
          <p:nvPr/>
        </p:nvSpPr>
        <p:spPr>
          <a:xfrm>
            <a:off x="0" y="0"/>
            <a:ext cx="9144000" cy="4267200"/>
          </a:xfrm>
          <a:prstGeom prst="wedgeRectCallout">
            <a:avLst>
              <a:gd name="adj1" fmla="val 12500"/>
              <a:gd name="adj2" fmla="val 625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Олимпийское движение имеет свои эмблему и флаг, утвержденные МОК по предложению Кубертена в 1913. Эмблема — олимпийские кольца. Девиз — 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Citius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Altius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Fortius</a:t>
            </a:r>
            <a:r>
              <a:rPr lang="ru-RU" sz="2000" dirty="0" smtClean="0"/>
              <a:t> (лат. «быстрее, выше, сильнее»)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 Флаг — белое полотнище с олимпийскими кольцами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 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7" name="Рисунок 36" descr="2544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12560">
            <a:off x="1504539" y="1889469"/>
            <a:ext cx="2872239" cy="1536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8" name="Рисунок 37" descr="citiu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30947">
            <a:off x="4187609" y="2419371"/>
            <a:ext cx="3962400" cy="504825"/>
          </a:xfrm>
          <a:prstGeom prst="rect">
            <a:avLst/>
          </a:prstGeom>
        </p:spPr>
      </p:pic>
      <p:sp>
        <p:nvSpPr>
          <p:cNvPr id="24" name="Управляющая кнопка: домой 23">
            <a:hlinkClick r:id="rId4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4" grpId="0" animBg="1"/>
      <p:bldP spid="35" grpId="0"/>
      <p:bldP spid="3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трелка вправо 18"/>
          <p:cNvSpPr/>
          <p:nvPr/>
        </p:nvSpPr>
        <p:spPr>
          <a:xfrm>
            <a:off x="0" y="4800600"/>
            <a:ext cx="9144000" cy="1219200"/>
          </a:xfrm>
          <a:prstGeom prst="rightArrow">
            <a:avLst>
              <a:gd name="adj1" fmla="val 77692"/>
              <a:gd name="adj2" fmla="val 265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0" y="62484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До н.э.   0     Н..э.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0" y="-39189"/>
            <a:ext cx="9144000" cy="4267200"/>
          </a:xfrm>
          <a:prstGeom prst="wedgeRectCallout">
            <a:avLst>
              <a:gd name="adj1" fmla="val 19167"/>
              <a:gd name="adj2" fmla="val 63095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1714500" y="5524500"/>
            <a:ext cx="144780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-113506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057400" y="6248400"/>
            <a:ext cx="762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5400000">
            <a:off x="416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776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43060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8039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400000">
            <a:off x="46078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1896 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 rot="5400000">
            <a:off x="8379767" y="5717233"/>
            <a:ext cx="461665" cy="7620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2018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 rot="5400000">
            <a:off x="6169967" y="5641033"/>
            <a:ext cx="461665" cy="9144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 1924 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57538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51442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5446067" y="5679133"/>
            <a:ext cx="461665" cy="8382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/>
              <a:t>1913 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2401094" y="5371306"/>
            <a:ext cx="1142206" cy="7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5400000">
            <a:off x="2855267" y="5755333"/>
            <a:ext cx="461665" cy="685800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394 г.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0" y="0"/>
            <a:ext cx="78486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том же году, что и Летняя Олимпиада, с 1924 проводились зимние Олимпийские игры, которые имеют свою нумерацию. Начиная с 1994 года сроки проведения зимних Олимпийских игр были сдвинуты на 2 года относительно летних.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2" name="Содержимое 21" descr="1280_freestyle_skiing_ski_cross_vancouver2010_wallpap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1072177">
            <a:off x="123378" y="1662087"/>
            <a:ext cx="2943860" cy="18399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Рисунок 22" descr="snowbord-542x4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55117">
            <a:off x="6230539" y="1917556"/>
            <a:ext cx="2743200" cy="20599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Рисунок 23" descr="olimpiada1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69091">
            <a:off x="3390634" y="1692594"/>
            <a:ext cx="2642821" cy="178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5" name="Управляющая кнопка: домой 24">
            <a:hlinkClick r:id="rId5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Символы и талисманы</a:t>
            </a:r>
            <a:endParaRPr lang="ru-RU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Символ Олимпийских игр — пять скреплённых колец,  символизирующих объединение пяти частей света в олимпийском движении, т. н. олимпийские кольца. 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Цвет колец в верхнем ряду — </a:t>
            </a:r>
            <a:r>
              <a:rPr lang="ru-RU" sz="2400" b="1" dirty="0" err="1" smtClean="0">
                <a:ln w="1905"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голубой</a:t>
            </a: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 Европы, </a:t>
            </a:r>
            <a:r>
              <a:rPr lang="ru-RU" sz="2400" b="1" dirty="0" smtClean="0">
                <a:ln w="1905"/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чёрный</a:t>
            </a: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 Африки,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красный </a:t>
            </a: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 Америки, в нижнем ряду — </a:t>
            </a:r>
            <a:r>
              <a:rPr lang="ru-RU" sz="2400" b="1" dirty="0" smtClean="0">
                <a:ln w="1905"/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</a:t>
            </a: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 Азии, </a:t>
            </a:r>
            <a:r>
              <a:rPr lang="ru-RU" sz="2400" b="1" dirty="0" smtClean="0">
                <a:ln w="1905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зелёный</a:t>
            </a: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 Австралии.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Олимпийское движение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имеет свои эмблему,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девиз и флаг.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Эмблема — олимпийские кольца.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Девиз — </a:t>
            </a:r>
            <a:r>
              <a:rPr lang="ru-RU" sz="2400" b="1" dirty="0" err="1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Citius</a:t>
            </a: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dirty="0" err="1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Altius</a:t>
            </a: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dirty="0" err="1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Fortius</a:t>
            </a:r>
            <a:endParaRPr lang="ru-RU" sz="2400" b="1" dirty="0" smtClean="0">
              <a:ln w="1905"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(лат. «быстрее, выше, сильнее»). 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Флаг — белое полотнище с олимпийскими кольцами. </a:t>
            </a:r>
            <a:endParaRPr lang="ru-RU" sz="2400" b="1" dirty="0">
              <a:ln w="1905"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adb9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3046476"/>
            <a:ext cx="5334000" cy="25923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67200" y="35814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Европа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3600" y="35814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</a:rPr>
              <a:t>Африка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0" y="36576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Америка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45720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Азия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1800" y="4572000"/>
            <a:ext cx="137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B050"/>
                </a:solidFill>
              </a:rPr>
              <a:t>Австра</a:t>
            </a:r>
            <a:r>
              <a:rPr lang="ru-RU" sz="2000" b="1" dirty="0" smtClean="0">
                <a:solidFill>
                  <a:srgbClr val="00B050"/>
                </a:solidFill>
              </a:rPr>
              <a:t>-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   лия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3" name="Управляющая кнопка: домой 12">
            <a:hlinkClick r:id="rId3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3400" y="0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Символы и талисманы</a:t>
            </a:r>
            <a:endParaRPr kumimoji="0" lang="ru-RU" sz="41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5"/>
          <p:cNvSpPr>
            <a:spLocks noGrp="1"/>
          </p:cNvSpPr>
          <p:nvPr>
            <p:ph idx="1"/>
          </p:nvPr>
        </p:nvSpPr>
        <p:spPr>
          <a:xfrm>
            <a:off x="-304800" y="762000"/>
            <a:ext cx="9448800" cy="470916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Парад национальных команд под флагами при открытии Игр проводится начиная IV Олимпийских игр 1908 года в Лондоне (Великобритания). С Олимпиады-1936 в Берлине(Германия) проводится эстафета олимпийского огня. Олимпийские талисманы впервые появились на летних и зимних Играх 1968 года неофициально, а утверждаются с Олимпиады-1972 года.</a:t>
            </a:r>
            <a:endParaRPr lang="ru-RU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3012651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953">
            <a:off x="4946519" y="4515119"/>
            <a:ext cx="3416300" cy="20794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olympic_team_australia_beijing20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39544">
            <a:off x="975169" y="4660783"/>
            <a:ext cx="2481367" cy="1788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0">
      <a:dk1>
        <a:srgbClr val="00B0F0"/>
      </a:dk1>
      <a:lt1>
        <a:srgbClr val="FF9966"/>
      </a:lt1>
      <a:dk2>
        <a:srgbClr val="FFFF00"/>
      </a:dk2>
      <a:lt2>
        <a:srgbClr val="FF0000"/>
      </a:lt2>
      <a:accent1>
        <a:srgbClr val="FFFF00"/>
      </a:accent1>
      <a:accent2>
        <a:srgbClr val="9CB084"/>
      </a:accent2>
      <a:accent3>
        <a:srgbClr val="00B050"/>
      </a:accent3>
      <a:accent4>
        <a:srgbClr val="00B0F0"/>
      </a:accent4>
      <a:accent5>
        <a:srgbClr val="7E6BC9"/>
      </a:accent5>
      <a:accent6>
        <a:srgbClr val="00B0F0"/>
      </a:accent6>
      <a:hlink>
        <a:srgbClr val="FFFF00"/>
      </a:hlink>
      <a:folHlink>
        <a:srgbClr val="FF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857</TotalTime>
  <Words>698</Words>
  <Application>Microsoft Office PowerPoint</Application>
  <PresentationFormat>Экран (4:3)</PresentationFormat>
  <Paragraphs>425</Paragraphs>
  <Slides>21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Arial</vt:lpstr>
      <vt:lpstr>Book Antiqua</vt:lpstr>
      <vt:lpstr>Calibri</vt:lpstr>
      <vt:lpstr>Courier New</vt:lpstr>
      <vt:lpstr>Lucida Sans</vt:lpstr>
      <vt:lpstr>Times New Roman</vt:lpstr>
      <vt:lpstr>Wingdings</vt:lpstr>
      <vt:lpstr>Wingdings 2</vt:lpstr>
      <vt:lpstr>Wingdings 3</vt:lpstr>
      <vt:lpstr>Апекс</vt:lpstr>
      <vt:lpstr>Олимпийские </vt:lpstr>
      <vt:lpstr>Содержание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Символы и талисманы</vt:lpstr>
      <vt:lpstr>Презентация PowerPoint</vt:lpstr>
      <vt:lpstr>Олимпийские игры современности</vt:lpstr>
      <vt:lpstr>Презентация PowerPoint</vt:lpstr>
      <vt:lpstr>Летние виды спорта</vt:lpstr>
      <vt:lpstr>Презентация PowerPoint</vt:lpstr>
      <vt:lpstr>Победители Летних Олимпийских Игр</vt:lpstr>
      <vt:lpstr>Победители Летних Олимпийских Игр</vt:lpstr>
      <vt:lpstr>Победители Зимних Олимпийских Игр</vt:lpstr>
      <vt:lpstr>Победители Зимних Олимпийских Игр</vt:lpstr>
      <vt:lpstr>Олимпийское движение в России</vt:lpstr>
      <vt:lpstr>Олимпийское движение в России</vt:lpstr>
      <vt:lpstr>Олимпийцы Волгодонска</vt:lpstr>
      <vt:lpstr>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Валерий</dc:creator>
  <cp:lastModifiedBy>1</cp:lastModifiedBy>
  <cp:revision>81</cp:revision>
  <dcterms:created xsi:type="dcterms:W3CDTF">2013-01-19T14:03:38Z</dcterms:created>
  <dcterms:modified xsi:type="dcterms:W3CDTF">2018-12-25T19:54:48Z</dcterms:modified>
</cp:coreProperties>
</file>