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3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  <Override PartName="/ppt/diagrams/data4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8" r:id="rId2"/>
    <p:sldId id="256" r:id="rId3"/>
    <p:sldId id="257" r:id="rId4"/>
    <p:sldId id="259" r:id="rId5"/>
    <p:sldId id="260" r:id="rId6"/>
    <p:sldId id="261" r:id="rId7"/>
    <p:sldId id="266" r:id="rId8"/>
    <p:sldId id="267" r:id="rId9"/>
    <p:sldId id="270" r:id="rId10"/>
    <p:sldId id="269" r:id="rId11"/>
    <p:sldId id="271" r:id="rId12"/>
    <p:sldId id="263" r:id="rId13"/>
    <p:sldId id="273" r:id="rId14"/>
    <p:sldId id="272" r:id="rId15"/>
    <p:sldId id="264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" initials="1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>
      <p:cViewPr varScale="1">
        <p:scale>
          <a:sx n="110" d="100"/>
          <a:sy n="110" d="100"/>
        </p:scale>
        <p:origin x="-16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image" Target="../media/image130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image" Target="../media/image16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059C74-79C6-40D5-84B0-5F5F459C3042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mc:AlternateContent xmlns:mc="http://schemas.openxmlformats.org/markup-compatibility/2006" xmlns:a14="http://schemas.microsoft.com/office/drawing/2010/main">
      <mc:Choice Requires="a14">
        <dgm:pt modelId="{9BEE5CA8-2659-4D65-A8F4-0AC9F6451D04}">
          <dgm:prSet phldrT="[Текст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𝒃</m:t>
                        </m:r>
                      </m:den>
                    </m:f>
                    <m:r>
                      <a:rPr lang="ru-RU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∗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𝒃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∗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den>
                    </m:f>
                    <m:r>
                      <a:rPr lang="ru-RU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, 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≠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𝟎</m:t>
                    </m:r>
                  </m:oMath>
                </m:oMathPara>
              </a14:m>
              <a:endParaRPr lang="ru-RU" b="1" dirty="0">
                <a:solidFill>
                  <a:schemeClr val="tx1"/>
                </a:solidFill>
              </a:endParaRPr>
            </a:p>
          </dgm:t>
        </dgm:pt>
      </mc:Choice>
      <mc:Fallback xmlns="">
        <dgm:pt modelId="{9BEE5CA8-2659-4D65-A8F4-0AC9F6451D04}">
          <dgm:prSet phldrT="[Текст]"/>
          <dgm:spPr/>
          <dgm:t>
            <a:bodyPr/>
            <a:lstStyle/>
            <a:p>
              <a:r>
                <a:rPr lang="en-US" b="1" i="0">
                  <a:solidFill>
                    <a:schemeClr val="tx1"/>
                  </a:solidFill>
                  <a:effectLst/>
                  <a:latin typeface="Cambria Math"/>
                </a:rPr>
                <a:t>𝒂</a:t>
              </a:r>
              <a:r>
                <a:rPr lang="ru-RU" b="1" i="0" smtClean="0">
                  <a:solidFill>
                    <a:schemeClr val="tx1"/>
                  </a:solidFill>
                  <a:effectLst/>
                  <a:latin typeface="Cambria Math"/>
                </a:rPr>
                <a:t>/</a:t>
              </a:r>
              <a:r>
                <a:rPr lang="ru-RU" b="1" i="0">
                  <a:solidFill>
                    <a:schemeClr val="tx1"/>
                  </a:solidFill>
                  <a:effectLst/>
                  <a:latin typeface="Cambria Math"/>
                </a:rPr>
                <a:t>𝒃=(𝒂∗𝒏)/(𝒃∗𝒏), </a:t>
              </a:r>
              <a:r>
                <a:rPr lang="en-US" b="1" i="0">
                  <a:solidFill>
                    <a:schemeClr val="tx1"/>
                  </a:solidFill>
                  <a:effectLst/>
                  <a:latin typeface="Cambria Math"/>
                </a:rPr>
                <a:t>𝒏≠𝟎</a:t>
              </a:r>
              <a:endParaRPr lang="ru-RU" b="1" dirty="0">
                <a:solidFill>
                  <a:schemeClr val="tx1"/>
                </a:solidFill>
              </a:endParaRPr>
            </a:p>
          </dgm:t>
        </dgm:pt>
      </mc:Fallback>
    </mc:AlternateContent>
    <dgm:pt modelId="{D3AEC210-C052-47C4-82FF-861896D746CA}" type="parTrans" cxnId="{5D6C03A0-A162-4775-9C1D-A56F0E4D78CF}">
      <dgm:prSet/>
      <dgm:spPr/>
      <dgm:t>
        <a:bodyPr/>
        <a:lstStyle/>
        <a:p>
          <a:endParaRPr lang="ru-RU"/>
        </a:p>
      </dgm:t>
    </dgm:pt>
    <dgm:pt modelId="{B322E817-5B74-4366-909E-FA072962902C}" type="sibTrans" cxnId="{5D6C03A0-A162-4775-9C1D-A56F0E4D78CF}">
      <dgm:prSet/>
      <dgm:spPr/>
      <dgm:t>
        <a:bodyPr/>
        <a:lstStyle/>
        <a:p>
          <a:endParaRPr lang="ru-RU"/>
        </a:p>
      </dgm:t>
    </dgm:pt>
    <mc:AlternateContent xmlns:mc="http://schemas.openxmlformats.org/markup-compatibility/2006" xmlns:a14="http://schemas.microsoft.com/office/drawing/2010/main">
      <mc:Choice Requires="a14">
        <dgm:pt modelId="{7DB3509E-EA06-47BA-81B3-9122775DD8C4}">
          <dgm:prSet phldrT="[Текст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𝒃</m:t>
                        </m:r>
                      </m:den>
                    </m:f>
                    <m:r>
                      <a:rPr lang="ru-RU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÷ 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𝒃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÷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den>
                    </m:f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, 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≠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𝟎</m:t>
                    </m:r>
                  </m:oMath>
                </m:oMathPara>
              </a14:m>
              <a:endParaRPr lang="ru-RU" b="1" dirty="0">
                <a:solidFill>
                  <a:schemeClr val="tx1"/>
                </a:solidFill>
              </a:endParaRPr>
            </a:p>
          </dgm:t>
        </dgm:pt>
      </mc:Choice>
      <mc:Fallback xmlns="">
        <dgm:pt modelId="{7DB3509E-EA06-47BA-81B3-9122775DD8C4}">
          <dgm:prSet phldrT="[Текст]"/>
          <dgm:spPr/>
          <dgm:t>
            <a:bodyPr/>
            <a:lstStyle/>
            <a:p>
              <a:r>
                <a:rPr lang="en-US" b="1" i="0">
                  <a:solidFill>
                    <a:schemeClr val="tx1"/>
                  </a:solidFill>
                  <a:effectLst/>
                  <a:latin typeface="Cambria Math"/>
                </a:rPr>
                <a:t>𝒂</a:t>
              </a:r>
              <a:r>
                <a:rPr lang="ru-RU" b="1" i="0" smtClean="0">
                  <a:solidFill>
                    <a:schemeClr val="tx1"/>
                  </a:solidFill>
                  <a:effectLst/>
                  <a:latin typeface="Cambria Math"/>
                </a:rPr>
                <a:t>/</a:t>
              </a:r>
              <a:r>
                <a:rPr lang="ru-RU" b="1" i="0">
                  <a:solidFill>
                    <a:schemeClr val="tx1"/>
                  </a:solidFill>
                  <a:effectLst/>
                  <a:latin typeface="Cambria Math"/>
                </a:rPr>
                <a:t>𝒃=(𝒂÷ 𝒏)/(𝒃÷𝒏)</a:t>
              </a:r>
              <a:r>
                <a:rPr lang="en-US" b="1" i="0">
                  <a:solidFill>
                    <a:schemeClr val="tx1"/>
                  </a:solidFill>
                  <a:effectLst/>
                  <a:latin typeface="Cambria Math"/>
                </a:rPr>
                <a:t>, 𝒏≠𝟎</a:t>
              </a:r>
              <a:endParaRPr lang="ru-RU" b="1" dirty="0">
                <a:solidFill>
                  <a:schemeClr val="tx1"/>
                </a:solidFill>
              </a:endParaRPr>
            </a:p>
          </dgm:t>
        </dgm:pt>
      </mc:Fallback>
    </mc:AlternateContent>
    <dgm:pt modelId="{976C47F8-FB45-41B7-8FC7-E4FEE6EBEA0C}" type="sibTrans" cxnId="{6AB735B8-1D9D-4052-8DB2-B01B30660244}">
      <dgm:prSet/>
      <dgm:spPr/>
      <dgm:t>
        <a:bodyPr/>
        <a:lstStyle/>
        <a:p>
          <a:endParaRPr lang="ru-RU"/>
        </a:p>
      </dgm:t>
    </dgm:pt>
    <dgm:pt modelId="{C433D203-0E1E-4378-BB47-25CFCB27B3A5}" type="parTrans" cxnId="{6AB735B8-1D9D-4052-8DB2-B01B30660244}">
      <dgm:prSet/>
      <dgm:spPr/>
      <dgm:t>
        <a:bodyPr/>
        <a:lstStyle/>
        <a:p>
          <a:endParaRPr lang="ru-RU"/>
        </a:p>
      </dgm:t>
    </dgm:pt>
    <dgm:pt modelId="{AE367B41-8FA6-4CE1-893F-5A7055D554A4}" type="pres">
      <dgm:prSet presAssocID="{E7059C74-79C6-40D5-84B0-5F5F459C304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FB6EBE-7822-46EF-B5BA-C88BA20C10B7}" type="pres">
      <dgm:prSet presAssocID="{9BEE5CA8-2659-4D65-A8F4-0AC9F6451D04}" presName="parentText" presStyleLbl="node1" presStyleIdx="0" presStyleCnt="2" custLinFactY="-42585" custLinFactNeighborX="-47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468D6E-D44D-41D8-AD99-0A7439354ECE}" type="pres">
      <dgm:prSet presAssocID="{B322E817-5B74-4366-909E-FA072962902C}" presName="spacer" presStyleCnt="0"/>
      <dgm:spPr/>
    </dgm:pt>
    <dgm:pt modelId="{0F4BB957-2A51-4519-B47E-13AD5BC293C7}" type="pres">
      <dgm:prSet presAssocID="{7DB3509E-EA06-47BA-81B3-9122775DD8C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B735B8-1D9D-4052-8DB2-B01B30660244}" srcId="{E7059C74-79C6-40D5-84B0-5F5F459C3042}" destId="{7DB3509E-EA06-47BA-81B3-9122775DD8C4}" srcOrd="1" destOrd="0" parTransId="{C433D203-0E1E-4378-BB47-25CFCB27B3A5}" sibTransId="{976C47F8-FB45-41B7-8FC7-E4FEE6EBEA0C}"/>
    <dgm:cxn modelId="{E83B01AD-4F88-4008-9FF3-C058A63E384B}" type="presOf" srcId="{7DB3509E-EA06-47BA-81B3-9122775DD8C4}" destId="{0F4BB957-2A51-4519-B47E-13AD5BC293C7}" srcOrd="0" destOrd="0" presId="urn:microsoft.com/office/officeart/2005/8/layout/vList2"/>
    <dgm:cxn modelId="{82A09F02-4E10-45A6-9B88-CB2AD93B7A46}" type="presOf" srcId="{9BEE5CA8-2659-4D65-A8F4-0AC9F6451D04}" destId="{80FB6EBE-7822-46EF-B5BA-C88BA20C10B7}" srcOrd="0" destOrd="0" presId="urn:microsoft.com/office/officeart/2005/8/layout/vList2"/>
    <dgm:cxn modelId="{5D6C03A0-A162-4775-9C1D-A56F0E4D78CF}" srcId="{E7059C74-79C6-40D5-84B0-5F5F459C3042}" destId="{9BEE5CA8-2659-4D65-A8F4-0AC9F6451D04}" srcOrd="0" destOrd="0" parTransId="{D3AEC210-C052-47C4-82FF-861896D746CA}" sibTransId="{B322E817-5B74-4366-909E-FA072962902C}"/>
    <dgm:cxn modelId="{C09FDC8E-A7C3-4AE2-8729-AB17E2C32A88}" type="presOf" srcId="{E7059C74-79C6-40D5-84B0-5F5F459C3042}" destId="{AE367B41-8FA6-4CE1-893F-5A7055D554A4}" srcOrd="0" destOrd="0" presId="urn:microsoft.com/office/officeart/2005/8/layout/vList2"/>
    <dgm:cxn modelId="{4CEFC8FF-3771-4AB4-8046-0D60C33F2E36}" type="presParOf" srcId="{AE367B41-8FA6-4CE1-893F-5A7055D554A4}" destId="{80FB6EBE-7822-46EF-B5BA-C88BA20C10B7}" srcOrd="0" destOrd="0" presId="urn:microsoft.com/office/officeart/2005/8/layout/vList2"/>
    <dgm:cxn modelId="{1008E2AF-7ACB-447E-B98C-EF415FE136D3}" type="presParOf" srcId="{AE367B41-8FA6-4CE1-893F-5A7055D554A4}" destId="{3D468D6E-D44D-41D8-AD99-0A7439354ECE}" srcOrd="1" destOrd="0" presId="urn:microsoft.com/office/officeart/2005/8/layout/vList2"/>
    <dgm:cxn modelId="{826B45B2-CB00-412D-B775-8BB17359D3EC}" type="presParOf" srcId="{AE367B41-8FA6-4CE1-893F-5A7055D554A4}" destId="{0F4BB957-2A51-4519-B47E-13AD5BC293C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059C74-79C6-40D5-84B0-5F5F459C3042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9BEE5CA8-2659-4D65-A8F4-0AC9F6451D04}">
      <dgm:prSet phldrT="[Текст]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>
              <a:noFill/>
            </a:rPr>
            <a:t> </a:t>
          </a:r>
        </a:p>
      </dgm:t>
    </dgm:pt>
    <dgm:pt modelId="{D3AEC210-C052-47C4-82FF-861896D746CA}" type="parTrans" cxnId="{5D6C03A0-A162-4775-9C1D-A56F0E4D78CF}">
      <dgm:prSet/>
      <dgm:spPr/>
      <dgm:t>
        <a:bodyPr/>
        <a:lstStyle/>
        <a:p>
          <a:endParaRPr lang="ru-RU"/>
        </a:p>
      </dgm:t>
    </dgm:pt>
    <dgm:pt modelId="{B322E817-5B74-4366-909E-FA072962902C}" type="sibTrans" cxnId="{5D6C03A0-A162-4775-9C1D-A56F0E4D78CF}">
      <dgm:prSet/>
      <dgm:spPr/>
      <dgm:t>
        <a:bodyPr/>
        <a:lstStyle/>
        <a:p>
          <a:endParaRPr lang="ru-RU"/>
        </a:p>
      </dgm:t>
    </dgm:pt>
    <dgm:pt modelId="{7DB3509E-EA06-47BA-81B3-9122775DD8C4}">
      <dgm:prSet phldrT="[Текст]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ru-RU">
              <a:noFill/>
            </a:rPr>
            <a:t> </a:t>
          </a:r>
        </a:p>
      </dgm:t>
    </dgm:pt>
    <dgm:pt modelId="{976C47F8-FB45-41B7-8FC7-E4FEE6EBEA0C}" type="sibTrans" cxnId="{6AB735B8-1D9D-4052-8DB2-B01B30660244}">
      <dgm:prSet/>
      <dgm:spPr/>
      <dgm:t>
        <a:bodyPr/>
        <a:lstStyle/>
        <a:p>
          <a:endParaRPr lang="ru-RU"/>
        </a:p>
      </dgm:t>
    </dgm:pt>
    <dgm:pt modelId="{C433D203-0E1E-4378-BB47-25CFCB27B3A5}" type="parTrans" cxnId="{6AB735B8-1D9D-4052-8DB2-B01B30660244}">
      <dgm:prSet/>
      <dgm:spPr/>
      <dgm:t>
        <a:bodyPr/>
        <a:lstStyle/>
        <a:p>
          <a:endParaRPr lang="ru-RU"/>
        </a:p>
      </dgm:t>
    </dgm:pt>
    <dgm:pt modelId="{AE367B41-8FA6-4CE1-893F-5A7055D554A4}" type="pres">
      <dgm:prSet presAssocID="{E7059C74-79C6-40D5-84B0-5F5F459C3042}" presName="linear" presStyleCnt="0">
        <dgm:presLayoutVars>
          <dgm:animLvl val="lvl"/>
          <dgm:resizeHandles val="exact"/>
        </dgm:presLayoutVars>
      </dgm:prSet>
      <dgm:spPr/>
    </dgm:pt>
    <dgm:pt modelId="{80FB6EBE-7822-46EF-B5BA-C88BA20C10B7}" type="pres">
      <dgm:prSet presAssocID="{9BEE5CA8-2659-4D65-A8F4-0AC9F6451D04}" presName="parentText" presStyleLbl="node1" presStyleIdx="0" presStyleCnt="2" custLinFactY="-42585" custLinFactNeighborX="-47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468D6E-D44D-41D8-AD99-0A7439354ECE}" type="pres">
      <dgm:prSet presAssocID="{B322E817-5B74-4366-909E-FA072962902C}" presName="spacer" presStyleCnt="0"/>
      <dgm:spPr/>
    </dgm:pt>
    <dgm:pt modelId="{0F4BB957-2A51-4519-B47E-13AD5BC293C7}" type="pres">
      <dgm:prSet presAssocID="{7DB3509E-EA06-47BA-81B3-9122775DD8C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A09F02-4E10-45A6-9B88-CB2AD93B7A46}" type="presOf" srcId="{9BEE5CA8-2659-4D65-A8F4-0AC9F6451D04}" destId="{80FB6EBE-7822-46EF-B5BA-C88BA20C10B7}" srcOrd="0" destOrd="0" presId="urn:microsoft.com/office/officeart/2005/8/layout/vList2"/>
    <dgm:cxn modelId="{6AB735B8-1D9D-4052-8DB2-B01B30660244}" srcId="{E7059C74-79C6-40D5-84B0-5F5F459C3042}" destId="{7DB3509E-EA06-47BA-81B3-9122775DD8C4}" srcOrd="1" destOrd="0" parTransId="{C433D203-0E1E-4378-BB47-25CFCB27B3A5}" sibTransId="{976C47F8-FB45-41B7-8FC7-E4FEE6EBEA0C}"/>
    <dgm:cxn modelId="{5D6C03A0-A162-4775-9C1D-A56F0E4D78CF}" srcId="{E7059C74-79C6-40D5-84B0-5F5F459C3042}" destId="{9BEE5CA8-2659-4D65-A8F4-0AC9F6451D04}" srcOrd="0" destOrd="0" parTransId="{D3AEC210-C052-47C4-82FF-861896D746CA}" sibTransId="{B322E817-5B74-4366-909E-FA072962902C}"/>
    <dgm:cxn modelId="{E83B01AD-4F88-4008-9FF3-C058A63E384B}" type="presOf" srcId="{7DB3509E-EA06-47BA-81B3-9122775DD8C4}" destId="{0F4BB957-2A51-4519-B47E-13AD5BC293C7}" srcOrd="0" destOrd="0" presId="urn:microsoft.com/office/officeart/2005/8/layout/vList2"/>
    <dgm:cxn modelId="{C09FDC8E-A7C3-4AE2-8729-AB17E2C32A88}" type="presOf" srcId="{E7059C74-79C6-40D5-84B0-5F5F459C3042}" destId="{AE367B41-8FA6-4CE1-893F-5A7055D554A4}" srcOrd="0" destOrd="0" presId="urn:microsoft.com/office/officeart/2005/8/layout/vList2"/>
    <dgm:cxn modelId="{4CEFC8FF-3771-4AB4-8046-0D60C33F2E36}" type="presParOf" srcId="{AE367B41-8FA6-4CE1-893F-5A7055D554A4}" destId="{80FB6EBE-7822-46EF-B5BA-C88BA20C10B7}" srcOrd="0" destOrd="0" presId="urn:microsoft.com/office/officeart/2005/8/layout/vList2"/>
    <dgm:cxn modelId="{1008E2AF-7ACB-447E-B98C-EF415FE136D3}" type="presParOf" srcId="{AE367B41-8FA6-4CE1-893F-5A7055D554A4}" destId="{3D468D6E-D44D-41D8-AD99-0A7439354ECE}" srcOrd="1" destOrd="0" presId="urn:microsoft.com/office/officeart/2005/8/layout/vList2"/>
    <dgm:cxn modelId="{826B45B2-CB00-412D-B775-8BB17359D3EC}" type="presParOf" srcId="{AE367B41-8FA6-4CE1-893F-5A7055D554A4}" destId="{0F4BB957-2A51-4519-B47E-13AD5BC293C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059C74-79C6-40D5-84B0-5F5F459C3042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mc:AlternateContent xmlns:mc="http://schemas.openxmlformats.org/markup-compatibility/2006" xmlns:a14="http://schemas.microsoft.com/office/drawing/2010/main">
      <mc:Choice Requires="a14">
        <dgm:pt modelId="{9BEE5CA8-2659-4D65-A8F4-0AC9F6451D04}">
          <dgm:prSet phldrT="[Текст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𝒃</m:t>
                        </m:r>
                      </m:den>
                    </m:f>
                    <m:r>
                      <a:rPr lang="ru-RU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∗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𝒃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∗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den>
                    </m:f>
                    <m:r>
                      <a:rPr lang="ru-RU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, 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≠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𝟎</m:t>
                    </m:r>
                  </m:oMath>
                </m:oMathPara>
              </a14:m>
              <a:endParaRPr lang="ru-RU" b="1" dirty="0">
                <a:solidFill>
                  <a:schemeClr val="tx1"/>
                </a:solidFill>
              </a:endParaRPr>
            </a:p>
          </dgm:t>
        </dgm:pt>
      </mc:Choice>
      <mc:Fallback xmlns="">
        <dgm:pt modelId="{9BEE5CA8-2659-4D65-A8F4-0AC9F6451D04}">
          <dgm:prSet phldrT="[Текст]"/>
          <dgm:spPr/>
          <dgm:t>
            <a:bodyPr/>
            <a:lstStyle/>
            <a:p>
              <a:r>
                <a:rPr lang="en-US" b="1" i="0">
                  <a:solidFill>
                    <a:schemeClr val="tx1"/>
                  </a:solidFill>
                  <a:effectLst/>
                  <a:latin typeface="Cambria Math"/>
                </a:rPr>
                <a:t>𝒂</a:t>
              </a:r>
              <a:r>
                <a:rPr lang="ru-RU" b="1" i="0" smtClean="0">
                  <a:solidFill>
                    <a:schemeClr val="tx1"/>
                  </a:solidFill>
                  <a:effectLst/>
                  <a:latin typeface="Cambria Math"/>
                </a:rPr>
                <a:t>/</a:t>
              </a:r>
              <a:r>
                <a:rPr lang="ru-RU" b="1" i="0">
                  <a:solidFill>
                    <a:schemeClr val="tx1"/>
                  </a:solidFill>
                  <a:effectLst/>
                  <a:latin typeface="Cambria Math"/>
                </a:rPr>
                <a:t>𝒃=(𝒂∗𝒏)/(𝒃∗𝒏), </a:t>
              </a:r>
              <a:r>
                <a:rPr lang="en-US" b="1" i="0">
                  <a:solidFill>
                    <a:schemeClr val="tx1"/>
                  </a:solidFill>
                  <a:effectLst/>
                  <a:latin typeface="Cambria Math"/>
                </a:rPr>
                <a:t>𝒏≠𝟎</a:t>
              </a:r>
              <a:endParaRPr lang="ru-RU" b="1" dirty="0">
                <a:solidFill>
                  <a:schemeClr val="tx1"/>
                </a:solidFill>
              </a:endParaRPr>
            </a:p>
          </dgm:t>
        </dgm:pt>
      </mc:Fallback>
    </mc:AlternateContent>
    <dgm:pt modelId="{D3AEC210-C052-47C4-82FF-861896D746CA}" type="parTrans" cxnId="{5D6C03A0-A162-4775-9C1D-A56F0E4D78CF}">
      <dgm:prSet/>
      <dgm:spPr/>
      <dgm:t>
        <a:bodyPr/>
        <a:lstStyle/>
        <a:p>
          <a:endParaRPr lang="ru-RU"/>
        </a:p>
      </dgm:t>
    </dgm:pt>
    <dgm:pt modelId="{B322E817-5B74-4366-909E-FA072962902C}" type="sibTrans" cxnId="{5D6C03A0-A162-4775-9C1D-A56F0E4D78CF}">
      <dgm:prSet/>
      <dgm:spPr/>
      <dgm:t>
        <a:bodyPr/>
        <a:lstStyle/>
        <a:p>
          <a:endParaRPr lang="ru-RU"/>
        </a:p>
      </dgm:t>
    </dgm:pt>
    <mc:AlternateContent xmlns:mc="http://schemas.openxmlformats.org/markup-compatibility/2006" xmlns:a14="http://schemas.microsoft.com/office/drawing/2010/main">
      <mc:Choice Requires="a14">
        <dgm:pt modelId="{7DB3509E-EA06-47BA-81B3-9122775DD8C4}">
          <dgm:prSet phldrT="[Текст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𝒃</m:t>
                        </m:r>
                      </m:den>
                    </m:f>
                    <m:r>
                      <a:rPr lang="ru-RU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÷ 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𝒃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÷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den>
                    </m:f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, 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≠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𝟎</m:t>
                    </m:r>
                  </m:oMath>
                </m:oMathPara>
              </a14:m>
              <a:endParaRPr lang="ru-RU" b="1" dirty="0">
                <a:solidFill>
                  <a:schemeClr val="tx1"/>
                </a:solidFill>
              </a:endParaRPr>
            </a:p>
          </dgm:t>
        </dgm:pt>
      </mc:Choice>
      <mc:Fallback xmlns="">
        <dgm:pt modelId="{7DB3509E-EA06-47BA-81B3-9122775DD8C4}">
          <dgm:prSet phldrT="[Текст]"/>
          <dgm:spPr/>
          <dgm:t>
            <a:bodyPr/>
            <a:lstStyle/>
            <a:p>
              <a:r>
                <a:rPr lang="en-US" b="1" i="0">
                  <a:solidFill>
                    <a:schemeClr val="tx1"/>
                  </a:solidFill>
                  <a:effectLst/>
                  <a:latin typeface="Cambria Math"/>
                </a:rPr>
                <a:t>𝒂</a:t>
              </a:r>
              <a:r>
                <a:rPr lang="ru-RU" b="1" i="0" smtClean="0">
                  <a:solidFill>
                    <a:schemeClr val="tx1"/>
                  </a:solidFill>
                  <a:effectLst/>
                  <a:latin typeface="Cambria Math"/>
                </a:rPr>
                <a:t>/</a:t>
              </a:r>
              <a:r>
                <a:rPr lang="ru-RU" b="1" i="0">
                  <a:solidFill>
                    <a:schemeClr val="tx1"/>
                  </a:solidFill>
                  <a:effectLst/>
                  <a:latin typeface="Cambria Math"/>
                </a:rPr>
                <a:t>𝒃=(𝒂÷ 𝒏)/(𝒃÷𝒏)</a:t>
              </a:r>
              <a:r>
                <a:rPr lang="en-US" b="1" i="0">
                  <a:solidFill>
                    <a:schemeClr val="tx1"/>
                  </a:solidFill>
                  <a:effectLst/>
                  <a:latin typeface="Cambria Math"/>
                </a:rPr>
                <a:t>, 𝒏≠𝟎</a:t>
              </a:r>
              <a:endParaRPr lang="ru-RU" b="1" dirty="0">
                <a:solidFill>
                  <a:schemeClr val="tx1"/>
                </a:solidFill>
              </a:endParaRPr>
            </a:p>
          </dgm:t>
        </dgm:pt>
      </mc:Fallback>
    </mc:AlternateContent>
    <dgm:pt modelId="{976C47F8-FB45-41B7-8FC7-E4FEE6EBEA0C}" type="sibTrans" cxnId="{6AB735B8-1D9D-4052-8DB2-B01B30660244}">
      <dgm:prSet/>
      <dgm:spPr/>
      <dgm:t>
        <a:bodyPr/>
        <a:lstStyle/>
        <a:p>
          <a:endParaRPr lang="ru-RU"/>
        </a:p>
      </dgm:t>
    </dgm:pt>
    <dgm:pt modelId="{C433D203-0E1E-4378-BB47-25CFCB27B3A5}" type="parTrans" cxnId="{6AB735B8-1D9D-4052-8DB2-B01B30660244}">
      <dgm:prSet/>
      <dgm:spPr/>
      <dgm:t>
        <a:bodyPr/>
        <a:lstStyle/>
        <a:p>
          <a:endParaRPr lang="ru-RU"/>
        </a:p>
      </dgm:t>
    </dgm:pt>
    <dgm:pt modelId="{AE367B41-8FA6-4CE1-893F-5A7055D554A4}" type="pres">
      <dgm:prSet presAssocID="{E7059C74-79C6-40D5-84B0-5F5F459C304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FB6EBE-7822-46EF-B5BA-C88BA20C10B7}" type="pres">
      <dgm:prSet presAssocID="{9BEE5CA8-2659-4D65-A8F4-0AC9F6451D04}" presName="parentText" presStyleLbl="node1" presStyleIdx="0" presStyleCnt="2" custLinFactY="-42585" custLinFactNeighborX="-47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468D6E-D44D-41D8-AD99-0A7439354ECE}" type="pres">
      <dgm:prSet presAssocID="{B322E817-5B74-4366-909E-FA072962902C}" presName="spacer" presStyleCnt="0"/>
      <dgm:spPr/>
    </dgm:pt>
    <dgm:pt modelId="{0F4BB957-2A51-4519-B47E-13AD5BC293C7}" type="pres">
      <dgm:prSet presAssocID="{7DB3509E-EA06-47BA-81B3-9122775DD8C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B735B8-1D9D-4052-8DB2-B01B30660244}" srcId="{E7059C74-79C6-40D5-84B0-5F5F459C3042}" destId="{7DB3509E-EA06-47BA-81B3-9122775DD8C4}" srcOrd="1" destOrd="0" parTransId="{C433D203-0E1E-4378-BB47-25CFCB27B3A5}" sibTransId="{976C47F8-FB45-41B7-8FC7-E4FEE6EBEA0C}"/>
    <dgm:cxn modelId="{70798147-A562-4E23-8E7F-550FE876A7EF}" type="presOf" srcId="{7DB3509E-EA06-47BA-81B3-9122775DD8C4}" destId="{0F4BB957-2A51-4519-B47E-13AD5BC293C7}" srcOrd="0" destOrd="0" presId="urn:microsoft.com/office/officeart/2005/8/layout/vList2"/>
    <dgm:cxn modelId="{5D6C03A0-A162-4775-9C1D-A56F0E4D78CF}" srcId="{E7059C74-79C6-40D5-84B0-5F5F459C3042}" destId="{9BEE5CA8-2659-4D65-A8F4-0AC9F6451D04}" srcOrd="0" destOrd="0" parTransId="{D3AEC210-C052-47C4-82FF-861896D746CA}" sibTransId="{B322E817-5B74-4366-909E-FA072962902C}"/>
    <dgm:cxn modelId="{A6457B15-91BC-4C32-89E5-D266F24C40F0}" type="presOf" srcId="{E7059C74-79C6-40D5-84B0-5F5F459C3042}" destId="{AE367B41-8FA6-4CE1-893F-5A7055D554A4}" srcOrd="0" destOrd="0" presId="urn:microsoft.com/office/officeart/2005/8/layout/vList2"/>
    <dgm:cxn modelId="{6EF35421-9EDB-48D4-9661-ECADA4382F0B}" type="presOf" srcId="{9BEE5CA8-2659-4D65-A8F4-0AC9F6451D04}" destId="{80FB6EBE-7822-46EF-B5BA-C88BA20C10B7}" srcOrd="0" destOrd="0" presId="urn:microsoft.com/office/officeart/2005/8/layout/vList2"/>
    <dgm:cxn modelId="{BC254AA4-8250-4F9C-93CF-BB76EE01A8F3}" type="presParOf" srcId="{AE367B41-8FA6-4CE1-893F-5A7055D554A4}" destId="{80FB6EBE-7822-46EF-B5BA-C88BA20C10B7}" srcOrd="0" destOrd="0" presId="urn:microsoft.com/office/officeart/2005/8/layout/vList2"/>
    <dgm:cxn modelId="{4DCE1608-7543-4417-AC39-2DC42D615552}" type="presParOf" srcId="{AE367B41-8FA6-4CE1-893F-5A7055D554A4}" destId="{3D468D6E-D44D-41D8-AD99-0A7439354ECE}" srcOrd="1" destOrd="0" presId="urn:microsoft.com/office/officeart/2005/8/layout/vList2"/>
    <dgm:cxn modelId="{267D2F41-5DEA-4825-824E-5901CFC5656F}" type="presParOf" srcId="{AE367B41-8FA6-4CE1-893F-5A7055D554A4}" destId="{0F4BB957-2A51-4519-B47E-13AD5BC293C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7059C74-79C6-40D5-84B0-5F5F459C3042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9BEE5CA8-2659-4D65-A8F4-0AC9F6451D04}">
      <dgm:prSet phldrT="[Текст]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>
              <a:noFill/>
            </a:rPr>
            <a:t> </a:t>
          </a:r>
        </a:p>
      </dgm:t>
    </dgm:pt>
    <dgm:pt modelId="{D3AEC210-C052-47C4-82FF-861896D746CA}" type="parTrans" cxnId="{5D6C03A0-A162-4775-9C1D-A56F0E4D78CF}">
      <dgm:prSet/>
      <dgm:spPr/>
      <dgm:t>
        <a:bodyPr/>
        <a:lstStyle/>
        <a:p>
          <a:endParaRPr lang="ru-RU"/>
        </a:p>
      </dgm:t>
    </dgm:pt>
    <dgm:pt modelId="{B322E817-5B74-4366-909E-FA072962902C}" type="sibTrans" cxnId="{5D6C03A0-A162-4775-9C1D-A56F0E4D78CF}">
      <dgm:prSet/>
      <dgm:spPr/>
      <dgm:t>
        <a:bodyPr/>
        <a:lstStyle/>
        <a:p>
          <a:endParaRPr lang="ru-RU"/>
        </a:p>
      </dgm:t>
    </dgm:pt>
    <dgm:pt modelId="{7DB3509E-EA06-47BA-81B3-9122775DD8C4}">
      <dgm:prSet phldrT="[Текст]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ru-RU">
              <a:noFill/>
            </a:rPr>
            <a:t> </a:t>
          </a:r>
        </a:p>
      </dgm:t>
    </dgm:pt>
    <dgm:pt modelId="{976C47F8-FB45-41B7-8FC7-E4FEE6EBEA0C}" type="sibTrans" cxnId="{6AB735B8-1D9D-4052-8DB2-B01B30660244}">
      <dgm:prSet/>
      <dgm:spPr/>
      <dgm:t>
        <a:bodyPr/>
        <a:lstStyle/>
        <a:p>
          <a:endParaRPr lang="ru-RU"/>
        </a:p>
      </dgm:t>
    </dgm:pt>
    <dgm:pt modelId="{C433D203-0E1E-4378-BB47-25CFCB27B3A5}" type="parTrans" cxnId="{6AB735B8-1D9D-4052-8DB2-B01B30660244}">
      <dgm:prSet/>
      <dgm:spPr/>
      <dgm:t>
        <a:bodyPr/>
        <a:lstStyle/>
        <a:p>
          <a:endParaRPr lang="ru-RU"/>
        </a:p>
      </dgm:t>
    </dgm:pt>
    <dgm:pt modelId="{AE367B41-8FA6-4CE1-893F-5A7055D554A4}" type="pres">
      <dgm:prSet presAssocID="{E7059C74-79C6-40D5-84B0-5F5F459C3042}" presName="linear" presStyleCnt="0">
        <dgm:presLayoutVars>
          <dgm:animLvl val="lvl"/>
          <dgm:resizeHandles val="exact"/>
        </dgm:presLayoutVars>
      </dgm:prSet>
      <dgm:spPr/>
    </dgm:pt>
    <dgm:pt modelId="{80FB6EBE-7822-46EF-B5BA-C88BA20C10B7}" type="pres">
      <dgm:prSet presAssocID="{9BEE5CA8-2659-4D65-A8F4-0AC9F6451D04}" presName="parentText" presStyleLbl="node1" presStyleIdx="0" presStyleCnt="2" custLinFactY="-42585" custLinFactNeighborX="-47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468D6E-D44D-41D8-AD99-0A7439354ECE}" type="pres">
      <dgm:prSet presAssocID="{B322E817-5B74-4366-909E-FA072962902C}" presName="spacer" presStyleCnt="0"/>
      <dgm:spPr/>
    </dgm:pt>
    <dgm:pt modelId="{0F4BB957-2A51-4519-B47E-13AD5BC293C7}" type="pres">
      <dgm:prSet presAssocID="{7DB3509E-EA06-47BA-81B3-9122775DD8C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B735B8-1D9D-4052-8DB2-B01B30660244}" srcId="{E7059C74-79C6-40D5-84B0-5F5F459C3042}" destId="{7DB3509E-EA06-47BA-81B3-9122775DD8C4}" srcOrd="1" destOrd="0" parTransId="{C433D203-0E1E-4378-BB47-25CFCB27B3A5}" sibTransId="{976C47F8-FB45-41B7-8FC7-E4FEE6EBEA0C}"/>
    <dgm:cxn modelId="{70798147-A562-4E23-8E7F-550FE876A7EF}" type="presOf" srcId="{7DB3509E-EA06-47BA-81B3-9122775DD8C4}" destId="{0F4BB957-2A51-4519-B47E-13AD5BC293C7}" srcOrd="0" destOrd="0" presId="urn:microsoft.com/office/officeart/2005/8/layout/vList2"/>
    <dgm:cxn modelId="{5D6C03A0-A162-4775-9C1D-A56F0E4D78CF}" srcId="{E7059C74-79C6-40D5-84B0-5F5F459C3042}" destId="{9BEE5CA8-2659-4D65-A8F4-0AC9F6451D04}" srcOrd="0" destOrd="0" parTransId="{D3AEC210-C052-47C4-82FF-861896D746CA}" sibTransId="{B322E817-5B74-4366-909E-FA072962902C}"/>
    <dgm:cxn modelId="{A6457B15-91BC-4C32-89E5-D266F24C40F0}" type="presOf" srcId="{E7059C74-79C6-40D5-84B0-5F5F459C3042}" destId="{AE367B41-8FA6-4CE1-893F-5A7055D554A4}" srcOrd="0" destOrd="0" presId="urn:microsoft.com/office/officeart/2005/8/layout/vList2"/>
    <dgm:cxn modelId="{6EF35421-9EDB-48D4-9661-ECADA4382F0B}" type="presOf" srcId="{9BEE5CA8-2659-4D65-A8F4-0AC9F6451D04}" destId="{80FB6EBE-7822-46EF-B5BA-C88BA20C10B7}" srcOrd="0" destOrd="0" presId="urn:microsoft.com/office/officeart/2005/8/layout/vList2"/>
    <dgm:cxn modelId="{BC254AA4-8250-4F9C-93CF-BB76EE01A8F3}" type="presParOf" srcId="{AE367B41-8FA6-4CE1-893F-5A7055D554A4}" destId="{80FB6EBE-7822-46EF-B5BA-C88BA20C10B7}" srcOrd="0" destOrd="0" presId="urn:microsoft.com/office/officeart/2005/8/layout/vList2"/>
    <dgm:cxn modelId="{4DCE1608-7543-4417-AC39-2DC42D615552}" type="presParOf" srcId="{AE367B41-8FA6-4CE1-893F-5A7055D554A4}" destId="{3D468D6E-D44D-41D8-AD99-0A7439354ECE}" srcOrd="1" destOrd="0" presId="urn:microsoft.com/office/officeart/2005/8/layout/vList2"/>
    <dgm:cxn modelId="{267D2F41-5DEA-4825-824E-5901CFC5656F}" type="presParOf" srcId="{AE367B41-8FA6-4CE1-893F-5A7055D554A4}" destId="{0F4BB957-2A51-4519-B47E-13AD5BC293C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FB6EBE-7822-46EF-B5BA-C88BA20C10B7}">
      <dsp:nvSpPr>
        <dsp:cNvPr id="0" name=""/>
        <dsp:cNvSpPr/>
      </dsp:nvSpPr>
      <dsp:spPr>
        <a:xfrm>
          <a:off x="0" y="0"/>
          <a:ext cx="5415848" cy="11863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ru-RU" sz="2600" b="1" i="1" kern="1200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</m:ctrlPr>
                  </m:fPr>
                  <m:num>
                    <m:r>
                      <a:rPr lang="en-US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𝒂</m:t>
                    </m:r>
                  </m:num>
                  <m:den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𝒃</m:t>
                    </m:r>
                  </m:den>
                </m:f>
                <m:r>
                  <a:rPr lang="ru-RU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=</m:t>
                </m:r>
                <m:f>
                  <m:fPr>
                    <m:ctrlP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</m:ctrlPr>
                  </m:fPr>
                  <m:num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𝒂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∗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</m:num>
                  <m:den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𝒃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∗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</m:den>
                </m:f>
                <m:r>
                  <a:rPr lang="ru-RU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, 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𝒏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≠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𝟎</m:t>
                </m:r>
              </m:oMath>
            </m:oMathPara>
          </a14:m>
          <a:endParaRPr lang="ru-RU" sz="2600" b="1" kern="1200" dirty="0">
            <a:solidFill>
              <a:schemeClr val="tx1"/>
            </a:solidFill>
          </a:endParaRPr>
        </a:p>
      </dsp:txBody>
      <dsp:txXfrm>
        <a:off x="57914" y="57914"/>
        <a:ext cx="5300020" cy="1070552"/>
      </dsp:txXfrm>
    </dsp:sp>
    <dsp:sp modelId="{0F4BB957-2A51-4519-B47E-13AD5BC293C7}">
      <dsp:nvSpPr>
        <dsp:cNvPr id="0" name=""/>
        <dsp:cNvSpPr/>
      </dsp:nvSpPr>
      <dsp:spPr>
        <a:xfrm>
          <a:off x="0" y="1277352"/>
          <a:ext cx="5415848" cy="1186380"/>
        </a:xfrm>
        <a:prstGeom prst="roundRect">
          <a:avLst/>
        </a:prstGeom>
        <a:solidFill>
          <a:schemeClr val="accent3">
            <a:hueOff val="4625516"/>
            <a:satOff val="-24796"/>
            <a:lumOff val="-333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ru-RU" sz="2600" b="1" i="1" kern="1200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</m:ctrlPr>
                  </m:fPr>
                  <m:num>
                    <m:r>
                      <a:rPr lang="en-US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𝒂</m:t>
                    </m:r>
                  </m:num>
                  <m:den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𝒃</m:t>
                    </m:r>
                  </m:den>
                </m:f>
                <m:r>
                  <a:rPr lang="ru-RU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=</m:t>
                </m:r>
                <m:f>
                  <m:fPr>
                    <m:ctrlP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</m:ctrlPr>
                  </m:fPr>
                  <m:num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𝒂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÷ 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</m:num>
                  <m:den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𝒃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÷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</m:den>
                </m:f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, 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𝒏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≠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𝟎</m:t>
                </m:r>
              </m:oMath>
            </m:oMathPara>
          </a14:m>
          <a:endParaRPr lang="ru-RU" sz="2600" b="1" kern="1200" dirty="0">
            <a:solidFill>
              <a:schemeClr val="tx1"/>
            </a:solidFill>
          </a:endParaRPr>
        </a:p>
      </dsp:txBody>
      <dsp:txXfrm>
        <a:off x="57914" y="1335266"/>
        <a:ext cx="5300020" cy="10705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FB6EBE-7822-46EF-B5BA-C88BA20C10B7}">
      <dsp:nvSpPr>
        <dsp:cNvPr id="0" name=""/>
        <dsp:cNvSpPr/>
      </dsp:nvSpPr>
      <dsp:spPr>
        <a:xfrm>
          <a:off x="0" y="0"/>
          <a:ext cx="5415848" cy="11863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ru-RU" sz="2600" b="1" i="1" kern="1200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</m:ctrlPr>
                  </m:fPr>
                  <m:num>
                    <m:r>
                      <a:rPr lang="en-US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𝒂</m:t>
                    </m:r>
                  </m:num>
                  <m:den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𝒃</m:t>
                    </m:r>
                  </m:den>
                </m:f>
                <m:r>
                  <a:rPr lang="ru-RU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=</m:t>
                </m:r>
                <m:f>
                  <m:fPr>
                    <m:ctrlP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</m:ctrlPr>
                  </m:fPr>
                  <m:num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𝒂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∗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</m:num>
                  <m:den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𝒃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∗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</m:den>
                </m:f>
                <m:r>
                  <a:rPr lang="ru-RU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, 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𝒏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≠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𝟎</m:t>
                </m:r>
              </m:oMath>
            </m:oMathPara>
          </a14:m>
          <a:endParaRPr lang="ru-RU" sz="2600" b="1" kern="1200" dirty="0">
            <a:solidFill>
              <a:schemeClr val="tx1"/>
            </a:solidFill>
          </a:endParaRPr>
        </a:p>
      </dsp:txBody>
      <dsp:txXfrm>
        <a:off x="57914" y="57914"/>
        <a:ext cx="5300020" cy="1070552"/>
      </dsp:txXfrm>
    </dsp:sp>
    <dsp:sp modelId="{0F4BB957-2A51-4519-B47E-13AD5BC293C7}">
      <dsp:nvSpPr>
        <dsp:cNvPr id="0" name=""/>
        <dsp:cNvSpPr/>
      </dsp:nvSpPr>
      <dsp:spPr>
        <a:xfrm>
          <a:off x="0" y="1277352"/>
          <a:ext cx="5415848" cy="1186380"/>
        </a:xfrm>
        <a:prstGeom prst="roundRect">
          <a:avLst/>
        </a:prstGeom>
        <a:solidFill>
          <a:schemeClr val="accent3">
            <a:hueOff val="4625516"/>
            <a:satOff val="-24796"/>
            <a:lumOff val="-333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ru-RU" sz="2600" b="1" i="1" kern="1200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</m:ctrlPr>
                  </m:fPr>
                  <m:num>
                    <m:r>
                      <a:rPr lang="en-US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𝒂</m:t>
                    </m:r>
                  </m:num>
                  <m:den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𝒃</m:t>
                    </m:r>
                  </m:den>
                </m:f>
                <m:r>
                  <a:rPr lang="ru-RU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=</m:t>
                </m:r>
                <m:f>
                  <m:fPr>
                    <m:ctrlP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</m:ctrlPr>
                  </m:fPr>
                  <m:num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𝒂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÷ 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</m:num>
                  <m:den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𝒃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÷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</m:den>
                </m:f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, 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𝒏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≠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𝟎</m:t>
                </m:r>
              </m:oMath>
            </m:oMathPara>
          </a14:m>
          <a:endParaRPr lang="ru-RU" sz="2600" b="1" kern="1200" dirty="0">
            <a:solidFill>
              <a:schemeClr val="tx1"/>
            </a:solidFill>
          </a:endParaRPr>
        </a:p>
      </dsp:txBody>
      <dsp:txXfrm>
        <a:off x="57914" y="1335266"/>
        <a:ext cx="5300020" cy="10705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0F056-2FA5-429D-8FA8-5D94F6206FB7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C408B-CF43-460B-A1D4-FD5886DED2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448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3B140E0-5DDA-4594-8125-F0FB003D54FA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9.png"/><Relationship Id="rId4" Type="http://schemas.openxmlformats.org/officeDocument/2006/relationships/image" Target="../media/image7.png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907704" y="3212976"/>
            <a:ext cx="6931293" cy="2721688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endParaRPr lang="ru-RU" sz="28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составитель: учитель математики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«Калачевская СОШ»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800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Глушич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Ирина Анатольевна</a:t>
            </a:r>
          </a:p>
          <a:p>
            <a:pPr algn="r"/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496944" cy="1584175"/>
          </a:xfrm>
        </p:spPr>
        <p:txBody>
          <a:bodyPr/>
          <a:lstStyle/>
          <a:p>
            <a:pPr marL="540000" indent="457200" algn="ctr">
              <a:buNone/>
            </a:pPr>
            <a:r>
              <a:rPr lang="ru-RU" sz="4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мы знаем о дробях. Основное свойство дроби</a:t>
            </a:r>
            <a:r>
              <a:rPr lang="ru-RU" sz="4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4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6 класс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dd36efffaae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360" y="3194407"/>
            <a:ext cx="2014538" cy="328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264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83568" y="188640"/>
                <a:ext cx="8208912" cy="6048672"/>
              </a:xfrm>
            </p:spPr>
            <p:txBody>
              <a:bodyPr>
                <a:noAutofit/>
              </a:bodyPr>
              <a:lstStyle/>
              <a:p>
                <a:pPr marL="45720" indent="0">
                  <a:buNone/>
                </a:pPr>
                <a:endParaRPr lang="ru-RU" sz="3600" b="1" i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endParaRPr lang="ru-RU" sz="36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endParaRPr lang="ru-RU" sz="3600" b="1" i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endParaRPr lang="ru-RU" sz="36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3600" b="1" dirty="0">
                    <a:ln w="10541" cmpd="sng">
                      <a:solidFill>
                        <a:schemeClr val="accent1">
                          <a:shade val="88000"/>
                          <a:satMod val="11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1">
                            <a:tint val="40000"/>
                            <a:satMod val="250000"/>
                          </a:schemeClr>
                        </a:gs>
                        <a:gs pos="9000">
                          <a:schemeClr val="accent1">
                            <a:tint val="52000"/>
                            <a:satMod val="300000"/>
                          </a:schemeClr>
                        </a:gs>
                        <a:gs pos="50000">
                          <a:schemeClr val="accent1">
                            <a:shade val="20000"/>
                            <a:satMod val="300000"/>
                          </a:schemeClr>
                        </a:gs>
                        <a:gs pos="79000">
                          <a:schemeClr val="accent1">
                            <a:tint val="52000"/>
                            <a:satMod val="300000"/>
                          </a:schemeClr>
                        </a:gs>
                        <a:gs pos="100000">
                          <a:schemeClr val="accent1">
                            <a:tint val="40000"/>
                            <a:satMod val="250000"/>
                          </a:schemeClr>
                        </a:gs>
                      </a:gsLst>
                      <a:lin ang="5400000"/>
                    </a:gra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Внимание! Слушай команду!</a:t>
                </a:r>
                <a:endParaRPr lang="ru-RU" sz="3600" b="1" i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3600" b="1" i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Среди </a:t>
                </a:r>
                <a:r>
                  <a:rPr lang="ru-RU" sz="36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данных дробей выбери те, которые равны дроби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36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6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ru-RU" sz="36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𝟏𝟓</m:t>
                        </m:r>
                      </m:den>
                    </m:f>
                    <m:r>
                      <a:rPr lang="ru-RU" sz="36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𝟏𝟓</m:t>
                        </m:r>
                      </m:den>
                    </m:f>
                    <m:r>
                      <a:rPr lang="ru-RU" sz="36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𝟏𝟎</m:t>
                        </m:r>
                      </m:den>
                    </m:f>
                    <m:r>
                      <a:rPr lang="ru-RU" sz="36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𝟏𝟎</m:t>
                        </m:r>
                      </m:num>
                      <m:den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𝟐𝟓</m:t>
                        </m:r>
                      </m:den>
                    </m:f>
                    <m:r>
                      <a:rPr lang="ru-RU" sz="36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𝟏𝟒</m:t>
                        </m:r>
                      </m:num>
                      <m:den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𝟑𝟎</m:t>
                        </m:r>
                      </m:den>
                    </m:f>
                    <m:r>
                      <a:rPr lang="ru-RU" sz="3600" b="1" i="1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ru-RU" sz="3600" b="1" dirty="0">
                    <a:solidFill>
                      <a:srgbClr val="00206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83568" y="188640"/>
                <a:ext cx="8208912" cy="6048672"/>
              </a:xfr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http://static.videocore.tv/images/previews/aLhDBu9PrfJtvpY983VXOKRy12qW69H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81781"/>
            <a:ext cx="5084450" cy="2838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79635" y="2782701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507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95536" y="332656"/>
                <a:ext cx="8568952" cy="5976664"/>
              </a:xfrm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:r>
                  <a:rPr lang="ru-RU" sz="40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Представьте данную дробь в виде дроби со знаменателем 3:</a:t>
                </a:r>
              </a:p>
              <a:p>
                <a:pPr marL="45720" indent="0" algn="ctr">
                  <a:buNone/>
                </a:pPr>
                <a:r>
                  <a:rPr lang="ru-RU" sz="40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Вместе: 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𝟏𝟐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𝟏𝟖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𝟖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𝟐𝟒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𝟑𝟎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𝟒𝟓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sz="40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r>
                  <a:rPr lang="ru-RU" sz="40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ряд: г</a:t>
                </a:r>
                <a:r>
                  <a:rPr lang="ru-RU" sz="40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;2 </a:t>
                </a:r>
                <a:r>
                  <a:rPr lang="ru-RU" sz="40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ряд: д</a:t>
                </a:r>
                <a:r>
                  <a:rPr lang="ru-RU" sz="40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𝟏𝟒</m:t>
                        </m:r>
                      </m:num>
                      <m:den>
                        <m:r>
                          <a:rPr lang="ru-RU" sz="4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𝟐𝟏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ru-RU" sz="40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ряд: е</a:t>
                </a:r>
                <a:r>
                  <a:rPr lang="ru-RU" sz="40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𝟒𝟎</m:t>
                        </m:r>
                      </m:num>
                      <m:den>
                        <m:r>
                          <a:rPr lang="ru-RU" sz="4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𝟔𝟎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" indent="0">
                  <a:buNone/>
                </a:pPr>
                <a:r>
                  <a:rPr lang="ru-RU" sz="40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Запишите дроби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ru-RU" sz="4000" b="1" i="1">
                        <a:solidFill>
                          <a:srgbClr val="002060"/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ru-RU" sz="4000" b="1" i="1">
                        <a:solidFill>
                          <a:srgbClr val="002060"/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ru-RU" sz="4000" b="1" i="1">
                        <a:solidFill>
                          <a:srgbClr val="002060"/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  <m:r>
                      <a:rPr lang="ru-RU" sz="4000" b="1" i="1">
                        <a:solidFill>
                          <a:srgbClr val="002060"/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ru-RU" sz="40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 виде дроби со знаменателем </a:t>
                </a:r>
                <a:r>
                  <a:rPr lang="ru-RU" sz="4000" b="1" i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12.</a:t>
                </a:r>
                <a:endParaRPr lang="ru-RU" sz="4000" b="1" i="1" dirty="0"/>
              </a:p>
              <a:p>
                <a:pPr marL="4572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395536" y="332656"/>
                <a:ext cx="8568952" cy="5976664"/>
              </a:xfrm>
              <a:blipFill rotWithShape="1">
                <a:blip r:embed="rId2"/>
                <a:stretch>
                  <a:fillRect l="-1991" t="-18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368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7504" y="332656"/>
                <a:ext cx="8874126" cy="6192688"/>
              </a:xfrm>
            </p:spPr>
            <p:txBody>
              <a:bodyPr>
                <a:normAutofit lnSpcReduction="10000"/>
              </a:bodyPr>
              <a:lstStyle/>
              <a:p>
                <a:pPr marL="45720" indent="0" algn="ctr">
                  <a:buNone/>
                </a:pPr>
                <a:r>
                  <a:rPr lang="ru-RU" sz="28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Выполните небольшую самостоятельную работу </a:t>
                </a:r>
                <a:endParaRPr lang="ru-RU" sz="28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28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 Представьте данную дробь в виде дроби со знаменателем 5:</a:t>
                </a:r>
                <a:endParaRPr lang="ru-RU" sz="28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вариант                                      2 вариант</a:t>
                </a:r>
              </a:p>
              <a:p>
                <a:pPr marL="45720" indent="0" algn="ctr">
                  <a:buNone/>
                </a:pP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𝟐𝟕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𝟒𝟓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𝟗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𝟏𝟓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</a:t>
                </a: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𝟐𝟏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𝟑𝟓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𝟒𝟎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" indent="0" algn="ctr">
                  <a:buNone/>
                </a:pPr>
                <a:endParaRPr lang="ru-RU" sz="2800" b="1" dirty="0">
                  <a:solidFill>
                    <a:schemeClr val="accent4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28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Сократите дроби:</a:t>
                </a:r>
                <a:endParaRPr lang="ru-RU" sz="28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r>
                  <a:rPr lang="ru-RU" sz="2800" dirty="0"/>
                  <a:t>	</a:t>
                </a: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  <m:r>
                      <a:rPr lang="ru-RU" sz="2800" b="1" i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</a:t>
                </a:r>
                <a14:m>
                  <m:oMath xmlns:m="http://schemas.openxmlformats.org/officeDocument/2006/math">
                    <m:r>
                      <a:rPr lang="ru-RU" sz="2800" b="1" i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𝟏𝟎</m:t>
                        </m:r>
                      </m:num>
                      <m:den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𝟏𝟓</m:t>
                        </m:r>
                      </m:den>
                    </m:f>
                    <m:r>
                      <a:rPr lang="ru-RU" sz="2800" b="1" i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𝟏𝟐</m:t>
                        </m:r>
                      </m:num>
                      <m:den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𝟏𝟔</m:t>
                        </m:r>
                      </m:den>
                    </m:f>
                    <m:r>
                      <a:rPr lang="ru-RU" sz="2800" b="1" i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</a:t>
                </a: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𝟐𝟏</m:t>
                        </m:r>
                      </m:den>
                    </m:f>
                    <m:r>
                      <a:rPr lang="ru-RU" sz="2800" b="1" i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</a:t>
                </a:r>
                <a14:m>
                  <m:oMath xmlns:m="http://schemas.openxmlformats.org/officeDocument/2006/math">
                    <m:r>
                      <a:rPr lang="ru-RU" sz="2800" b="1" i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𝟏𝟎</m:t>
                        </m:r>
                      </m:num>
                      <m:den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𝟏𝟔</m:t>
                        </m:r>
                      </m:den>
                    </m:f>
                    <m:r>
                      <a:rPr lang="ru-RU" sz="2800" b="1" i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𝟐𝟎</m:t>
                        </m:r>
                      </m:num>
                      <m:den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𝟐𝟓</m:t>
                        </m:r>
                      </m:den>
                    </m:f>
                    <m:r>
                      <a:rPr lang="ru-RU" sz="2800" b="1" i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800" b="1" dirty="0">
                  <a:solidFill>
                    <a:schemeClr val="accent4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</a:t>
                </a:r>
                <a:r>
                  <a:rPr lang="ru-RU" sz="28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i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Представьте </a:t>
                </a:r>
                <a:r>
                  <a:rPr lang="ru-RU" sz="28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данную дробь в виде дроби со знаменателем 36:</a:t>
                </a:r>
                <a:endParaRPr lang="ru-RU" sz="28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𝟗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𝟏𝟐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</a:t>
                </a: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</a:t>
                </a:r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𝟏𝟏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𝟏𝟖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endParaRPr lang="ru-RU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7504" y="332656"/>
                <a:ext cx="8874126" cy="6192688"/>
              </a:xfrm>
              <a:blipFill rotWithShape="1">
                <a:blip r:embed="rId2"/>
                <a:stretch>
                  <a:fillRect t="-16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3" descr="dd36efffaae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0252" y="1700809"/>
            <a:ext cx="1015803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928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7504" y="332656"/>
                <a:ext cx="8874126" cy="6192688"/>
              </a:xfrm>
            </p:spPr>
            <p:txBody>
              <a:bodyPr>
                <a:normAutofit/>
              </a:bodyPr>
              <a:lstStyle/>
              <a:p>
                <a:pPr marL="45720" indent="0" algn="ctr">
                  <a:buNone/>
                </a:pPr>
                <a:r>
                  <a:rPr lang="ru-RU" sz="28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Проверьте себя</a:t>
                </a:r>
              </a:p>
              <a:p>
                <a:pPr marL="45720" indent="0" algn="ctr">
                  <a:buNone/>
                </a:pPr>
                <a:r>
                  <a:rPr lang="ru-RU" sz="28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 Представьте данную дробь в виде дроби со знаменателем 5:</a:t>
                </a:r>
                <a:endParaRPr lang="ru-RU" sz="28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вариант                                      2 вариант</a:t>
                </a:r>
              </a:p>
              <a:p>
                <a:pPr marL="45720" indent="0" algn="ctr">
                  <a:buNone/>
                </a:pP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</a:t>
                </a:r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</a:t>
                </a: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</a:t>
                </a:r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" indent="0" algn="ctr">
                  <a:buNone/>
                </a:pPr>
                <a:r>
                  <a:rPr lang="ru-RU" sz="28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Сократите дроби:</a:t>
                </a:r>
                <a:endParaRPr lang="ru-RU" sz="28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</a:t>
                </a: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</a:t>
                </a:r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𝟕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800" b="1" dirty="0">
                  <a:solidFill>
                    <a:schemeClr val="accent4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</a:t>
                </a:r>
                <a:r>
                  <a:rPr lang="ru-RU" sz="28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i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Представьте </a:t>
                </a:r>
                <a:r>
                  <a:rPr lang="ru-RU" sz="28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данную дробь в виде дроби со знаменателем 36:</a:t>
                </a:r>
                <a:endParaRPr lang="ru-RU" sz="28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𝟗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𝟑𝟔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𝟑𝟔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𝟐𝟏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𝟑𝟔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</a:t>
                </a: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𝟐𝟒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𝟑𝟔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𝟑𝟔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𝟐𝟐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𝟑𝟔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800" b="1" dirty="0">
                  <a:solidFill>
                    <a:schemeClr val="accent4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endParaRPr lang="ru-RU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7504" y="332656"/>
                <a:ext cx="8874126" cy="6192688"/>
              </a:xfrm>
              <a:blipFill rotWithShape="1">
                <a:blip r:embed="rId2"/>
                <a:stretch>
                  <a:fillRect t="-9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5" descr="Рисунок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3828" y="1700808"/>
            <a:ext cx="1135494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5520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2549" y="253851"/>
            <a:ext cx="7992888" cy="6192688"/>
          </a:xfrm>
        </p:spPr>
        <p:txBody>
          <a:bodyPr>
            <a:normAutofit/>
          </a:bodyPr>
          <a:lstStyle/>
          <a:p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Лесенка успеха</a:t>
            </a:r>
          </a:p>
          <a:p>
            <a:pPr algn="ctr"/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Соединительная линия уступом 4"/>
          <p:cNvCxnSpPr/>
          <p:nvPr/>
        </p:nvCxnSpPr>
        <p:spPr>
          <a:xfrm flipV="1">
            <a:off x="1043608" y="4185084"/>
            <a:ext cx="2907290" cy="1188132"/>
          </a:xfrm>
          <a:prstGeom prst="bentConnector3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Соединительная линия уступом 6"/>
          <p:cNvCxnSpPr/>
          <p:nvPr/>
        </p:nvCxnSpPr>
        <p:spPr>
          <a:xfrm rot="5400000" flipH="1" flipV="1">
            <a:off x="3605049" y="2399181"/>
            <a:ext cx="2088232" cy="1413190"/>
          </a:xfrm>
          <a:prstGeom prst="bentConnector3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Улыбающееся лицо 15"/>
          <p:cNvSpPr/>
          <p:nvPr/>
        </p:nvSpPr>
        <p:spPr>
          <a:xfrm>
            <a:off x="1403648" y="3933056"/>
            <a:ext cx="504056" cy="504056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55676" y="4437112"/>
            <a:ext cx="0" cy="43204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1403648" y="4527352"/>
            <a:ext cx="252028" cy="1617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655676" y="4527352"/>
            <a:ext cx="252028" cy="12578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642073" y="4869160"/>
            <a:ext cx="252028" cy="12578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1468704" y="4869160"/>
            <a:ext cx="186972" cy="17526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Соединительная линия уступом 32"/>
          <p:cNvCxnSpPr/>
          <p:nvPr/>
        </p:nvCxnSpPr>
        <p:spPr>
          <a:xfrm flipV="1">
            <a:off x="5358283" y="1053548"/>
            <a:ext cx="2304256" cy="1008112"/>
          </a:xfrm>
          <a:prstGeom prst="bentConnector3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5" name="Улыбающееся лицо 34"/>
          <p:cNvSpPr/>
          <p:nvPr/>
        </p:nvSpPr>
        <p:spPr>
          <a:xfrm>
            <a:off x="2885769" y="2780928"/>
            <a:ext cx="504056" cy="504056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flipH="1">
            <a:off x="3143754" y="3392996"/>
            <a:ext cx="27611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143754" y="3284984"/>
            <a:ext cx="0" cy="43204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3156946" y="3717032"/>
            <a:ext cx="226922" cy="14401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2967625" y="3713463"/>
            <a:ext cx="170172" cy="1933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2961668" y="3373063"/>
            <a:ext cx="182086" cy="21602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994001" y="5415699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Услышал и забыл 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549971" y="4210123"/>
            <a:ext cx="1395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Услышал и не понял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Улыбающееся лицо 53"/>
          <p:cNvSpPr/>
          <p:nvPr/>
        </p:nvSpPr>
        <p:spPr>
          <a:xfrm>
            <a:off x="4399660" y="1970535"/>
            <a:ext cx="504056" cy="504056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5" name="Прямая соединительная линия 54"/>
          <p:cNvCxnSpPr>
            <a:stCxn id="54" idx="4"/>
          </p:cNvCxnSpPr>
          <p:nvPr/>
        </p:nvCxnSpPr>
        <p:spPr>
          <a:xfrm flipH="1">
            <a:off x="4649165" y="2474591"/>
            <a:ext cx="2523" cy="37834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H="1">
            <a:off x="4478993" y="2852936"/>
            <a:ext cx="170172" cy="1933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 flipV="1">
            <a:off x="4651688" y="2868781"/>
            <a:ext cx="170172" cy="16417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4651688" y="2600771"/>
            <a:ext cx="252028" cy="1316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H="1">
            <a:off x="4399660" y="2601851"/>
            <a:ext cx="252028" cy="2416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3993274" y="3163782"/>
            <a:ext cx="1395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Увидел и запомнил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370325" y="2134597"/>
            <a:ext cx="1395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Сделал и понял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528036" y="1102020"/>
            <a:ext cx="13951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Смогу научить другого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Улыбающееся лицо 76"/>
          <p:cNvSpPr/>
          <p:nvPr/>
        </p:nvSpPr>
        <p:spPr>
          <a:xfrm>
            <a:off x="5761206" y="908720"/>
            <a:ext cx="504056" cy="504056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8" name="Прямая соединительная линия 77"/>
          <p:cNvCxnSpPr/>
          <p:nvPr/>
        </p:nvCxnSpPr>
        <p:spPr>
          <a:xfrm flipH="1">
            <a:off x="6024426" y="1407664"/>
            <a:ext cx="2523" cy="37834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H="1" flipV="1">
            <a:off x="5652120" y="1407664"/>
            <a:ext cx="361114" cy="9252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flipH="1">
            <a:off x="5843062" y="1786009"/>
            <a:ext cx="170172" cy="1933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flipH="1" flipV="1">
            <a:off x="6035735" y="1800571"/>
            <a:ext cx="170172" cy="16417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flipH="1" flipV="1">
            <a:off x="6035212" y="1495294"/>
            <a:ext cx="170695" cy="16417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5" name="Улыбающееся лицо 84"/>
          <p:cNvSpPr/>
          <p:nvPr/>
        </p:nvSpPr>
        <p:spPr>
          <a:xfrm>
            <a:off x="6784199" y="35374"/>
            <a:ext cx="504056" cy="504056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7" name="Прямая соединительная линия 86"/>
          <p:cNvCxnSpPr/>
          <p:nvPr/>
        </p:nvCxnSpPr>
        <p:spPr>
          <a:xfrm flipH="1">
            <a:off x="7018952" y="530375"/>
            <a:ext cx="361360" cy="14291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flipH="1">
            <a:off x="7033704" y="530375"/>
            <a:ext cx="2523" cy="37834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flipH="1" flipV="1">
            <a:off x="6672590" y="578700"/>
            <a:ext cx="361114" cy="9252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flipH="1">
            <a:off x="6848780" y="908720"/>
            <a:ext cx="170172" cy="1933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 flipH="1" flipV="1">
            <a:off x="7053556" y="907016"/>
            <a:ext cx="170172" cy="16417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9" name="Picture 5" descr="Рисунок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7281" y="2852936"/>
            <a:ext cx="2347912" cy="357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68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5" grpId="0" animBg="1"/>
      <p:bldP spid="54" grpId="0" animBg="1"/>
      <p:bldP spid="77" grpId="0" animBg="1"/>
      <p:bldP spid="8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476672"/>
            <a:ext cx="7416824" cy="5400600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4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 </a:t>
            </a:r>
            <a:endParaRPr lang="ru-RU" sz="40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№8, №9, выучить правило на стр. 6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dd36efffaae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778215"/>
            <a:ext cx="1766615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Рисунок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924944"/>
            <a:ext cx="1872208" cy="2849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9155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1124744"/>
            <a:ext cx="6400800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 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dd36efffaae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509777"/>
            <a:ext cx="1656184" cy="2700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Рисунок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478770"/>
            <a:ext cx="1872208" cy="2849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409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2549" y="253851"/>
            <a:ext cx="7992888" cy="6192688"/>
          </a:xfrm>
        </p:spPr>
        <p:txBody>
          <a:bodyPr>
            <a:normAutofit/>
          </a:bodyPr>
          <a:lstStyle/>
          <a:p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Лесенка успеха</a:t>
            </a:r>
          </a:p>
          <a:p>
            <a:pPr algn="ctr"/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Соединительная линия уступом 4"/>
          <p:cNvCxnSpPr/>
          <p:nvPr/>
        </p:nvCxnSpPr>
        <p:spPr>
          <a:xfrm flipV="1">
            <a:off x="1043608" y="4185084"/>
            <a:ext cx="2907290" cy="1188132"/>
          </a:xfrm>
          <a:prstGeom prst="bentConnector3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Соединительная линия уступом 6"/>
          <p:cNvCxnSpPr/>
          <p:nvPr/>
        </p:nvCxnSpPr>
        <p:spPr>
          <a:xfrm rot="5400000" flipH="1" flipV="1">
            <a:off x="3605049" y="2399181"/>
            <a:ext cx="2088232" cy="1413190"/>
          </a:xfrm>
          <a:prstGeom prst="bentConnector3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Улыбающееся лицо 15"/>
          <p:cNvSpPr/>
          <p:nvPr/>
        </p:nvSpPr>
        <p:spPr>
          <a:xfrm>
            <a:off x="1403648" y="3933056"/>
            <a:ext cx="504056" cy="504056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55676" y="4437112"/>
            <a:ext cx="0" cy="43204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1403648" y="4527352"/>
            <a:ext cx="252028" cy="1617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655676" y="4527352"/>
            <a:ext cx="252028" cy="12578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642073" y="4869160"/>
            <a:ext cx="252028" cy="12578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1468704" y="4869160"/>
            <a:ext cx="186972" cy="17526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Соединительная линия уступом 32"/>
          <p:cNvCxnSpPr/>
          <p:nvPr/>
        </p:nvCxnSpPr>
        <p:spPr>
          <a:xfrm flipV="1">
            <a:off x="5358283" y="1053548"/>
            <a:ext cx="2304256" cy="1008112"/>
          </a:xfrm>
          <a:prstGeom prst="bentConnector3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5" name="Улыбающееся лицо 34"/>
          <p:cNvSpPr/>
          <p:nvPr/>
        </p:nvSpPr>
        <p:spPr>
          <a:xfrm>
            <a:off x="2885769" y="2780928"/>
            <a:ext cx="504056" cy="504056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flipH="1">
            <a:off x="3143754" y="3392996"/>
            <a:ext cx="27611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143754" y="3284984"/>
            <a:ext cx="0" cy="43204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3156946" y="3717032"/>
            <a:ext cx="226922" cy="14401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2967625" y="3713463"/>
            <a:ext cx="170172" cy="1933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2961668" y="3373063"/>
            <a:ext cx="182086" cy="21602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994001" y="5415699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Услышал и забыл 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549971" y="4210123"/>
            <a:ext cx="1395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Услышал и не понял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Улыбающееся лицо 53"/>
          <p:cNvSpPr/>
          <p:nvPr/>
        </p:nvSpPr>
        <p:spPr>
          <a:xfrm>
            <a:off x="4399660" y="1970535"/>
            <a:ext cx="504056" cy="504056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5" name="Прямая соединительная линия 54"/>
          <p:cNvCxnSpPr>
            <a:stCxn id="54" idx="4"/>
          </p:cNvCxnSpPr>
          <p:nvPr/>
        </p:nvCxnSpPr>
        <p:spPr>
          <a:xfrm flipH="1">
            <a:off x="4649165" y="2474591"/>
            <a:ext cx="2523" cy="37834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H="1">
            <a:off x="4478993" y="2852936"/>
            <a:ext cx="170172" cy="1933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 flipV="1">
            <a:off x="4651688" y="2868781"/>
            <a:ext cx="170172" cy="16417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4651688" y="2600771"/>
            <a:ext cx="252028" cy="1316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H="1">
            <a:off x="4399660" y="2601851"/>
            <a:ext cx="252028" cy="2416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3993274" y="3163782"/>
            <a:ext cx="1395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Увидел и запомнил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370325" y="2134597"/>
            <a:ext cx="1395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Сделал и понял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528036" y="1102020"/>
            <a:ext cx="13951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Смогу научить другого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Улыбающееся лицо 76"/>
          <p:cNvSpPr/>
          <p:nvPr/>
        </p:nvSpPr>
        <p:spPr>
          <a:xfrm>
            <a:off x="5761206" y="908720"/>
            <a:ext cx="504056" cy="504056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8" name="Прямая соединительная линия 77"/>
          <p:cNvCxnSpPr/>
          <p:nvPr/>
        </p:nvCxnSpPr>
        <p:spPr>
          <a:xfrm flipH="1">
            <a:off x="6024426" y="1407664"/>
            <a:ext cx="2523" cy="37834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H="1" flipV="1">
            <a:off x="5652120" y="1407664"/>
            <a:ext cx="361114" cy="9252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flipH="1">
            <a:off x="5843062" y="1786009"/>
            <a:ext cx="170172" cy="1933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flipH="1" flipV="1">
            <a:off x="6035735" y="1800571"/>
            <a:ext cx="170172" cy="16417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flipH="1" flipV="1">
            <a:off x="6035212" y="1495294"/>
            <a:ext cx="170695" cy="16417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5" name="Улыбающееся лицо 84"/>
          <p:cNvSpPr/>
          <p:nvPr/>
        </p:nvSpPr>
        <p:spPr>
          <a:xfrm>
            <a:off x="6784199" y="35374"/>
            <a:ext cx="504056" cy="504056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7" name="Прямая соединительная линия 86"/>
          <p:cNvCxnSpPr/>
          <p:nvPr/>
        </p:nvCxnSpPr>
        <p:spPr>
          <a:xfrm flipH="1">
            <a:off x="7018952" y="530375"/>
            <a:ext cx="361360" cy="14291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flipH="1">
            <a:off x="7033704" y="530375"/>
            <a:ext cx="2523" cy="37834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flipH="1" flipV="1">
            <a:off x="6672590" y="578700"/>
            <a:ext cx="361114" cy="9252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flipH="1">
            <a:off x="6848780" y="908720"/>
            <a:ext cx="170172" cy="1933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 flipH="1" flipV="1">
            <a:off x="7053556" y="907016"/>
            <a:ext cx="170172" cy="16417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9" name="Picture 5" descr="Рисунок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7281" y="2852936"/>
            <a:ext cx="2347912" cy="357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236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5" grpId="0" animBg="1"/>
      <p:bldP spid="54" grpId="0" animBg="1"/>
      <p:bldP spid="77" grpId="0" animBg="1"/>
      <p:bldP spid="8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539552" y="260648"/>
                <a:ext cx="7992888" cy="6408712"/>
              </a:xfrm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:r>
                  <a:rPr lang="ru-RU" sz="32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Что </a:t>
                </a:r>
                <a:r>
                  <a:rPr lang="ru-RU" sz="32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показывает </a:t>
                </a:r>
                <a:r>
                  <a:rPr lang="ru-RU" sz="32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числитель, а что </a:t>
                </a:r>
                <a:r>
                  <a:rPr lang="ru-RU" sz="32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знаменатель? </a:t>
                </a:r>
                <a:endParaRPr lang="ru-RU" sz="32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r>
                  <a:rPr lang="ru-RU" sz="32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Что </a:t>
                </a:r>
                <a:r>
                  <a:rPr lang="ru-RU" sz="32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означает знак дроби</a:t>
                </a:r>
                <a:r>
                  <a:rPr lang="ru-RU" sz="32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</a:p>
              <a:p>
                <a:pPr marL="45720" indent="0">
                  <a:buNone/>
                </a:pPr>
                <a:r>
                  <a:rPr lang="ru-RU" sz="32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Какая дробь равна единице?</a:t>
                </a:r>
                <a:endParaRPr lang="ru-RU" sz="3200" b="1" i="1" dirty="0" smtClean="0"/>
              </a:p>
              <a:p>
                <a:pPr marL="45720" indent="0">
                  <a:buNone/>
                </a:pPr>
                <a:r>
                  <a:rPr lang="ru-RU" sz="32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Перед вами </a:t>
                </a:r>
                <a:r>
                  <a:rPr lang="ru-RU" sz="32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дроби, </a:t>
                </a:r>
                <a:r>
                  <a:rPr lang="ru-RU" sz="32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прочитайте их, назовите  числитель и знаменатель данных дробей? </a:t>
                </a:r>
                <a:endParaRPr lang="ru-RU" sz="32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endParaRPr lang="ru-RU" i="1" dirty="0" smtClean="0"/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  <m:f>
                        <m:fPr>
                          <m:ctrlP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  <m:f>
                        <m:fPr>
                          <m:ctrlP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𝟖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  <m:f>
                        <m:fPr>
                          <m:ctrlP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𝟏𝟒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𝟏𝟓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  <m:f>
                        <m:fPr>
                          <m:ctrlP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  <m:f>
                        <m:fPr>
                          <m:ctrlP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𝟏𝟎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𝟐𝟏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  <m:f>
                        <m:fPr>
                          <m:ctrlP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𝟐𝟑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𝟒𝟎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  <m:f>
                        <m:fPr>
                          <m:ctrlP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  <m:f>
                        <m:fPr>
                          <m:ctrlP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𝟐𝟗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  <m:f>
                        <m:fPr>
                          <m:ctrlP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𝟑𝟕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𝟑𝟕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. </m:t>
                      </m:r>
                    </m:oMath>
                  </m:oMathPara>
                </a14:m>
                <a:endParaRPr lang="ru-RU" sz="4000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539552" y="260648"/>
                <a:ext cx="7992888" cy="6408712"/>
              </a:xfrm>
              <a:blipFill rotWithShape="1">
                <a:blip r:embed="rId2"/>
                <a:stretch>
                  <a:fillRect l="-1373" t="-13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0948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rev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67544" y="211175"/>
                <a:ext cx="8136904" cy="5976664"/>
              </a:xfrm>
            </p:spPr>
            <p:txBody>
              <a:bodyPr>
                <a:normAutofit fontScale="25000" lnSpcReduction="20000"/>
              </a:bodyPr>
              <a:lstStyle/>
              <a:p>
                <a:pPr marL="45720" indent="0">
                  <a:buNone/>
                </a:pPr>
                <a:endParaRPr lang="ru-RU" sz="31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128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Сравните дроби. Скажите, </a:t>
                </a:r>
                <a:r>
                  <a:rPr lang="ru-RU" sz="128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 какому правилу вы сравнивали эти дроби</a:t>
                </a:r>
                <a:r>
                  <a:rPr lang="ru-RU" sz="128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</a:p>
              <a:p>
                <a:pPr marL="45720" indent="0">
                  <a:buNone/>
                </a:pPr>
                <a:endParaRPr lang="ru-RU" sz="46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endParaRPr lang="ru-RU" sz="51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98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𝟏</m:t>
                      </m:r>
                      <m:r>
                        <a:rPr lang="ru-RU" sz="98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𝟏𝟕</m:t>
                          </m:r>
                        </m:den>
                      </m:f>
                      <m:r>
                        <a:rPr lang="ru-RU" sz="9800" b="1" i="1">
                          <a:solidFill>
                            <a:srgbClr val="002060"/>
                          </a:solidFill>
                          <a:latin typeface="Cambria Math"/>
                        </a:rPr>
                        <m:t>и</m:t>
                      </m:r>
                      <m:f>
                        <m:fPr>
                          <m:ctrlP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𝟏𝟕</m:t>
                          </m:r>
                        </m:den>
                      </m:f>
                      <m:r>
                        <a:rPr lang="ru-RU" sz="9800" b="1" i="1">
                          <a:solidFill>
                            <a:srgbClr val="002060"/>
                          </a:solidFill>
                          <a:latin typeface="Cambria Math"/>
                        </a:rPr>
                        <m:t>; </m:t>
                      </m:r>
                      <m:r>
                        <a:rPr lang="ru-RU" sz="98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                                                          </m:t>
                      </m:r>
                      <m:r>
                        <a:rPr lang="ru-RU" sz="9800" b="1" i="1">
                          <a:solidFill>
                            <a:srgbClr val="002060"/>
                          </a:solidFill>
                          <a:latin typeface="Cambria Math"/>
                        </a:rPr>
                        <m:t>𝟑</m:t>
                      </m:r>
                      <m:r>
                        <a:rPr lang="ru-RU" sz="9800" b="1" i="1">
                          <a:solidFill>
                            <a:srgbClr val="00206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𝟓𝟖</m:t>
                          </m:r>
                        </m:num>
                        <m:den>
                          <m: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𝟏𝟗</m:t>
                          </m:r>
                        </m:den>
                      </m:f>
                      <m:r>
                        <a:rPr lang="ru-RU" sz="9800" b="1" i="1">
                          <a:solidFill>
                            <a:srgbClr val="002060"/>
                          </a:solidFill>
                          <a:latin typeface="Cambria Math"/>
                        </a:rPr>
                        <m:t>и</m:t>
                      </m:r>
                      <m:f>
                        <m:fPr>
                          <m:ctrlP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𝟑𝟏</m:t>
                          </m:r>
                        </m:num>
                        <m:den>
                          <m: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𝟏𝟗</m:t>
                          </m:r>
                        </m:den>
                      </m:f>
                      <m:r>
                        <a:rPr lang="ru-RU" sz="9800" b="1" i="1">
                          <a:solidFill>
                            <a:srgbClr val="002060"/>
                          </a:solidFill>
                          <a:latin typeface="Cambria Math"/>
                        </a:rPr>
                        <m:t>; </m:t>
                      </m:r>
                    </m:oMath>
                  </m:oMathPara>
                </a14:m>
                <a:endParaRPr lang="ru-RU" sz="9800" b="1" i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endParaRPr lang="ru-RU" sz="98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endParaRPr lang="ru-RU" sz="5100" b="1" i="1" dirty="0" smtClean="0">
                  <a:solidFill>
                    <a:srgbClr val="002060"/>
                  </a:solidFill>
                  <a:latin typeface="Cambria Math"/>
                </a:endParaRPr>
              </a:p>
              <a:p>
                <a:pPr marL="45720" indent="0">
                  <a:buNone/>
                </a:pPr>
                <a:r>
                  <a:rPr lang="ru-RU" sz="128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>
                      <a:rPr lang="ru-RU" sz="12800" b="1" i="1">
                        <a:solidFill>
                          <a:srgbClr val="002060"/>
                        </a:solidFill>
                        <a:latin typeface="Cambria Math"/>
                      </a:rPr>
                      <m:t>)</m:t>
                    </m:r>
                    <m:r>
                      <a:rPr lang="ru-RU" sz="12800" b="1" i="1" smtClean="0">
                        <a:solidFill>
                          <a:srgbClr val="002060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𝟏𝟏</m:t>
                        </m:r>
                      </m:den>
                    </m:f>
                    <m:r>
                      <a:rPr lang="ru-RU" sz="12800" b="1" i="1">
                        <a:solidFill>
                          <a:srgbClr val="002060"/>
                        </a:solidFill>
                        <a:latin typeface="Cambria Math"/>
                      </a:rPr>
                      <m:t>и</m:t>
                    </m:r>
                    <m:f>
                      <m:fPr>
                        <m:ctrlP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𝟗</m:t>
                        </m:r>
                      </m:den>
                    </m:f>
                    <m:r>
                      <a:rPr lang="ru-RU" sz="12800" b="1" i="1" smtClean="0">
                        <a:solidFill>
                          <a:srgbClr val="002060"/>
                        </a:solidFill>
                        <a:latin typeface="Cambria Math"/>
                      </a:rPr>
                      <m:t>;                                              </m:t>
                    </m:r>
                    <m:r>
                      <a:rPr lang="ru-RU" sz="12800" b="1" i="1">
                        <a:solidFill>
                          <a:srgbClr val="002060"/>
                        </a:solidFill>
                        <a:latin typeface="Cambria Math"/>
                      </a:rPr>
                      <m:t>𝟒</m:t>
                    </m:r>
                    <m:r>
                      <a:rPr lang="ru-RU" sz="12800" b="1" i="1">
                        <a:solidFill>
                          <a:srgbClr val="002060"/>
                        </a:solidFill>
                        <a:latin typeface="Cambria Math"/>
                      </a:rPr>
                      <m:t>)</m:t>
                    </m:r>
                    <m:f>
                      <m:fPr>
                        <m:ctrlP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𝟏𝟐</m:t>
                        </m:r>
                      </m:den>
                    </m:f>
                    <m:r>
                      <a:rPr lang="ru-RU" sz="12800" b="1" i="1">
                        <a:solidFill>
                          <a:srgbClr val="002060"/>
                        </a:solidFill>
                        <a:latin typeface="Cambria Math"/>
                      </a:rPr>
                      <m:t>и</m:t>
                    </m:r>
                    <m:f>
                      <m:fPr>
                        <m:ctrlP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𝟗</m:t>
                        </m:r>
                      </m:num>
                      <m:den>
                        <m: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𝟏𝟐</m:t>
                        </m:r>
                      </m:den>
                    </m:f>
                    <m:r>
                      <a:rPr lang="ru-RU" sz="12800" b="1" i="1">
                        <a:solidFill>
                          <a:srgbClr val="002060"/>
                        </a:solidFill>
                        <a:latin typeface="Cambria Math"/>
                      </a:rPr>
                      <m:t>;</m:t>
                    </m:r>
                  </m:oMath>
                </a14:m>
                <a:endParaRPr lang="ru-RU" sz="12800" b="1" dirty="0" smtClean="0">
                  <a:solidFill>
                    <a:srgbClr val="002060"/>
                  </a:solidFill>
                  <a:latin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endParaRPr lang="ru-RU" sz="128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endParaRPr lang="ru-RU" sz="12800" b="1" i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128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𝟑</m:t>
                      </m:r>
                      <m:r>
                        <a:rPr lang="ru-RU" sz="12800" b="1" i="1">
                          <a:solidFill>
                            <a:srgbClr val="00206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𝟏𝟕</m:t>
                          </m:r>
                        </m:den>
                      </m:f>
                      <m:r>
                        <a:rPr lang="ru-RU" sz="12800" b="1" i="1">
                          <a:solidFill>
                            <a:srgbClr val="002060"/>
                          </a:solidFill>
                          <a:latin typeface="Cambria Math"/>
                        </a:rPr>
                        <m:t>и</m:t>
                      </m:r>
                      <m:f>
                        <m:fPr>
                          <m:ctrlP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ru-RU" sz="128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ru-RU" sz="128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;                                             </m:t>
                      </m:r>
                      <m:r>
                        <a:rPr lang="ru-RU" sz="128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𝟓</m:t>
                      </m:r>
                      <m:r>
                        <a:rPr lang="ru-RU" sz="12800" b="1" i="1">
                          <a:solidFill>
                            <a:srgbClr val="00206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𝟖</m:t>
                          </m:r>
                        </m:den>
                      </m:f>
                      <m:r>
                        <a:rPr lang="ru-RU" sz="12800" b="1" i="1">
                          <a:solidFill>
                            <a:srgbClr val="002060"/>
                          </a:solidFill>
                          <a:latin typeface="Cambria Math"/>
                        </a:rPr>
                        <m:t>и</m:t>
                      </m:r>
                      <m:f>
                        <m:fPr>
                          <m:ctrlP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𝟏𝟐</m:t>
                          </m:r>
                        </m:num>
                        <m:den>
                          <m: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𝟏𝟐</m:t>
                          </m:r>
                        </m:den>
                      </m:f>
                      <m:r>
                        <a:rPr lang="ru-RU" sz="128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12800" b="1" i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51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ru-RU" sz="51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endParaRPr lang="ru-RU" dirty="0"/>
              </a:p>
              <a:p>
                <a:pPr marL="45720" indent="0">
                  <a:buNone/>
                </a:pPr>
                <a:r>
                  <a:rPr lang="ru-RU" dirty="0"/>
                  <a:t> </a:t>
                </a:r>
              </a:p>
              <a:p>
                <a:pPr marL="4572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67544" y="211175"/>
                <a:ext cx="8136904" cy="5976664"/>
              </a:xfrm>
              <a:blipFill rotWithShape="1">
                <a:blip r:embed="rId2"/>
                <a:stretch>
                  <a:fillRect l="-13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5" descr="Рисунок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412776"/>
            <a:ext cx="2347912" cy="357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635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2858958" y="2996952"/>
                <a:ext cx="490840" cy="8989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800" i="1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8958" y="2996952"/>
                <a:ext cx="490840" cy="898964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6084168" y="2996952"/>
                <a:ext cx="490840" cy="8989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2996952"/>
                <a:ext cx="490840" cy="898964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323528" y="3904073"/>
            <a:ext cx="85689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/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Исходя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рисунка, что вы можете сказать про данные дроби?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27826"/>
            <a:ext cx="889247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в виде дроби, какая часть фигуры закрашена 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желтым </a:t>
            </a: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цветом?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851920" y="3261768"/>
                <a:ext cx="13524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3261768"/>
                <a:ext cx="1352469" cy="646331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323528" y="5004612"/>
                <a:ext cx="8496944" cy="1155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Что </a:t>
                </a:r>
                <a:r>
                  <a:rPr lang="ru-RU" sz="24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нужно сделать с дробью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4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чтобы получить дробь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24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 </a:t>
                </a:r>
                <a:endParaRPr lang="en-US" sz="24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4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Что </a:t>
                </a:r>
                <a:r>
                  <a:rPr lang="ru-RU" sz="24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нужно сделать с дробью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24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чтобы получить дробь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4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 </a:t>
                </a: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5004612"/>
                <a:ext cx="8496944" cy="1155829"/>
              </a:xfrm>
              <a:prstGeom prst="rect">
                <a:avLst/>
              </a:prstGeom>
              <a:blipFill rotWithShape="1">
                <a:blip r:embed="rId6"/>
                <a:stretch>
                  <a:fillRect l="-1076" b="-42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Выгнутая вниз стрелка 12"/>
          <p:cNvSpPr/>
          <p:nvPr/>
        </p:nvSpPr>
        <p:spPr>
          <a:xfrm>
            <a:off x="3349798" y="3681952"/>
            <a:ext cx="2720621" cy="57606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305741" y="3884279"/>
                <a:ext cx="5325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∗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5741" y="3884279"/>
                <a:ext cx="532518" cy="369332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4268872" y="3005029"/>
                <a:ext cx="6062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/>
                          <a:ea typeface="Cambria Math"/>
                        </a:rPr>
                        <m:t>÷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8872" y="3005029"/>
                <a:ext cx="606256" cy="369332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Выгнутая вниз стрелка 15"/>
          <p:cNvSpPr/>
          <p:nvPr/>
        </p:nvSpPr>
        <p:spPr>
          <a:xfrm rot="10800000">
            <a:off x="3247692" y="2848683"/>
            <a:ext cx="2720621" cy="57606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8" name="Picture 3" descr="dd36efffaaed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18221"/>
            <a:ext cx="1457457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8657" y="908719"/>
            <a:ext cx="2118124" cy="1939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7075" y="932247"/>
            <a:ext cx="210502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81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dd36efffaae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691336"/>
            <a:ext cx="1257059" cy="204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Рисунок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3725072"/>
            <a:ext cx="1413426" cy="2151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835710"/>
            <a:ext cx="8136904" cy="504056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sz="2000" b="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effectLst/>
              </a:rPr>
              <a:t/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/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/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580587" y="188640"/>
            <a:ext cx="5970494" cy="83546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свойство дроби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Схема 5"/>
              <p:cNvGraphicFramePr/>
              <p:nvPr>
                <p:extLst>
                  <p:ext uri="{D42A27DB-BD31-4B8C-83A1-F6EECF244321}">
                    <p14:modId xmlns:p14="http://schemas.microsoft.com/office/powerpoint/2010/main" val="974211809"/>
                  </p:ext>
                </p:extLst>
              </p:nvPr>
            </p:nvGraphicFramePr>
            <p:xfrm>
              <a:off x="1986343" y="3645024"/>
              <a:ext cx="5415848" cy="247982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6" name="Схема 5"/>
              <p:cNvGraphicFramePr/>
              <p:nvPr>
                <p:extLst>
                  <p:ext uri="{D42A27DB-BD31-4B8C-83A1-F6EECF244321}">
                    <p14:modId xmlns:p14="http://schemas.microsoft.com/office/powerpoint/2010/main" val="974211809"/>
                  </p:ext>
                </p:extLst>
              </p:nvPr>
            </p:nvGraphicFramePr>
            <p:xfrm>
              <a:off x="1986343" y="3645024"/>
              <a:ext cx="5415848" cy="247982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9" r:lo="rId10" r:qs="rId11" r:cs="rId12"/>
              </a:graphicData>
            </a:graphic>
          </p:graphicFrame>
        </mc:Fallback>
      </mc:AlternateContent>
      <p:sp>
        <p:nvSpPr>
          <p:cNvPr id="7" name="Прямоугольник 6"/>
          <p:cNvSpPr/>
          <p:nvPr/>
        </p:nvSpPr>
        <p:spPr>
          <a:xfrm>
            <a:off x="539552" y="980728"/>
            <a:ext cx="835292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Если числитель и знаменатель дроби умножить или разделить на одно и то же отличное от нуля число, то получится дробь равная, данной.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2307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91372" y="836712"/>
            <a:ext cx="72530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Замените дроби                 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равными им дробями. Что мы должны сделать с данными дробями?</a:t>
            </a:r>
          </a:p>
          <a:p>
            <a:pPr marL="45720" indent="0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Сократить дробь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это числитель и знаменатель нужно разделить на одно и то же число, не равное нулю.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43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44" name="Rectangle 28"/>
          <p:cNvSpPr>
            <a:spLocks noChangeArrowheads="1"/>
          </p:cNvSpPr>
          <p:nvPr/>
        </p:nvSpPr>
        <p:spPr bwMode="auto">
          <a:xfrm>
            <a:off x="0" y="866874"/>
            <a:ext cx="72006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0" y="1659036"/>
            <a:ext cx="6799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46" name="Rectangle 30"/>
          <p:cNvSpPr>
            <a:spLocks noChangeArrowheads="1"/>
          </p:cNvSpPr>
          <p:nvPr/>
        </p:nvSpPr>
        <p:spPr bwMode="auto">
          <a:xfrm>
            <a:off x="0" y="2420422"/>
            <a:ext cx="6399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4778" y="500282"/>
            <a:ext cx="1248839" cy="792088"/>
          </a:xfrm>
          <a:prstGeom prst="rect">
            <a:avLst/>
          </a:prstGeom>
          <a:noFill/>
        </p:spPr>
      </p:pic>
      <p:pic>
        <p:nvPicPr>
          <p:cNvPr id="13" name="Picture 5" descr="Рисунок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3068960"/>
            <a:ext cx="1413426" cy="2151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Схема 16"/>
              <p:cNvGraphicFramePr/>
              <p:nvPr>
                <p:extLst>
                  <p:ext uri="{D42A27DB-BD31-4B8C-83A1-F6EECF244321}">
                    <p14:modId xmlns:p14="http://schemas.microsoft.com/office/powerpoint/2010/main" val="3150835625"/>
                  </p:ext>
                </p:extLst>
              </p:nvPr>
            </p:nvGraphicFramePr>
            <p:xfrm>
              <a:off x="1619672" y="3789040"/>
              <a:ext cx="5415848" cy="247982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17" name="Схема 16"/>
              <p:cNvGraphicFramePr/>
              <p:nvPr>
                <p:extLst>
                  <p:ext uri="{D42A27DB-BD31-4B8C-83A1-F6EECF244321}">
                    <p14:modId xmlns:p14="http://schemas.microsoft.com/office/powerpoint/2010/main" val="3150835625"/>
                  </p:ext>
                </p:extLst>
              </p:nvPr>
            </p:nvGraphicFramePr>
            <p:xfrm>
              <a:off x="1619672" y="3789040"/>
              <a:ext cx="5415848" cy="247982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9" r:lo="rId10" r:qs="rId11" r:cs="rId12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074757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251520" y="116632"/>
                <a:ext cx="8640960" cy="53210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44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ru-RU" sz="44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ru-RU" sz="44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№2 </a:t>
                </a:r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(из учебника). </a:t>
                </a:r>
                <a:r>
                  <a:rPr lang="ru-RU" sz="4400" b="1" i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Приведите </a:t>
                </a:r>
                <a:r>
                  <a:rPr lang="ru-RU" sz="4400" b="1" i="1" dirty="0" err="1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дроби:а</a:t>
                </a:r>
                <a:r>
                  <a:rPr lang="ru-RU" sz="44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𝟗</m:t>
                        </m:r>
                      </m:den>
                    </m:f>
                    <m:r>
                      <a:rPr lang="ru-RU" sz="4400" b="1" i="1" smtClean="0">
                        <a:solidFill>
                          <a:srgbClr val="002060"/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  <m:r>
                      <a:rPr lang="ru-RU" sz="4400" b="1" i="1" smtClean="0">
                        <a:solidFill>
                          <a:srgbClr val="002060"/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44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к знаменателю 18.</a:t>
                </a:r>
                <a:endParaRPr lang="ru-RU" sz="44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ru-RU" sz="4400" b="1" dirty="0" smtClean="0">
                  <a:solidFill>
                    <a:schemeClr val="accent4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ru-RU" sz="44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Образец: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𝟗</m:t>
                        </m:r>
                      </m:den>
                    </m:f>
                    <m:r>
                      <a:rPr lang="ru-RU" sz="44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𝟗</m:t>
                        </m:r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ru-RU" sz="44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𝟏𝟖</m:t>
                        </m:r>
                      </m:den>
                    </m:f>
                  </m:oMath>
                </a14:m>
                <a:r>
                  <a:rPr lang="ru-RU" sz="3600" b="1" i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600" b="1" dirty="0">
                  <a:solidFill>
                    <a:schemeClr val="accent4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36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16632"/>
                <a:ext cx="8640960" cy="5321072"/>
              </a:xfrm>
              <a:prstGeom prst="rect">
                <a:avLst/>
              </a:prstGeom>
              <a:blipFill rotWithShape="1">
                <a:blip r:embed="rId2"/>
                <a:stretch>
                  <a:fillRect l="-2539" r="-25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211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23528" y="260648"/>
                <a:ext cx="8712968" cy="6120680"/>
              </a:xfrm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№4(из учебника).  </a:t>
                </a:r>
                <a:r>
                  <a:rPr lang="ru-RU" sz="44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Сократите дроби: </a:t>
                </a:r>
              </a:p>
              <a:p>
                <a:pPr marL="45720" indent="0" algn="ctr">
                  <a:buNone/>
                </a:pPr>
                <a:r>
                  <a:rPr lang="ru-RU" sz="44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Вместе: а</a:t>
                </a:r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𝟐𝟒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𝟑𝟎</m:t>
                        </m:r>
                      </m:den>
                    </m:f>
                  </m:oMath>
                </a14:m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𝟏𝟐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𝟒𝟖</m:t>
                        </m:r>
                      </m:den>
                    </m:f>
                  </m:oMath>
                </a14:m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𝟐𝟎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𝟑𝟔</m:t>
                        </m:r>
                      </m:den>
                    </m:f>
                  </m:oMath>
                </a14:m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sz="44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44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Образец</a:t>
                </a:r>
                <a:r>
                  <a:rPr lang="ru-RU" sz="44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𝟐𝟓</m:t>
                        </m:r>
                      </m:num>
                      <m:den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𝟑𝟎</m:t>
                        </m:r>
                      </m:den>
                    </m:f>
                    <m:r>
                      <a:rPr lang="ru-RU" sz="44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𝟐𝟓</m:t>
                        </m:r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÷</m:t>
                        </m:r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𝟑𝟎</m:t>
                        </m:r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÷</m:t>
                        </m:r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  <m:r>
                      <a:rPr lang="ru-RU" sz="44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</m:oMath>
                </a14:m>
                <a:r>
                  <a:rPr lang="ru-RU" sz="4400" dirty="0">
                    <a:solidFill>
                      <a:srgbClr val="002060"/>
                    </a:solidFill>
                  </a:rPr>
                  <a:t> </a:t>
                </a:r>
              </a:p>
              <a:p>
                <a:pPr marL="45720" indent="0">
                  <a:buNone/>
                </a:pPr>
                <a:r>
                  <a:rPr lang="ru-RU" sz="44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1ряд:г</a:t>
                </a:r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𝟏𝟒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𝟓𝟔</m:t>
                        </m:r>
                      </m:den>
                    </m:f>
                    <m:r>
                      <a:rPr lang="ru-RU" sz="4400" b="1">
                        <a:solidFill>
                          <a:srgbClr val="002060"/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44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2ряд:д</a:t>
                </a:r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𝟒𝟒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𝟏𝟎𝟎</m:t>
                        </m:r>
                      </m:den>
                    </m:f>
                    <m:r>
                      <a:rPr lang="ru-RU" sz="4400" b="1">
                        <a:solidFill>
                          <a:srgbClr val="002060"/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44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3ряд:е</a:t>
                </a:r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𝟑𝟔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𝟔𝟎</m:t>
                        </m:r>
                      </m:den>
                    </m:f>
                  </m:oMath>
                </a14:m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323528" y="260648"/>
                <a:ext cx="8712968" cy="6120680"/>
              </a:xfrm>
              <a:blipFill rotWithShape="1">
                <a:blip r:embed="rId2"/>
                <a:stretch>
                  <a:fillRect l="-2239" t="-18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498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923</TotalTime>
  <Words>891</Words>
  <Application>Microsoft Office PowerPoint</Application>
  <PresentationFormat>Экран (4:3)</PresentationFormat>
  <Paragraphs>99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«Что мы знаем о дробях. Основное свойство дроби» 6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72</cp:revision>
  <dcterms:created xsi:type="dcterms:W3CDTF">2014-12-13T06:24:34Z</dcterms:created>
  <dcterms:modified xsi:type="dcterms:W3CDTF">2018-12-25T15:20:28Z</dcterms:modified>
</cp:coreProperties>
</file>