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21945600"/>
  <p:notesSz cx="6858000" cy="9144000"/>
  <p:custDataLst>
    <p:tags r:id="rId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9300" kern="1200">
        <a:solidFill>
          <a:schemeClr val="tx1"/>
        </a:solidFill>
        <a:latin typeface="Arial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9300" kern="1200">
        <a:solidFill>
          <a:schemeClr val="tx1"/>
        </a:solidFill>
        <a:latin typeface="Arial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9300"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9300"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93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9300" kern="1200">
        <a:solidFill>
          <a:schemeClr val="tx1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sz="9300" kern="1200">
        <a:solidFill>
          <a:schemeClr val="tx1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sz="9300" kern="1200">
        <a:solidFill>
          <a:schemeClr val="tx1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sz="9300" kern="1200">
        <a:solidFill>
          <a:schemeClr val="tx1"/>
        </a:solidFill>
        <a:latin typeface="Arial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A9DA"/>
    <a:srgbClr val="99CCFF"/>
    <a:srgbClr val="6699FF"/>
    <a:srgbClr val="003366"/>
    <a:srgbClr val="C0C0C0"/>
    <a:srgbClr val="0080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napToGrid="0">
      <p:cViewPr varScale="1">
        <p:scale>
          <a:sx n="37" d="100"/>
          <a:sy n="37" d="100"/>
        </p:scale>
        <p:origin x="330" y="24"/>
      </p:cViewPr>
      <p:guideLst>
        <p:guide orient="horz" pos="6912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>
              <a:defRPr sz="1200">
                <a:latin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0" y="685800"/>
            <a:ext cx="6858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>
              <a:defRPr sz="1200">
                <a:latin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>
              <a:defRPr sz="1200">
                <a:latin typeface="Arial"/>
              </a:defRPr>
            </a:lvl1pPr>
          </a:lstStyle>
          <a:p>
            <a:pPr>
              <a:defRPr/>
            </a:pPr>
            <a:fld id="{EC502DD0-9561-403C-A715-19C222803E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323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defPPr>
              <a:defRPr kern="1200" smtId="4294967295"/>
            </a:defPPr>
            <a:lvl1pPr eaLnBrk="0" hangingPunct="0">
              <a:defRPr sz="93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93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93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93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93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/>
            <a:fld id="{BCCAC653-BB6C-4DD6-A7FE-C74A70AFCA4D}" type="slidenum">
              <a:rPr lang="en-US" sz="1200" smtClean="0"/>
              <a:pPr eaLnBrk="1" hangingPunct="1"/>
              <a:t>1</a:t>
            </a:fld>
            <a:endParaRPr lang="en-US" sz="1200" smtClean="0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>
            <a:defPPr>
              <a:defRPr kern="1200" smtId="4294967295"/>
            </a:defPPr>
          </a:lstStyle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3525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123" y="6817784"/>
            <a:ext cx="37306957" cy="4703233"/>
          </a:xfr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4245" y="12435417"/>
            <a:ext cx="30722711" cy="5609167"/>
          </a:xfrm>
        </p:spPr>
        <p:txBody>
          <a:bodyPr/>
          <a:lstStyle>
            <a:defPPr>
              <a:defRPr kern="1200" smtId="4294967295"/>
            </a:defPPr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5487DD88-69DB-4142-8C41-B6396D52E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8572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2FA48324-58AD-4E85-8A2F-A52B770779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21752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968" y="879475"/>
            <a:ext cx="9874956" cy="18724032"/>
          </a:xfrm>
        </p:spPr>
        <p:txBody>
          <a:bodyPr vert="eaVert"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689" y="879475"/>
            <a:ext cx="29490811" cy="18724032"/>
          </a:xfrm>
        </p:spPr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230EEB0E-4897-4548-876C-B024A946F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6427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A813A438-5BA6-4D27-B62A-755B822327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8944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1" y="14102293"/>
            <a:ext cx="37306957" cy="4358217"/>
          </a:xfrm>
        </p:spPr>
        <p:txBody>
          <a:bodyPr anchor="t"/>
          <a:lstStyle>
            <a:defPPr>
              <a:defRPr kern="1200" smtId="4294967295"/>
            </a:defPPr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1" y="9301692"/>
            <a:ext cx="37306957" cy="4800600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1F7C8122-F369-486F-8137-4417448E50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61258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689" y="5121275"/>
            <a:ext cx="19682178" cy="14482232"/>
          </a:xfrm>
        </p:spPr>
        <p:txBody>
          <a:bodyPr/>
          <a:lstStyle>
            <a:defPPr>
              <a:defRPr kern="1200" smtId="4294967295"/>
            </a:defPPr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13335" y="5121275"/>
            <a:ext cx="19683589" cy="14482232"/>
          </a:xfrm>
        </p:spPr>
        <p:txBody>
          <a:bodyPr/>
          <a:lstStyle>
            <a:defPPr>
              <a:defRPr kern="1200" smtId="4294967295"/>
            </a:defPPr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D27F9236-2DAC-4AB4-9197-DFA45BD674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90739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279" y="878417"/>
            <a:ext cx="39502643" cy="3657600"/>
          </a:xfrm>
        </p:spPr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278" y="4912784"/>
            <a:ext cx="19392900" cy="2046817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278" y="6959600"/>
            <a:ext cx="19392900" cy="12643909"/>
          </a:xfrm>
        </p:spPr>
        <p:txBody>
          <a:bodyPr/>
          <a:lstStyle>
            <a:defPPr>
              <a:defRPr kern="1200" smtId="4294967295"/>
            </a:defPPr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5557" y="4912784"/>
            <a:ext cx="19401368" cy="2046817"/>
          </a:xfr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5557" y="6959600"/>
            <a:ext cx="19401368" cy="12643909"/>
          </a:xfrm>
        </p:spPr>
        <p:txBody>
          <a:bodyPr/>
          <a:lstStyle>
            <a:defPPr>
              <a:defRPr kern="1200" smtId="4294967295"/>
            </a:defPPr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ECB9AEAD-42F1-4D4B-B528-5576A5E0B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4029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A356B8D0-2FC3-4CF0-B22F-C98E3FB79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56326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910DC434-3A85-4EED-90F9-045A586AE7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95764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278" y="874183"/>
            <a:ext cx="14439900" cy="3717925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523" y="874184"/>
            <a:ext cx="24536400" cy="18729325"/>
          </a:xfrm>
        </p:spPr>
        <p:txBody>
          <a:bodyPr/>
          <a:lstStyle>
            <a:defPPr>
              <a:defRPr kern="1200" smtId="4294967295"/>
            </a:defPPr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278" y="4592109"/>
            <a:ext cx="14439900" cy="15011400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4BF9394C-1AB1-4119-8B91-666D5E286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58970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3545" y="15361710"/>
            <a:ext cx="26334157" cy="1813983"/>
          </a:xfrm>
        </p:spPr>
        <p:txBody>
          <a:bodyPr anchor="b"/>
          <a:lstStyle>
            <a:defPPr>
              <a:defRPr kern="1200" smtId="4294967295"/>
            </a:defPPr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3545" y="1961092"/>
            <a:ext cx="26334157" cy="13166725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3545" y="17175693"/>
            <a:ext cx="26334157" cy="2574925"/>
          </a:xfr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pPr>
              <a:defRPr/>
            </a:pPr>
            <a:fld id="{C06DD000-F5A6-4081-BC1A-D9C6AE01BA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65695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879475"/>
            <a:ext cx="39501762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8" tIns="235129" rIns="470258" bIns="235129" anchor="ctr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5121275"/>
            <a:ext cx="39501762" cy="1448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8" tIns="235129" rIns="470258" bIns="235129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19985038"/>
            <a:ext cx="1024096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8" tIns="235129" rIns="470258" bIns="235129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4702175">
              <a:defRPr sz="7200">
                <a:latin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2" y="19985038"/>
            <a:ext cx="1389856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8" tIns="235129" rIns="470258" bIns="235129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ctr" defTabSz="4702175">
              <a:defRPr sz="7200">
                <a:latin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2" y="19985038"/>
            <a:ext cx="1024096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8" tIns="235129" rIns="470258" bIns="235129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4702175">
              <a:defRPr sz="7200">
                <a:latin typeface="Arial"/>
              </a:defRPr>
            </a:lvl1pPr>
          </a:lstStyle>
          <a:p>
            <a:pPr>
              <a:defRPr/>
            </a:pPr>
            <a:fld id="{6B1B77A7-C1BC-4DD2-9842-5029D953F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New picture"/>
          <p:cNvPicPr/>
          <p:nvPr/>
        </p:nvPicPr>
        <p:blipFill dpi="0">
          <a:blip r:embed="rId13"/>
          <a:stretch>
            <a:fillRect/>
          </a:stretch>
        </p:blipFill>
        <p:spPr>
          <a:xfrm rot="16200000">
            <a:off x="-11506200" y="10972800"/>
            <a:ext cx="14274800" cy="4368800"/>
          </a:xfrm>
          <a:prstGeom prst="rect">
            <a:avLst/>
          </a:prstGeom>
        </p:spPr>
      </p:pic>
      <p:pic>
        <p:nvPicPr>
          <p:cNvPr id="1032" name="New picture"/>
          <p:cNvPicPr/>
          <p:nvPr/>
        </p:nvPicPr>
        <p:blipFill dpi="0">
          <a:blip r:embed="rId13"/>
          <a:stretch>
            <a:fillRect/>
          </a:stretch>
        </p:blipFill>
        <p:spPr>
          <a:xfrm rot="5400000">
            <a:off x="41122600" y="10972800"/>
            <a:ext cx="14274800" cy="4368800"/>
          </a:xfrm>
          <a:prstGeom prst="rect">
            <a:avLst/>
          </a:prstGeom>
        </p:spPr>
      </p:pic>
      <p:pic>
        <p:nvPicPr>
          <p:cNvPr id="1033" name="New picture"/>
          <p:cNvPicPr/>
          <p:nvPr/>
        </p:nvPicPr>
        <p:blipFill dpi="0">
          <a:blip r:embed="rId14"/>
          <a:stretch>
            <a:fillRect/>
          </a:stretch>
        </p:blipFill>
        <p:spPr>
          <a:xfrm>
            <a:off x="6661150" y="22453600"/>
            <a:ext cx="30568900" cy="1549400"/>
          </a:xfrm>
          <a:prstGeom prst="rect">
            <a:avLst/>
          </a:prstGeom>
        </p:spPr>
      </p:pic>
      <p:sp>
        <p:nvSpPr>
          <p:cNvPr id="1034" name="New shape"/>
          <p:cNvSpPr/>
          <p:nvPr/>
        </p:nvSpPr>
        <p:spPr>
          <a:xfrm>
            <a:off x="6661150" y="23025100"/>
            <a:ext cx="21945600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 smtId="4294967295"/>
            </a:defPPr>
          </a:lstStyle>
          <a:p>
            <a:pPr algn="l"/>
            <a:r>
              <a:rPr sz="4880" smtId="4294967295">
                <a:solidFill>
                  <a:srgbClr val="808080"/>
                </a:solidFill>
              </a:rPr>
              <a:t>Template ID: waterripples  Size: 48x24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defPPr>
        <a:defRPr kern="1200" smtId="4294967295"/>
      </a:defPPr>
      <a:lvl1pPr algn="ctr" defTabSz="4702175" rtl="0" eaLnBrk="0" fontAlgn="base" hangingPunct="0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702175" rtl="0" eaLnBrk="0" fontAlgn="base" hangingPunct="0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Arial"/>
        </a:defRPr>
      </a:lvl2pPr>
      <a:lvl3pPr algn="ctr" defTabSz="4702175" rtl="0" eaLnBrk="0" fontAlgn="base" hangingPunct="0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Arial"/>
        </a:defRPr>
      </a:lvl3pPr>
      <a:lvl4pPr algn="ctr" defTabSz="4702175" rtl="0" eaLnBrk="0" fontAlgn="base" hangingPunct="0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Arial"/>
        </a:defRPr>
      </a:lvl4pPr>
      <a:lvl5pPr algn="ctr" defTabSz="4702175" rtl="0" eaLnBrk="0" fontAlgn="base" hangingPunct="0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Arial"/>
        </a:defRPr>
      </a:lvl5pPr>
      <a:lvl6pPr marL="457200" algn="ctr" defTabSz="4702175" rtl="0" fontAlgn="base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Arial"/>
        </a:defRPr>
      </a:lvl6pPr>
      <a:lvl7pPr marL="914400" algn="ctr" defTabSz="4702175" rtl="0" fontAlgn="base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Arial"/>
        </a:defRPr>
      </a:lvl7pPr>
      <a:lvl8pPr marL="1371600" algn="ctr" defTabSz="4702175" rtl="0" fontAlgn="base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Arial"/>
        </a:defRPr>
      </a:lvl8pPr>
      <a:lvl9pPr marL="1828800" algn="ctr" defTabSz="4702175" rtl="0" fontAlgn="base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Arial"/>
        </a:defRPr>
      </a:lvl9pPr>
    </p:titleStyle>
    <p:bodyStyle>
      <a:defPPr>
        <a:defRPr kern="1200" smtId="4294967295"/>
      </a:defPPr>
      <a:lvl1pPr marL="1763713" indent="-1763713" algn="l" defTabSz="4702175" rtl="0" eaLnBrk="0" fontAlgn="base" hangingPunct="0">
        <a:spcBef>
          <a:spcPct val="20000"/>
        </a:spcBef>
        <a:spcAft>
          <a:spcPct val="0"/>
        </a:spcAft>
        <a:buChar char="•"/>
        <a:defRPr sz="16500">
          <a:solidFill>
            <a:schemeClr val="tx1"/>
          </a:solidFill>
          <a:latin typeface="+mn-lt"/>
          <a:ea typeface="+mn-ea"/>
          <a:cs typeface="+mn-cs"/>
        </a:defRPr>
      </a:lvl1pPr>
      <a:lvl2pPr marL="3821113" indent="-1470025" algn="l" defTabSz="4702175" rtl="0" eaLnBrk="0" fontAlgn="base" hangingPunct="0">
        <a:spcBef>
          <a:spcPct val="20000"/>
        </a:spcBef>
        <a:spcAft>
          <a:spcPct val="0"/>
        </a:spcAft>
        <a:buChar char="–"/>
        <a:defRPr sz="14400">
          <a:solidFill>
            <a:schemeClr val="tx1"/>
          </a:solidFill>
          <a:latin typeface="+mn-lt"/>
        </a:defRPr>
      </a:lvl2pPr>
      <a:lvl3pPr marL="5878513" indent="-1176338" algn="l" defTabSz="4702175" rtl="0" eaLnBrk="0" fontAlgn="base" hangingPunct="0">
        <a:spcBef>
          <a:spcPct val="20000"/>
        </a:spcBef>
        <a:spcAft>
          <a:spcPct val="0"/>
        </a:spcAft>
        <a:buChar char="•"/>
        <a:defRPr sz="12300">
          <a:solidFill>
            <a:schemeClr val="tx1"/>
          </a:solidFill>
          <a:latin typeface="+mn-lt"/>
        </a:defRPr>
      </a:lvl3pPr>
      <a:lvl4pPr marL="8229600" indent="-1176338" algn="l" defTabSz="4702175" rtl="0" eaLnBrk="0" fontAlgn="base" hangingPunct="0">
        <a:spcBef>
          <a:spcPct val="20000"/>
        </a:spcBef>
        <a:spcAft>
          <a:spcPct val="0"/>
        </a:spcAft>
        <a:buChar char="–"/>
        <a:defRPr sz="10300">
          <a:solidFill>
            <a:schemeClr val="tx1"/>
          </a:solidFill>
          <a:latin typeface="+mn-lt"/>
        </a:defRPr>
      </a:lvl4pPr>
      <a:lvl5pPr marL="10580688" indent="-1174750" algn="l" defTabSz="4702175" rtl="0" eaLnBrk="0" fontAlgn="base" hangingPunct="0">
        <a:spcBef>
          <a:spcPct val="20000"/>
        </a:spcBef>
        <a:spcAft>
          <a:spcPct val="0"/>
        </a:spcAft>
        <a:buChar char="»"/>
        <a:defRPr sz="10300">
          <a:solidFill>
            <a:schemeClr val="tx1"/>
          </a:solidFill>
          <a:latin typeface="+mn-lt"/>
        </a:defRPr>
      </a:lvl5pPr>
      <a:lvl6pPr marL="11037888" indent="-1174750" algn="l" defTabSz="4702175" rtl="0" fontAlgn="base">
        <a:spcBef>
          <a:spcPct val="20000"/>
        </a:spcBef>
        <a:spcAft>
          <a:spcPct val="0"/>
        </a:spcAft>
        <a:buChar char="»"/>
        <a:defRPr sz="10300">
          <a:solidFill>
            <a:schemeClr val="tx1"/>
          </a:solidFill>
          <a:latin typeface="+mn-lt"/>
        </a:defRPr>
      </a:lvl6pPr>
      <a:lvl7pPr marL="11495088" indent="-1174750" algn="l" defTabSz="4702175" rtl="0" fontAlgn="base">
        <a:spcBef>
          <a:spcPct val="20000"/>
        </a:spcBef>
        <a:spcAft>
          <a:spcPct val="0"/>
        </a:spcAft>
        <a:buChar char="»"/>
        <a:defRPr sz="10300">
          <a:solidFill>
            <a:schemeClr val="tx1"/>
          </a:solidFill>
          <a:latin typeface="+mn-lt"/>
        </a:defRPr>
      </a:lvl7pPr>
      <a:lvl8pPr marL="11952288" indent="-1174750" algn="l" defTabSz="4702175" rtl="0" fontAlgn="base">
        <a:spcBef>
          <a:spcPct val="20000"/>
        </a:spcBef>
        <a:spcAft>
          <a:spcPct val="0"/>
        </a:spcAft>
        <a:buChar char="»"/>
        <a:defRPr sz="10300">
          <a:solidFill>
            <a:schemeClr val="tx1"/>
          </a:solidFill>
          <a:latin typeface="+mn-lt"/>
        </a:defRPr>
      </a:lvl8pPr>
      <a:lvl9pPr marL="12409488" indent="-1174750" algn="l" defTabSz="4702175" rtl="0" fontAlgn="base">
        <a:spcBef>
          <a:spcPct val="20000"/>
        </a:spcBef>
        <a:spcAft>
          <a:spcPct val="0"/>
        </a:spcAft>
        <a:buChar char="»"/>
        <a:defRPr sz="10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4"/>
          <p:cNvSpPr txBox="1">
            <a:spLocks noChangeArrowheads="1"/>
          </p:cNvSpPr>
          <p:nvPr/>
        </p:nvSpPr>
        <p:spPr bwMode="auto">
          <a:xfrm>
            <a:off x="373063" y="50800"/>
            <a:ext cx="43145075" cy="182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66"/>
                  </a:outerShdw>
                </a:effectLst>
              </a14:hiddenEffects>
            </a:ext>
          </a:extLst>
        </p:spPr>
        <p:txBody>
          <a:bodyPr lIns="540000" tIns="540000" rIns="540000" bIns="540000">
            <a:spAutoFit/>
          </a:bodyPr>
          <a:lstStyle>
            <a:defPPr>
              <a:defRPr kern="1200" smtId="4294967295"/>
            </a:defPPr>
            <a:lvl1pPr eaLnBrk="0" hangingPunct="0">
              <a:defRPr sz="93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93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93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93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93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9pPr>
          </a:lstStyle>
          <a:p>
            <a:pPr algn="ctr"/>
            <a:r>
              <a:rPr lang="en-US" sz="48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V</a:t>
            </a:r>
            <a:r>
              <a:rPr lang="ru-RU" sz="48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Международная научно-практическая интернет-конференция «Непрерывное образование специалистов в современных условиях: новый дизайн»</a:t>
            </a:r>
            <a:endParaRPr lang="en-AU" sz="4800" b="1" i="1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051" name="Text Box 15"/>
          <p:cNvSpPr txBox="1">
            <a:spLocks noChangeArrowheads="1"/>
          </p:cNvSpPr>
          <p:nvPr/>
        </p:nvSpPr>
        <p:spPr bwMode="auto">
          <a:xfrm>
            <a:off x="388938" y="1612278"/>
            <a:ext cx="43113325" cy="508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66"/>
                  </a:outerShdw>
                </a:effectLst>
              </a14:hiddenEffects>
            </a:ext>
          </a:extLst>
        </p:spPr>
        <p:txBody>
          <a:bodyPr lIns="360000" tIns="360000" rIns="360000" bIns="360000"/>
          <a:lstStyle>
            <a:defPPr>
              <a:defRPr kern="1200" smtId="4294967295"/>
            </a:defPPr>
            <a:lvl1pPr eaLnBrk="0" hangingPunct="0">
              <a:defRPr sz="93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93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93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93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93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9pPr>
          </a:lstStyle>
          <a:p>
            <a:pPr algn="ctr"/>
            <a:r>
              <a:rPr lang="ru-RU" sz="5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Тема</a:t>
            </a:r>
            <a:r>
              <a:rPr lang="ru-RU" sz="5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 «ВЗАИМОСВЯЗЬ НЕПРЕРЫВНОГО ОБРАЗОВАНИЯ ПЕДАГОГА И КАЧЕСТВА ОБРАЗОВАТЕЛЬНЫХ УСЛУГ ДОШКОЛЬНОГО ОБРАЗОВАТЕЛЬНОГО </a:t>
            </a:r>
            <a:r>
              <a:rPr lang="ru-RU" sz="5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УЧРЕЖДЕНИЯ».</a:t>
            </a:r>
          </a:p>
          <a:p>
            <a:pPr algn="r"/>
            <a:r>
              <a:rPr lang="ru-RU" sz="5400" b="1" baseline="30000" dirty="0" smtClean="0"/>
              <a:t>Россия</a:t>
            </a:r>
          </a:p>
          <a:p>
            <a:pPr algn="r"/>
            <a:r>
              <a:rPr lang="ru-RU" sz="5400" b="1" baseline="30000" dirty="0" err="1" smtClean="0"/>
              <a:t>г.Краснознаменск</a:t>
            </a:r>
            <a:endParaRPr lang="ru-RU" sz="5400" b="1" baseline="30000" dirty="0" smtClean="0"/>
          </a:p>
          <a:p>
            <a:pPr algn="r"/>
            <a:r>
              <a:rPr lang="ru-RU" sz="5400" b="1" baseline="30000" dirty="0" smtClean="0"/>
              <a:t>Конева М.В.</a:t>
            </a:r>
          </a:p>
          <a:p>
            <a:pPr algn="r"/>
            <a:r>
              <a:rPr lang="ru-RU" sz="5400" b="1" baseline="30000" dirty="0" smtClean="0"/>
              <a:t>  Заведующий МБДОУ №7 «Золотая рыбка»</a:t>
            </a:r>
            <a:endParaRPr lang="en-GB" sz="5400" b="1" baseline="30000" dirty="0"/>
          </a:p>
        </p:txBody>
      </p:sp>
      <p:sp>
        <p:nvSpPr>
          <p:cNvPr id="2054" name="Rectangle 48"/>
          <p:cNvSpPr>
            <a:spLocks noChangeArrowheads="1"/>
          </p:cNvSpPr>
          <p:nvPr/>
        </p:nvSpPr>
        <p:spPr bwMode="auto">
          <a:xfrm>
            <a:off x="11772900" y="5300945"/>
            <a:ext cx="9861550" cy="151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9C6D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43684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360000" tIns="360000" rIns="360000" bIns="360000"/>
          <a:lstStyle>
            <a:defPPr>
              <a:defRPr kern="1200" smtId="4294967295"/>
            </a:defPPr>
          </a:lstStyle>
          <a:p>
            <a:pPr marL="381000" indent="-381000" eaLnBrk="0" hangingPunct="0">
              <a:spcBef>
                <a:spcPct val="50000"/>
              </a:spcBef>
            </a:pP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55" name="Rectangle 49"/>
          <p:cNvSpPr>
            <a:spLocks noChangeArrowheads="1"/>
          </p:cNvSpPr>
          <p:nvPr/>
        </p:nvSpPr>
        <p:spPr bwMode="auto">
          <a:xfrm>
            <a:off x="22223412" y="5300945"/>
            <a:ext cx="10199687" cy="151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9C6D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43684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360000" tIns="360000" rIns="360000" bIns="360000"/>
          <a:lstStyle>
            <a:defPPr>
              <a:defRPr kern="1200" smtId="4294967295"/>
            </a:defPPr>
          </a:lstStyle>
          <a:p>
            <a:pPr eaLnBrk="0" hangingPunct="0">
              <a:spcBef>
                <a:spcPct val="50000"/>
              </a:spcBef>
            </a:pPr>
            <a:endParaRPr lang="en-GB" sz="4800" b="1" dirty="0">
              <a:solidFill>
                <a:schemeClr val="accent6">
                  <a:lumMod val="75000"/>
                </a:schemeClr>
              </a:solidFill>
            </a:endParaRPr>
          </a:p>
          <a:p>
            <a:pPr eaLnBrk="0" hangingPunct="0">
              <a:spcBef>
                <a:spcPct val="50000"/>
              </a:spcBef>
            </a:pP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64" name="Text Box 58"/>
          <p:cNvSpPr txBox="1">
            <a:spLocks noChangeArrowheads="1"/>
          </p:cNvSpPr>
          <p:nvPr/>
        </p:nvSpPr>
        <p:spPr bwMode="auto">
          <a:xfrm>
            <a:off x="11297513" y="15504713"/>
            <a:ext cx="11318012" cy="671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80000" tIns="180000" rIns="180000" bIns="180000">
            <a:spAutoFit/>
          </a:bodyPr>
          <a:lstStyle>
            <a:defPPr>
              <a:defRPr kern="1200" smtId="4294967295"/>
            </a:defPPr>
            <a:lvl1pPr eaLnBrk="0" hangingPunct="0">
              <a:defRPr sz="9300">
                <a:solidFill>
                  <a:schemeClr val="tx1"/>
                </a:solidFill>
                <a:latin typeface="Arial"/>
              </a:defRPr>
            </a:lvl1pPr>
            <a:lvl2pPr marL="742950" indent="-285750" eaLnBrk="0" hangingPunct="0">
              <a:defRPr sz="9300">
                <a:solidFill>
                  <a:schemeClr val="tx1"/>
                </a:solidFill>
                <a:latin typeface="Arial"/>
              </a:defRPr>
            </a:lvl2pPr>
            <a:lvl3pPr marL="1143000" indent="-228600" eaLnBrk="0" hangingPunct="0">
              <a:defRPr sz="9300">
                <a:solidFill>
                  <a:schemeClr val="tx1"/>
                </a:solidFill>
                <a:latin typeface="Arial"/>
              </a:defRPr>
            </a:lvl3pPr>
            <a:lvl4pPr marL="1600200" indent="-228600" eaLnBrk="0" hangingPunct="0">
              <a:defRPr sz="9300">
                <a:solidFill>
                  <a:schemeClr val="tx1"/>
                </a:solidFill>
                <a:latin typeface="Arial"/>
              </a:defRPr>
            </a:lvl4pPr>
            <a:lvl5pPr marL="2057400" indent="-228600" eaLnBrk="0" hangingPunct="0">
              <a:defRPr sz="93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9pPr>
          </a:lstStyle>
          <a:p>
            <a:endParaRPr lang="en-A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66" name="Text Box 60"/>
          <p:cNvSpPr txBox="1">
            <a:spLocks noChangeArrowheads="1"/>
          </p:cNvSpPr>
          <p:nvPr/>
        </p:nvSpPr>
        <p:spPr bwMode="auto">
          <a:xfrm>
            <a:off x="1192213" y="5402545"/>
            <a:ext cx="9798050" cy="875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9C6D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43684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kern="1200" smtId="4294967295"/>
            </a:defPPr>
            <a:lvl1pPr defTabSz="4703763" eaLnBrk="0" hangingPunct="0">
              <a:defRPr sz="9300">
                <a:solidFill>
                  <a:schemeClr val="tx1"/>
                </a:solidFill>
                <a:latin typeface="Arial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Аннотация. Актуальность темы неоспорима, так как в современном обществе с неумолимой скоростью появляются инновационные технологии, позволяющие направить обучение, воспитание детей в нужное русло, в итоге добиться поставленной цели.</a:t>
            </a:r>
          </a:p>
          <a:p>
            <a:pPr eaLnBrk="1" hangingPunct="1">
              <a:lnSpc>
                <a:spcPct val="110000"/>
              </a:lnSpc>
            </a:pPr>
            <a:r>
              <a:rPr lang="ru-RU" sz="3200" b="1" dirty="0" err="1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Воспитательно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-образовательный процесс в ДОУ так же подвластен нововведениям, но готовы ли к ним педагог и учреждение? </a:t>
            </a:r>
          </a:p>
          <a:p>
            <a:pPr eaLnBrk="1" hangingPunct="1">
              <a:lnSpc>
                <a:spcPct val="110000"/>
              </a:lnSpc>
            </a:pP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Ведь от эффективности освоения инноваций ДОУ зависит качество </a:t>
            </a:r>
            <a:r>
              <a:rPr lang="ru-RU" sz="3200" b="1" dirty="0" err="1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воспитательно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-образовательной деятельности, выполнение ФГОС нового поколения.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2067" name="Text Box 61"/>
          <p:cNvSpPr txBox="1">
            <a:spLocks noChangeArrowheads="1"/>
          </p:cNvSpPr>
          <p:nvPr/>
        </p:nvSpPr>
        <p:spPr bwMode="auto">
          <a:xfrm>
            <a:off x="1257300" y="11876370"/>
            <a:ext cx="9798050" cy="672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9C6D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43684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kern="1200" smtId="4294967295"/>
            </a:defPPr>
            <a:lvl1pPr defTabSz="4703763" eaLnBrk="0" hangingPunct="0">
              <a:defRPr sz="9300">
                <a:solidFill>
                  <a:schemeClr val="tx1"/>
                </a:solidFill>
                <a:latin typeface="Arial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lnSpc>
                <a:spcPct val="110000"/>
              </a:lnSpc>
            </a:pPr>
            <a:endParaRPr lang="en-GB" sz="4800" b="1" dirty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lnSpc>
                <a:spcPct val="110000"/>
              </a:lnSpc>
            </a:pPr>
            <a:endParaRPr lang="ru-RU" sz="3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lnSpc>
                <a:spcPct val="110000"/>
              </a:lnSpc>
            </a:pP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lnSpc>
                <a:spcPct val="110000"/>
              </a:lnSpc>
            </a:pPr>
            <a:endParaRPr lang="ru-RU" sz="3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lnSpc>
                <a:spcPct val="110000"/>
              </a:lnSpc>
            </a:pPr>
            <a:endParaRPr lang="en-GB" sz="3200" b="1" dirty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lnSpc>
                <a:spcPct val="110000"/>
              </a:lnSpc>
            </a:pPr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Ключевые слова: </a:t>
            </a:r>
            <a:endParaRPr lang="ru-RU" sz="3600" dirty="0" smtClean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психологическая 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безопасность личности; диверсификация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;</a:t>
            </a:r>
          </a:p>
          <a:p>
            <a:pPr eaLnBrk="1" hangingPunct="1">
              <a:lnSpc>
                <a:spcPct val="110000"/>
              </a:lnSpc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непрерывное образование; </a:t>
            </a:r>
            <a:endParaRPr lang="ru-RU" sz="3600" dirty="0" smtClean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воспитательно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-образовательный 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процесс.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2129" name="Text Box 81"/>
          <p:cNvSpPr txBox="1">
            <a:spLocks noChangeArrowheads="1"/>
          </p:cNvSpPr>
          <p:nvPr/>
        </p:nvSpPr>
        <p:spPr bwMode="auto">
          <a:xfrm>
            <a:off x="11561333" y="17856531"/>
            <a:ext cx="24997038" cy="3743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kern="1200" smtId="4294967295"/>
            </a:defPPr>
            <a:lvl1pPr marL="457200" indent="-457200">
              <a:defRPr>
                <a:solidFill>
                  <a:schemeClr val="tx1"/>
                </a:solidFill>
                <a:latin typeface="Arial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/>
              </a:defRPr>
            </a:lvl9pPr>
          </a:lstStyle>
          <a:p>
            <a:pPr eaLnBrk="0" hangingPunct="0">
              <a:defRPr/>
            </a:pPr>
            <a:endParaRPr lang="en-US" sz="1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73" name="Text Box 83"/>
          <p:cNvSpPr txBox="1">
            <a:spLocks noChangeArrowheads="1"/>
          </p:cNvSpPr>
          <p:nvPr/>
        </p:nvSpPr>
        <p:spPr bwMode="auto">
          <a:xfrm>
            <a:off x="30045780" y="6805159"/>
            <a:ext cx="1405927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9C6D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5080" dir="3962251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kern="1200" smtId="4294967295"/>
            </a:defPPr>
            <a:lvl1pPr defTabSz="4703763" eaLnBrk="0" hangingPunct="0">
              <a:defRPr sz="9300">
                <a:solidFill>
                  <a:schemeClr val="tx1"/>
                </a:solidFill>
                <a:latin typeface="Arial"/>
              </a:defRPr>
            </a:lvl1pPr>
            <a:lvl2pPr marL="742950" indent="-28575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2pPr>
            <a:lvl3pPr marL="11430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3pPr>
            <a:lvl4pPr marL="16002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4pPr>
            <a:lvl5pPr marL="2057400" indent="-228600" defTabSz="4703763" eaLnBrk="0" hangingPunct="0">
              <a:defRPr sz="9300">
                <a:solidFill>
                  <a:schemeClr val="tx1"/>
                </a:solidFill>
                <a:latin typeface="Arial"/>
              </a:defRPr>
            </a:lvl5pPr>
            <a:lvl6pPr marL="25146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6pPr>
            <a:lvl7pPr marL="29718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7pPr>
            <a:lvl8pPr marL="34290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8pPr>
            <a:lvl9pPr marL="3886200" indent="-228600" defTabSz="4703763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lnSpc>
                <a:spcPct val="110000"/>
              </a:lnSpc>
            </a:pPr>
            <a:endParaRPr lang="ru-RU" sz="4000" b="1" dirty="0" smtClean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2074" name="Rectangle 84"/>
          <p:cNvSpPr>
            <a:spLocks noChangeArrowheads="1"/>
          </p:cNvSpPr>
          <p:nvPr/>
        </p:nvSpPr>
        <p:spPr bwMode="auto">
          <a:xfrm>
            <a:off x="32812038" y="15968945"/>
            <a:ext cx="979805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9C6D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43684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lIns="360000" tIns="360000" rIns="360000" bIns="360000"/>
          <a:lstStyle>
            <a:defPPr>
              <a:defRPr kern="1200" smtId="4294967295"/>
            </a:defPPr>
          </a:lstStyle>
          <a:p>
            <a:pPr marL="381000" indent="-381000">
              <a:spcBef>
                <a:spcPct val="50000"/>
              </a:spcBef>
            </a:pPr>
            <a:endParaRPr lang="en-GB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1333" y="4444893"/>
            <a:ext cx="16706472" cy="125298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9201" y="7076705"/>
            <a:ext cx="13828977" cy="11586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5.10.08"/>
  <p:tag name="AS_TITLE" val="Aspose.Slides for .NET 4.0"/>
  <p:tag name="AS_VERSION" val="15.8.1.0"/>
</p:tagLst>
</file>

<file path=ppt/theme/theme1.xml><?xml version="1.0" encoding="utf-8"?>
<a:theme xmlns:a="http://schemas.openxmlformats.org/drawingml/2006/main" name="Default Design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2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2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129</Words>
  <Application>Microsoft Office PowerPoint</Application>
  <PresentationFormat>Произвольный</PresentationFormat>
  <Paragraphs>19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Bookman Old Style</vt:lpstr>
      <vt:lpstr>Times New Roman</vt:lpstr>
      <vt:lpstr>Default Design</vt:lpstr>
      <vt:lpstr>Презентация PowerPoint</vt:lpstr>
    </vt:vector>
  </TitlesOfParts>
  <Manager/>
  <Company>Graphicsland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research poster template</dc:title>
  <dc:subject>Example of a scientific poster</dc:subject>
  <dc:creator>Graphicsland/MakeSigns.com</dc:creator>
  <cp:keywords>scientific, research, template, custom, poster, presentation, symposium, printing, PowerPoint, create, design, example, sample, download</cp:keywords>
  <dc:description>These templates are offered for free to help your create a poster ranging from nursing research posters to psychology research posters.</dc:description>
  <cp:lastModifiedBy>Zaveduyshaya</cp:lastModifiedBy>
  <cp:revision>22</cp:revision>
  <dcterms:modified xsi:type="dcterms:W3CDTF">2018-09-10T14:08:18Z</dcterms:modified>
  <cp:category>templates for scientific poster</cp:category>
</cp:coreProperties>
</file>