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258" r:id="rId3"/>
    <p:sldId id="259" r:id="rId4"/>
    <p:sldId id="273" r:id="rId5"/>
    <p:sldId id="274" r:id="rId6"/>
    <p:sldId id="260" r:id="rId7"/>
    <p:sldId id="261" r:id="rId8"/>
    <p:sldId id="262" r:id="rId9"/>
    <p:sldId id="263" r:id="rId10"/>
    <p:sldId id="265" r:id="rId11"/>
    <p:sldId id="267" r:id="rId12"/>
    <p:sldId id="268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4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33846" autoAdjust="0"/>
  </p:normalViewPr>
  <p:slideViewPr>
    <p:cSldViewPr>
      <p:cViewPr>
        <p:scale>
          <a:sx n="66" d="100"/>
          <a:sy n="66" d="100"/>
        </p:scale>
        <p:origin x="-1692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B66C669-682F-47C1-BB1C-B9D84ED469FB}" type="datetimeFigureOut">
              <a:rPr lang="ru-RU"/>
              <a:pPr>
                <a:defRPr/>
              </a:pPr>
              <a:t>25.12.2018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45FA9CB-9CDC-470D-AF40-E41BAB6A86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059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1DFDA-B757-49BA-96C9-AF861F81FA21}" type="datetimeFigureOut">
              <a:rPr lang="ru-RU"/>
              <a:pPr>
                <a:defRPr/>
              </a:pPr>
              <a:t>25.12.2018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92ECC-B599-4625-BA81-B69F887F1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0E312-EF55-433A-995C-6AD3EA73D391}" type="datetimeFigureOut">
              <a:rPr lang="ru-RU"/>
              <a:pPr>
                <a:defRPr/>
              </a:pPr>
              <a:t>25.12.2018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85AAC-DA63-4D4B-AD9B-E0C2D41F6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37420-54D3-447E-86BB-CBDC50C15437}" type="datetimeFigureOut">
              <a:rPr lang="ru-RU"/>
              <a:pPr>
                <a:defRPr/>
              </a:pPr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0C45F-C41D-4827-94CC-7062535FAE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EB060-A015-4198-9AF6-9E4E15C9AF0E}" type="datetimeFigureOut">
              <a:rPr lang="ru-RU"/>
              <a:pPr>
                <a:defRPr/>
              </a:pPr>
              <a:t>25.12.2018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615B7-F1CD-4AA8-B3A3-14EE3434F4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9FA03-52BF-4DE9-9D3D-3E3ED2E6B5CE}" type="datetimeFigureOut">
              <a:rPr lang="ru-RU"/>
              <a:pPr>
                <a:defRPr/>
              </a:pPr>
              <a:t>25.12.2018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36D62-FF63-4184-ABE1-584827D0EE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50155-3A47-4BC9-9620-3206C30EA390}" type="datetimeFigureOut">
              <a:rPr lang="ru-RU"/>
              <a:pPr>
                <a:defRPr/>
              </a:pPr>
              <a:t>25.12.2018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BC651-54FF-48FC-8B12-2A5FC103BF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6DDFB-C345-4440-B265-373A29248CCA}" type="datetimeFigureOut">
              <a:rPr lang="ru-RU"/>
              <a:pPr>
                <a:defRPr/>
              </a:pPr>
              <a:t>25.12.2018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D406D-8641-404B-BA6F-E9053E19B0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8F27D-4BEA-4F44-B92A-70536C441E69}" type="datetimeFigureOut">
              <a:rPr lang="ru-RU"/>
              <a:pPr>
                <a:defRPr/>
              </a:pPr>
              <a:t>25.12.2018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434FE-C017-437D-925F-20DD3EA5E8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9537A-1786-4E77-84D6-CA77261E2011}" type="datetimeFigureOut">
              <a:rPr lang="ru-RU"/>
              <a:pPr>
                <a:defRPr/>
              </a:pPr>
              <a:t>25.12.2018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D6DB6-024E-490A-913F-1AE9C73928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566EE-9797-4DED-AC19-43132F7C9BC0}" type="datetimeFigureOut">
              <a:rPr lang="ru-RU"/>
              <a:pPr>
                <a:defRPr/>
              </a:pPr>
              <a:t>25.12.2018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A9EE2-E3D0-4C01-847C-CDC6D39102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83276-3AEE-44FC-8959-0B0EE3C4E477}" type="datetimeFigureOut">
              <a:rPr lang="ru-RU"/>
              <a:pPr>
                <a:defRPr/>
              </a:pPr>
              <a:t>25.12.2018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B57D7-EA27-43EA-A55D-93735E2E93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B93F83-7C19-4DE0-9DDE-5207532117F9}" type="datetimeFigureOut">
              <a:rPr lang="ru-RU"/>
              <a:pPr>
                <a:defRPr/>
              </a:pPr>
              <a:t>25.12.2018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EA3C9E-8526-465C-9EA2-9F703DE1E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5" r:id="rId5"/>
    <p:sldLayoutId id="2147483670" r:id="rId6"/>
    <p:sldLayoutId id="2147483676" r:id="rId7"/>
    <p:sldLayoutId id="2147483677" r:id="rId8"/>
    <p:sldLayoutId id="2147483678" r:id="rId9"/>
    <p:sldLayoutId id="2147483669" r:id="rId10"/>
    <p:sldLayoutId id="214748367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86050" y="5214950"/>
            <a:ext cx="3622652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Презентацию подготовила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Воспитатель </a:t>
            </a:r>
            <a:endParaRPr lang="ru-RU" sz="1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старшей  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группы № 9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Круглова л.а.</a:t>
            </a: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	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8" name="Рисунок 7" descr="рука с краскам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50" y="2071688"/>
            <a:ext cx="4214813" cy="27860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770044" y="433366"/>
            <a:ext cx="6215106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Развитие мелкой моторики рук у детей старшего дошкольного возраста через нетрадиционные техники рисования.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61555" y="500042"/>
            <a:ext cx="442089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Отпечатки листьев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63" y="1143000"/>
            <a:ext cx="8143875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 smtClean="0">
                <a:solidFill>
                  <a:schemeClr val="accent6"/>
                </a:solidFill>
                <a:latin typeface="+mn-lt"/>
                <a:cs typeface="+mn-cs"/>
              </a:rPr>
              <a:t>Материалы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бумага, листья разных деревьев, гуашь, кисти.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Способ получения изображения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Ребенок покрывает листок дерева красками разных цветов, затем прикладывает окрашенной стороной для получения отпечатка.</a:t>
            </a:r>
            <a:endParaRPr lang="ru-RU" u="sng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pic>
        <p:nvPicPr>
          <p:cNvPr id="10" name="Рисунок 9" descr="солнышко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520" y="0"/>
            <a:ext cx="1714480" cy="14287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Users\Дмитрий\Downloads\5115797f-5e3f-4087-9f3e-66daa727ed5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9" y="2924944"/>
            <a:ext cx="6192688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0438" y="428625"/>
            <a:ext cx="19288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chemeClr val="accent6"/>
                </a:solidFill>
                <a:latin typeface="+mn-lt"/>
                <a:cs typeface="+mn-cs"/>
              </a:rPr>
              <a:t>Набрызг</a:t>
            </a:r>
            <a:endParaRPr lang="ru-RU" sz="2400" b="1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50" y="1000125"/>
            <a:ext cx="7143750" cy="147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Материалы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бумага, гуашь, зубная щетка, расческа.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Способ получения изображения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Ребенок опускает зубную щетку в банку с краской, затем проводит расческой по зубной щетке, держа её над бумагой</a:t>
            </a:r>
            <a:r>
              <a:rPr lang="ru-RU" sz="1600" dirty="0">
                <a:solidFill>
                  <a:schemeClr val="accent6"/>
                </a:solidFill>
                <a:latin typeface="+mn-lt"/>
                <a:cs typeface="+mn-cs"/>
              </a:rPr>
              <a:t>.</a:t>
            </a:r>
            <a:endParaRPr lang="ru-RU" b="1" u="sng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pic>
        <p:nvPicPr>
          <p:cNvPr id="6" name="Рисунок 5" descr="набрызг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3053606"/>
            <a:ext cx="3457747" cy="30900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солнышко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29586" y="142852"/>
            <a:ext cx="1000132" cy="7927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4625" y="357188"/>
            <a:ext cx="45720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/>
                </a:solidFill>
                <a:latin typeface="+mn-lt"/>
                <a:cs typeface="+mn-cs"/>
              </a:rPr>
              <a:t>Рисование </a:t>
            </a:r>
            <a:r>
              <a:rPr lang="ru-RU" sz="2400" b="1" dirty="0" smtClean="0">
                <a:solidFill>
                  <a:schemeClr val="accent6"/>
                </a:solidFill>
                <a:latin typeface="+mn-lt"/>
                <a:cs typeface="+mn-cs"/>
              </a:rPr>
              <a:t>акварель + восковые мелки</a:t>
            </a:r>
            <a:endParaRPr lang="ru-RU" sz="2400" b="1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813" y="1071563"/>
            <a:ext cx="6929437" cy="14773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Материалы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бумага, </a:t>
            </a:r>
            <a:r>
              <a:rPr lang="ru-RU" dirty="0" smtClean="0">
                <a:solidFill>
                  <a:schemeClr val="accent6"/>
                </a:solidFill>
                <a:latin typeface="+mn-lt"/>
                <a:cs typeface="+mn-cs"/>
              </a:rPr>
              <a:t>краски, восковые мелки.</a:t>
            </a:r>
            <a:endParaRPr lang="ru-RU" dirty="0">
              <a:solidFill>
                <a:schemeClr val="accent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Способ получения изображения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</a:t>
            </a:r>
            <a:r>
              <a:rPr lang="ru-RU" dirty="0" smtClean="0">
                <a:solidFill>
                  <a:schemeClr val="accent6"/>
                </a:solidFill>
                <a:latin typeface="+mn-lt"/>
                <a:cs typeface="+mn-cs"/>
              </a:rPr>
              <a:t>раскрасить цветными восковыми мелками рисунок, смачиваем лист бумаги водой и акварельными красками.</a:t>
            </a:r>
            <a:endParaRPr lang="ru-RU" b="1" u="sng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pic>
        <p:nvPicPr>
          <p:cNvPr id="6" name="Рисунок 5" descr="солнышко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75935" y="142853"/>
            <a:ext cx="1073126" cy="857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ЛАРИСА\Downloads\DSC_0189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428596" y="3214686"/>
            <a:ext cx="3999388" cy="307183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25" y="500063"/>
            <a:ext cx="6715125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7D3C4A"/>
                </a:solidFill>
                <a:latin typeface="Times New Roman" pitchFamily="18" charset="0"/>
              </a:rPr>
              <a:t>Рисование </a:t>
            </a:r>
            <a:r>
              <a:rPr lang="ru-RU" sz="2400" b="1" dirty="0" smtClean="0">
                <a:solidFill>
                  <a:srgbClr val="7D3C4A"/>
                </a:solidFill>
                <a:latin typeface="Times New Roman" pitchFamily="18" charset="0"/>
              </a:rPr>
              <a:t> крупой</a:t>
            </a:r>
            <a:endParaRPr lang="ru-RU" sz="2400" b="1" dirty="0">
              <a:solidFill>
                <a:srgbClr val="7D3C4A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8313" y="1341438"/>
            <a:ext cx="8488362" cy="12618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7D3C4A"/>
                </a:solidFill>
                <a:latin typeface="Times New Roman" pitchFamily="18" charset="0"/>
              </a:rPr>
              <a:t> </a:t>
            </a:r>
            <a:r>
              <a:rPr lang="ru-RU" sz="2000" b="1" u="sng" dirty="0" smtClean="0">
                <a:solidFill>
                  <a:srgbClr val="7D3C4A"/>
                </a:solidFill>
                <a:latin typeface="Times New Roman" pitchFamily="18" charset="0"/>
              </a:rPr>
              <a:t>Материалы</a:t>
            </a:r>
            <a:r>
              <a:rPr lang="ru-RU" sz="1600" dirty="0">
                <a:solidFill>
                  <a:srgbClr val="7D3C4A"/>
                </a:solidFill>
                <a:latin typeface="Times New Roman" pitchFamily="18" charset="0"/>
              </a:rPr>
              <a:t>: </a:t>
            </a:r>
            <a:r>
              <a:rPr lang="ru-RU" dirty="0">
                <a:solidFill>
                  <a:srgbClr val="7D3C4A"/>
                </a:solidFill>
                <a:latin typeface="Times New Roman" pitchFamily="18" charset="0"/>
              </a:rPr>
              <a:t>картон, клей ПВА, простой карандаш</a:t>
            </a:r>
            <a:r>
              <a:rPr lang="ru-RU" dirty="0" smtClean="0">
                <a:solidFill>
                  <a:srgbClr val="7D3C4A"/>
                </a:solidFill>
                <a:latin typeface="Times New Roman" pitchFamily="18" charset="0"/>
              </a:rPr>
              <a:t>,  крупа.</a:t>
            </a:r>
            <a:endParaRPr lang="ru-RU" dirty="0">
              <a:solidFill>
                <a:srgbClr val="7D3C4A"/>
              </a:solidFill>
              <a:latin typeface="Times New Roman" pitchFamily="18" charset="0"/>
            </a:endParaRPr>
          </a:p>
          <a:p>
            <a:r>
              <a:rPr lang="ru-RU" sz="2000" b="1" u="sng" dirty="0">
                <a:solidFill>
                  <a:srgbClr val="7D3C4A"/>
                </a:solidFill>
                <a:latin typeface="Times New Roman" pitchFamily="18" charset="0"/>
              </a:rPr>
              <a:t>Способ получения изображения</a:t>
            </a:r>
            <a:r>
              <a:rPr lang="ru-RU" sz="1600" dirty="0">
                <a:solidFill>
                  <a:srgbClr val="7D3C4A"/>
                </a:solidFill>
                <a:latin typeface="Times New Roman" pitchFamily="18" charset="0"/>
              </a:rPr>
              <a:t>: </a:t>
            </a:r>
            <a:r>
              <a:rPr lang="ru-RU" dirty="0">
                <a:solidFill>
                  <a:srgbClr val="7D3C4A"/>
                </a:solidFill>
                <a:latin typeface="Times New Roman" pitchFamily="18" charset="0"/>
              </a:rPr>
              <a:t>Ребенок простым карандашом наносит </a:t>
            </a:r>
            <a:r>
              <a:rPr lang="ru-RU" dirty="0" smtClean="0">
                <a:solidFill>
                  <a:srgbClr val="7D3C4A"/>
                </a:solidFill>
                <a:latin typeface="Times New Roman" pitchFamily="18" charset="0"/>
              </a:rPr>
              <a:t>рисунок на </a:t>
            </a:r>
            <a:r>
              <a:rPr lang="ru-RU" dirty="0">
                <a:solidFill>
                  <a:srgbClr val="7D3C4A"/>
                </a:solidFill>
                <a:latin typeface="Times New Roman" pitchFamily="18" charset="0"/>
              </a:rPr>
              <a:t>картон, затем каждый предмет намазывает клеем и посыпает аккуратно </a:t>
            </a:r>
            <a:r>
              <a:rPr lang="ru-RU" dirty="0" smtClean="0">
                <a:solidFill>
                  <a:srgbClr val="7D3C4A"/>
                </a:solidFill>
                <a:latin typeface="Times New Roman" pitchFamily="18" charset="0"/>
              </a:rPr>
              <a:t>крупой, </a:t>
            </a:r>
            <a:r>
              <a:rPr lang="ru-RU" dirty="0">
                <a:solidFill>
                  <a:srgbClr val="7D3C4A"/>
                </a:solidFill>
                <a:latin typeface="Times New Roman" pitchFamily="18" charset="0"/>
              </a:rPr>
              <a:t>лишнее ссыпает </a:t>
            </a:r>
            <a:r>
              <a:rPr lang="ru-RU" dirty="0" smtClean="0">
                <a:solidFill>
                  <a:srgbClr val="7D3C4A"/>
                </a:solidFill>
                <a:latin typeface="Times New Roman" pitchFamily="18" charset="0"/>
              </a:rPr>
              <a:t>.</a:t>
            </a:r>
            <a:endParaRPr lang="ru-RU" dirty="0">
              <a:solidFill>
                <a:srgbClr val="7D3C4A"/>
              </a:solidFill>
            </a:endParaRPr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026" y="3564192"/>
            <a:ext cx="3778863" cy="29390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круп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 flipH="1" flipV="1">
            <a:off x="5202242" y="3570285"/>
            <a:ext cx="3154264" cy="29289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солнышко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4542" y="219075"/>
            <a:ext cx="1315955" cy="9239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000250"/>
            <a:ext cx="8429684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>
              <a:solidFill>
                <a:schemeClr val="accent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>
              <a:solidFill>
                <a:schemeClr val="accent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>
              <a:solidFill>
                <a:schemeClr val="accent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>
              <a:solidFill>
                <a:schemeClr val="accent6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6"/>
                </a:solidFill>
                <a:latin typeface="+mn-lt"/>
                <a:cs typeface="+mn-cs"/>
              </a:rPr>
              <a:t>Каждая из этих техник –это маленькая игра.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6"/>
                </a:solidFill>
                <a:latin typeface="+mn-lt"/>
                <a:cs typeface="+mn-cs"/>
              </a:rPr>
              <a:t> У  Детей возник интерес к нетрадиционным техникам  рисования,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6"/>
                </a:solidFill>
                <a:latin typeface="+mn-lt"/>
                <a:cs typeface="+mn-cs"/>
              </a:rPr>
              <a:t>а главное, каждый рисунок кажется произведением искусств.</a:t>
            </a:r>
            <a:endParaRPr lang="ru-RU" sz="2800" b="1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pic>
        <p:nvPicPr>
          <p:cNvPr id="4" name="Рисунок 3" descr="со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85728"/>
            <a:ext cx="1857388" cy="15001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50" y="2000250"/>
            <a:ext cx="6169766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 smtClean="0">
              <a:solidFill>
                <a:schemeClr val="accent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 smtClean="0">
              <a:solidFill>
                <a:schemeClr val="accent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/>
                </a:solidFill>
                <a:latin typeface="+mn-lt"/>
                <a:cs typeface="+mn-cs"/>
              </a:rPr>
              <a:t>СПАСИБО </a:t>
            </a:r>
            <a:r>
              <a:rPr lang="ru-RU" sz="3600" b="1" dirty="0">
                <a:solidFill>
                  <a:schemeClr val="accent6"/>
                </a:solidFill>
                <a:latin typeface="+mn-lt"/>
                <a:cs typeface="+mn-cs"/>
              </a:rPr>
              <a:t>ЗА ВНИМАНИЕ</a:t>
            </a:r>
          </a:p>
        </p:txBody>
      </p:sp>
      <p:pic>
        <p:nvPicPr>
          <p:cNvPr id="4" name="Рисунок 3" descr="со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85728"/>
            <a:ext cx="1857388" cy="15001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5266" y="714356"/>
            <a:ext cx="9048734" cy="95410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	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6" name="Рисунок 5" descr="краски и кист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429000"/>
            <a:ext cx="3000396" cy="23574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perspectiveHeroicExtremeLeftFacing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85721" y="357166"/>
            <a:ext cx="8072494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63" y="357188"/>
            <a:ext cx="8528050" cy="18158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accent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4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accent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6000" y="500042"/>
            <a:ext cx="4572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latin typeface="+mn-lt"/>
              </a:rPr>
              <a:t>«Ум ребёнка находится</a:t>
            </a:r>
            <a:br>
              <a:rPr lang="ru-RU" sz="3200" i="1" dirty="0" smtClean="0">
                <a:latin typeface="+mn-lt"/>
              </a:rPr>
            </a:br>
            <a:r>
              <a:rPr lang="ru-RU" sz="3200" i="1" dirty="0" smtClean="0">
                <a:latin typeface="+mn-lt"/>
              </a:rPr>
              <a:t> на кончиках его пальцев»</a:t>
            </a:r>
            <a:br>
              <a:rPr lang="ru-RU" sz="3200" i="1" dirty="0" smtClean="0">
                <a:latin typeface="+mn-lt"/>
              </a:rPr>
            </a:br>
            <a:r>
              <a:rPr lang="ru-RU" sz="3200" i="1" dirty="0" smtClean="0">
                <a:latin typeface="+mn-lt"/>
              </a:rPr>
              <a:t> В.А.Сухомлинский</a:t>
            </a:r>
            <a:endParaRPr lang="ru-RU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лнышко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V="1">
            <a:off x="6378587" y="5378464"/>
            <a:ext cx="1907380" cy="895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282" y="928670"/>
            <a:ext cx="8786874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6" name="Рисунок 5" descr="со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428728" cy="10477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428750" y="357188"/>
            <a:ext cx="6364288" cy="892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6"/>
                </a:solidFill>
                <a:latin typeface="+mn-lt"/>
                <a:cs typeface="+mn-cs"/>
              </a:rPr>
              <a:t>Применение нетрадиционных техник: </a:t>
            </a:r>
            <a:endParaRPr lang="ru-RU" sz="2800" b="1" dirty="0">
              <a:solidFill>
                <a:schemeClr val="accent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sp>
        <p:nvSpPr>
          <p:cNvPr id="16389" name="TextBox 8"/>
          <p:cNvSpPr txBox="1">
            <a:spLocks noChangeArrowheads="1"/>
          </p:cNvSpPr>
          <p:nvPr/>
        </p:nvSpPr>
        <p:spPr bwMode="auto">
          <a:xfrm>
            <a:off x="785813" y="1357313"/>
            <a:ext cx="817721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</a:rPr>
              <a:t>Стимулирует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</a:rPr>
              <a:t>положительную  мотивацию ребенка, вызывает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</a:rPr>
              <a:t>радостное настроение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</a:rPr>
              <a:t>, снимает страх перед процессом рисования.</a:t>
            </a:r>
          </a:p>
          <a:p>
            <a:pPr>
              <a:buFont typeface="Arial" charset="0"/>
              <a:buChar char="•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</a:rPr>
              <a:t> Дает возможность экспериментировать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</a:rPr>
              <a:t>.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</a:rPr>
              <a:t> Способствует развитию зрительно – моторной координации.</a:t>
            </a:r>
          </a:p>
          <a:p>
            <a:pPr>
              <a:buFont typeface="Arial" charset="0"/>
              <a:buChar char="•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</a:rPr>
              <a:t> Не утомляет ребенка, повышает работоспособность.</a:t>
            </a:r>
          </a:p>
          <a:p>
            <a:pPr>
              <a:buFont typeface="Arial" charset="0"/>
              <a:buChar char="•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</a:rPr>
              <a:t> Развивает нестандартность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</a:rPr>
              <a:t>мышления,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</a:rPr>
              <a:t>индивидуализм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лнышко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V="1">
            <a:off x="6378587" y="5378464"/>
            <a:ext cx="1907380" cy="895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282" y="928670"/>
            <a:ext cx="8786874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6" name="Рисунок 5" descr="со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428728" cy="10477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428750" y="357188"/>
            <a:ext cx="6364288" cy="892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6"/>
                </a:solidFill>
                <a:latin typeface="+mn-lt"/>
                <a:cs typeface="+mn-cs"/>
              </a:rPr>
              <a:t>Цель: </a:t>
            </a:r>
            <a:endParaRPr lang="ru-RU" sz="2800" b="1" dirty="0">
              <a:solidFill>
                <a:schemeClr val="accent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sp>
        <p:nvSpPr>
          <p:cNvPr id="16389" name="TextBox 8"/>
          <p:cNvSpPr txBox="1">
            <a:spLocks noChangeArrowheads="1"/>
          </p:cNvSpPr>
          <p:nvPr/>
        </p:nvSpPr>
        <p:spPr bwMode="auto">
          <a:xfrm>
            <a:off x="785813" y="1357313"/>
            <a:ext cx="817721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 dirty="0" smtClean="0">
              <a:solidFill>
                <a:srgbClr val="7030A0"/>
              </a:solidFill>
              <a:latin typeface="Times New Roman" pitchFamily="18" charset="0"/>
            </a:endParaRP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</a:rPr>
              <a:t>Изучить процесс развития мелкой моторики рук у детей старшего дошкольного возраста средствами нетрадиционных техник рисования.  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лнышко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V="1">
            <a:off x="6378587" y="5378464"/>
            <a:ext cx="1907380" cy="895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282" y="928670"/>
            <a:ext cx="8786874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6" name="Рисунок 5" descr="со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428728" cy="10477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428750" y="357188"/>
            <a:ext cx="6364288" cy="892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6"/>
                </a:solidFill>
                <a:latin typeface="+mn-lt"/>
                <a:cs typeface="+mn-cs"/>
              </a:rPr>
              <a:t>Задачи: </a:t>
            </a:r>
            <a:endParaRPr lang="ru-RU" sz="2800" b="1" dirty="0">
              <a:solidFill>
                <a:schemeClr val="accent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sp>
        <p:nvSpPr>
          <p:cNvPr id="16389" name="TextBox 8"/>
          <p:cNvSpPr txBox="1">
            <a:spLocks noChangeArrowheads="1"/>
          </p:cNvSpPr>
          <p:nvPr/>
        </p:nvSpPr>
        <p:spPr bwMode="auto">
          <a:xfrm>
            <a:off x="785813" y="1357313"/>
            <a:ext cx="817721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</a:rPr>
              <a:t>Повысить собственный уровень знаний путём изучения необходимой литературы.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</a:rPr>
              <a:t>Совершенствовать предметно-развивающую среду группы для развития мелкой моторики рук у детей.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</a:rPr>
              <a:t>Развивать моторику рук у детей средствами нетрадиционных техник рисования, побудить желание рисовать.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428604"/>
            <a:ext cx="753296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Нетрадиционные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техники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изображения в рисовании</a:t>
            </a:r>
            <a:endParaRPr lang="ru-RU" sz="2400" dirty="0">
              <a:latin typeface="+mn-lt"/>
              <a:cs typeface="+mn-cs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000375" y="2643188"/>
            <a:ext cx="2857500" cy="1285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/>
              <a:t>Нетрадиционные техники</a:t>
            </a:r>
            <a:endParaRPr lang="ru-RU" sz="1600" dirty="0"/>
          </a:p>
        </p:txBody>
      </p:sp>
      <p:cxnSp>
        <p:nvCxnSpPr>
          <p:cNvPr id="6" name="Прямая со стрелкой 5"/>
          <p:cNvCxnSpPr>
            <a:stCxn id="3" idx="7"/>
          </p:cNvCxnSpPr>
          <p:nvPr/>
        </p:nvCxnSpPr>
        <p:spPr>
          <a:xfrm rot="5400000" flipH="1" flipV="1">
            <a:off x="5518150" y="1920875"/>
            <a:ext cx="83185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786438" y="3214688"/>
            <a:ext cx="1500187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3" idx="5"/>
          </p:cNvCxnSpPr>
          <p:nvPr/>
        </p:nvCxnSpPr>
        <p:spPr>
          <a:xfrm rot="16200000" flipH="1">
            <a:off x="5482431" y="3696494"/>
            <a:ext cx="974725" cy="10620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3" idx="4"/>
          </p:cNvCxnSpPr>
          <p:nvPr/>
        </p:nvCxnSpPr>
        <p:spPr>
          <a:xfrm rot="16200000" flipH="1">
            <a:off x="3571875" y="4786313"/>
            <a:ext cx="1785937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3" idx="3"/>
          </p:cNvCxnSpPr>
          <p:nvPr/>
        </p:nvCxnSpPr>
        <p:spPr>
          <a:xfrm rot="5400000">
            <a:off x="2579688" y="3732212"/>
            <a:ext cx="831850" cy="8477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>
            <a:off x="2000250" y="3286125"/>
            <a:ext cx="121443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3" idx="1"/>
          </p:cNvCxnSpPr>
          <p:nvPr/>
        </p:nvCxnSpPr>
        <p:spPr>
          <a:xfrm rot="16200000" flipV="1">
            <a:off x="2472532" y="1885156"/>
            <a:ext cx="831850" cy="10620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3" idx="0"/>
          </p:cNvCxnSpPr>
          <p:nvPr/>
        </p:nvCxnSpPr>
        <p:spPr>
          <a:xfrm rot="5400000" flipH="1" flipV="1">
            <a:off x="4035425" y="2249488"/>
            <a:ext cx="785813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Овал 27"/>
          <p:cNvSpPr/>
          <p:nvPr/>
        </p:nvSpPr>
        <p:spPr>
          <a:xfrm>
            <a:off x="6357938" y="1285875"/>
            <a:ext cx="1785937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/>
              <a:t>Жёсткой кистью</a:t>
            </a:r>
            <a:endParaRPr lang="ru-RU" sz="1400" dirty="0"/>
          </a:p>
        </p:txBody>
      </p:sp>
      <p:sp>
        <p:nvSpPr>
          <p:cNvPr id="29" name="Овал 28"/>
          <p:cNvSpPr/>
          <p:nvPr/>
        </p:nvSpPr>
        <p:spPr>
          <a:xfrm>
            <a:off x="7286625" y="2928938"/>
            <a:ext cx="1143000" cy="9286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err="1"/>
              <a:t>граттаж</a:t>
            </a:r>
            <a:endParaRPr lang="ru-RU" sz="1400" dirty="0"/>
          </a:p>
        </p:txBody>
      </p:sp>
      <p:sp>
        <p:nvSpPr>
          <p:cNvPr id="30" name="Овал 29"/>
          <p:cNvSpPr/>
          <p:nvPr/>
        </p:nvSpPr>
        <p:spPr>
          <a:xfrm>
            <a:off x="6286500" y="4643438"/>
            <a:ext cx="1643063" cy="9858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монотипия</a:t>
            </a:r>
          </a:p>
        </p:txBody>
      </p:sp>
      <p:sp>
        <p:nvSpPr>
          <p:cNvPr id="31" name="Овал 30"/>
          <p:cNvSpPr/>
          <p:nvPr/>
        </p:nvSpPr>
        <p:spPr>
          <a:xfrm>
            <a:off x="3571875" y="1000125"/>
            <a:ext cx="164306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Рисование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ладошками</a:t>
            </a:r>
          </a:p>
        </p:txBody>
      </p:sp>
      <p:sp>
        <p:nvSpPr>
          <p:cNvPr id="32" name="Овал 31"/>
          <p:cNvSpPr/>
          <p:nvPr/>
        </p:nvSpPr>
        <p:spPr>
          <a:xfrm>
            <a:off x="714375" y="1214438"/>
            <a:ext cx="1714500" cy="9286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Р</a:t>
            </a:r>
            <a:r>
              <a:rPr lang="ru-RU" sz="1400" dirty="0" smtClean="0"/>
              <a:t>исование</a:t>
            </a:r>
            <a:endParaRPr lang="ru-RU" sz="1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/>
              <a:t>пальчиками</a:t>
            </a:r>
            <a:endParaRPr lang="ru-RU" sz="1400" dirty="0"/>
          </a:p>
        </p:txBody>
      </p:sp>
      <p:sp>
        <p:nvSpPr>
          <p:cNvPr id="33" name="Овал 32"/>
          <p:cNvSpPr/>
          <p:nvPr/>
        </p:nvSpPr>
        <p:spPr>
          <a:xfrm>
            <a:off x="428625" y="2786063"/>
            <a:ext cx="1571625" cy="857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err="1" smtClean="0"/>
              <a:t>Набрызг</a:t>
            </a:r>
            <a:endParaRPr lang="ru-RU" sz="1400" dirty="0"/>
          </a:p>
        </p:txBody>
      </p:sp>
      <p:sp>
        <p:nvSpPr>
          <p:cNvPr id="34" name="Овал 33"/>
          <p:cNvSpPr/>
          <p:nvPr/>
        </p:nvSpPr>
        <p:spPr>
          <a:xfrm>
            <a:off x="928688" y="4500563"/>
            <a:ext cx="1857375" cy="10572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/>
              <a:t>Отпечатками листьев</a:t>
            </a:r>
            <a:endParaRPr lang="ru-RU" sz="1400" dirty="0"/>
          </a:p>
        </p:txBody>
      </p:sp>
      <p:sp>
        <p:nvSpPr>
          <p:cNvPr id="35" name="Овал 34"/>
          <p:cNvSpPr/>
          <p:nvPr/>
        </p:nvSpPr>
        <p:spPr>
          <a:xfrm>
            <a:off x="3643306" y="5429264"/>
            <a:ext cx="1857375" cy="11287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/>
              <a:t>Восковыми мелками + акварель</a:t>
            </a:r>
            <a:endParaRPr lang="ru-RU" sz="1400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 rot="5400000">
            <a:off x="3643313" y="4000500"/>
            <a:ext cx="357187" cy="2143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Овал 35"/>
          <p:cNvSpPr/>
          <p:nvPr/>
        </p:nvSpPr>
        <p:spPr>
          <a:xfrm>
            <a:off x="3071813" y="4429125"/>
            <a:ext cx="1128712" cy="7858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и другое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428604"/>
            <a:ext cx="528641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Тычок жесткой полусухой кистью </a:t>
            </a:r>
            <a:endParaRPr lang="ru-RU" sz="2400" dirty="0">
              <a:latin typeface="+mn-lt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785794"/>
            <a:ext cx="7715304" cy="14773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u="sng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Материалы</a:t>
            </a:r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: жесткая кисть, гуашь, бумага любого цвета либо вырезанный силуэт пушистого или колючего животного.</a:t>
            </a:r>
            <a:endParaRPr lang="ru-RU" u="sng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Способ получения</a:t>
            </a:r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: Ребенок опускает в гуашь кисть и ударяет ею по бумаге, держа вертикально. Кисть в воду не опускается.</a:t>
            </a:r>
            <a:endParaRPr lang="ru-RU" u="sng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pic>
        <p:nvPicPr>
          <p:cNvPr id="7" name="Рисунок 6" descr="солнышко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90934" y="1"/>
            <a:ext cx="1358127" cy="11429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Дмитрий\Downloads\e69e8e5f-661b-4351-86e5-6d53b542abd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429000"/>
            <a:ext cx="417646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1857375" y="642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28793" y="827881"/>
            <a:ext cx="5572163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Рисование пальчиками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938" y="1143000"/>
            <a:ext cx="8215312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Материалы</a:t>
            </a:r>
            <a:r>
              <a:rPr lang="ru-RU" u="sng" dirty="0">
                <a:solidFill>
                  <a:schemeClr val="accent6"/>
                </a:solidFill>
                <a:latin typeface="+mn-lt"/>
                <a:cs typeface="+mn-cs"/>
              </a:rPr>
              <a:t>: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 </a:t>
            </a:r>
            <a:r>
              <a:rPr lang="ru-RU" dirty="0" smtClean="0">
                <a:solidFill>
                  <a:schemeClr val="accent6"/>
                </a:solidFill>
                <a:latin typeface="+mn-lt"/>
                <a:cs typeface="+mn-cs"/>
              </a:rPr>
              <a:t> плотная 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бумага, </a:t>
            </a:r>
            <a:r>
              <a:rPr lang="ru-RU" dirty="0" smtClean="0">
                <a:solidFill>
                  <a:schemeClr val="accent6"/>
                </a:solidFill>
                <a:latin typeface="+mn-lt"/>
                <a:cs typeface="+mn-cs"/>
              </a:rPr>
              <a:t> гуашевые краски, влажные салфетки.</a:t>
            </a:r>
            <a:endParaRPr lang="ru-RU" dirty="0">
              <a:solidFill>
                <a:schemeClr val="accent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Способ получения изображения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Ребенок </a:t>
            </a:r>
            <a:r>
              <a:rPr lang="ru-RU" dirty="0" smtClean="0">
                <a:solidFill>
                  <a:schemeClr val="accent6"/>
                </a:solidFill>
                <a:latin typeface="+mn-lt"/>
                <a:cs typeface="+mn-cs"/>
              </a:rPr>
              <a:t> </a:t>
            </a:r>
            <a:r>
              <a:rPr lang="ru-RU" dirty="0" err="1" smtClean="0">
                <a:solidFill>
                  <a:schemeClr val="accent6"/>
                </a:solidFill>
                <a:latin typeface="+mn-lt"/>
                <a:cs typeface="+mn-cs"/>
              </a:rPr>
              <a:t>примакивает</a:t>
            </a:r>
            <a:r>
              <a:rPr lang="ru-RU" dirty="0" smtClean="0">
                <a:solidFill>
                  <a:schemeClr val="accent6"/>
                </a:solidFill>
                <a:latin typeface="+mn-lt"/>
                <a:cs typeface="+mn-cs"/>
              </a:rPr>
              <a:t> </a:t>
            </a:r>
            <a:r>
              <a:rPr lang="ru-RU" dirty="0" err="1" smtClean="0">
                <a:solidFill>
                  <a:schemeClr val="accent6"/>
                </a:solidFill>
                <a:latin typeface="+mn-lt"/>
                <a:cs typeface="+mn-cs"/>
              </a:rPr>
              <a:t>коньчиками-подушечками</a:t>
            </a:r>
            <a:r>
              <a:rPr lang="ru-RU" dirty="0" smtClean="0">
                <a:solidFill>
                  <a:schemeClr val="accent6"/>
                </a:solidFill>
                <a:latin typeface="+mn-lt"/>
                <a:cs typeface="+mn-cs"/>
              </a:rPr>
              <a:t> пальцев  руки  к поверхности листа бумаги.</a:t>
            </a:r>
            <a:endParaRPr lang="ru-RU" dirty="0">
              <a:solidFill>
                <a:schemeClr val="accent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pic>
        <p:nvPicPr>
          <p:cNvPr id="20" name="Рисунок 19" descr="солнышко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15271" y="0"/>
            <a:ext cx="1428728" cy="10715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Дмитрий\Downloads\88efc7c3-ae72-414f-bcc3-8758e710e8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068767"/>
            <a:ext cx="5760640" cy="2849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0232" y="214290"/>
            <a:ext cx="4782213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Монотипия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8688" y="785813"/>
            <a:ext cx="775335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 smtClean="0">
                <a:solidFill>
                  <a:schemeClr val="accent6"/>
                </a:solidFill>
                <a:latin typeface="+mn-lt"/>
                <a:cs typeface="+mn-cs"/>
              </a:rPr>
              <a:t>Материалы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плотная бумага любого цвета, кисти, гуашь.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Способ получения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Ребенок складывает лист бумаги вдвое и на </a:t>
            </a:r>
            <a:r>
              <a:rPr lang="ru-RU" dirty="0" smtClean="0">
                <a:solidFill>
                  <a:schemeClr val="accent6"/>
                </a:solidFill>
                <a:latin typeface="+mn-lt"/>
                <a:cs typeface="+mn-cs"/>
              </a:rPr>
              <a:t>одной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/>
                </a:solidFill>
                <a:latin typeface="+mn-lt"/>
                <a:cs typeface="+mn-cs"/>
              </a:rPr>
              <a:t> 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его </a:t>
            </a:r>
            <a:r>
              <a:rPr lang="ru-RU" dirty="0" smtClean="0">
                <a:solidFill>
                  <a:schemeClr val="accent6"/>
                </a:solidFill>
                <a:latin typeface="+mn-lt"/>
                <a:cs typeface="+mn-cs"/>
              </a:rPr>
              <a:t>половине 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рисует половину изображаемого предмета. Вторую половину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с</a:t>
            </a:r>
            <a:r>
              <a:rPr lang="ru-RU" dirty="0" smtClean="0">
                <a:solidFill>
                  <a:schemeClr val="accent6"/>
                </a:solidFill>
                <a:latin typeface="+mn-lt"/>
                <a:cs typeface="+mn-cs"/>
              </a:rPr>
              <a:t>мочить водой, 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губкой или кистью и быстро сложить пополам.</a:t>
            </a:r>
          </a:p>
        </p:txBody>
      </p:sp>
      <p:pic>
        <p:nvPicPr>
          <p:cNvPr id="12" name="Рисунок 11" descr="солнышко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 flipV="1">
            <a:off x="7693562" y="1"/>
            <a:ext cx="1450438" cy="13572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Users\Дмитрий\Downloads\e5a42e81-dc70-4e09-8397-4d2efc330ff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31870"/>
            <a:ext cx="5904656" cy="2968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741</TotalTime>
  <Words>444</Words>
  <Application>Microsoft Office PowerPoint</Application>
  <PresentationFormat>Экран (4:3)</PresentationFormat>
  <Paragraphs>71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</dc:creator>
  <cp:lastModifiedBy>Дмитрий</cp:lastModifiedBy>
  <cp:revision>92</cp:revision>
  <dcterms:created xsi:type="dcterms:W3CDTF">2015-04-11T05:55:41Z</dcterms:created>
  <dcterms:modified xsi:type="dcterms:W3CDTF">2018-12-25T13:53:23Z</dcterms:modified>
</cp:coreProperties>
</file>