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82" r:id="rId7"/>
    <p:sldId id="262" r:id="rId8"/>
    <p:sldId id="264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0000D2"/>
    <a:srgbClr val="CC0000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535" autoAdjust="0"/>
  </p:normalViewPr>
  <p:slideViewPr>
    <p:cSldViewPr>
      <p:cViewPr>
        <p:scale>
          <a:sx n="100" d="100"/>
          <a:sy n="100" d="100"/>
        </p:scale>
        <p:origin x="187" y="226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8B210-F64E-4CB3-94CB-F3597F7AEECE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F9D7D-FEC5-4B1D-8D12-E7D9ED281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8B210-F64E-4CB3-94CB-F3597F7AEECE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F9D7D-FEC5-4B1D-8D12-E7D9ED281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8B210-F64E-4CB3-94CB-F3597F7AEECE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F9D7D-FEC5-4B1D-8D12-E7D9ED281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8B210-F64E-4CB3-94CB-F3597F7AEECE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F9D7D-FEC5-4B1D-8D12-E7D9ED281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8B210-F64E-4CB3-94CB-F3597F7AEECE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F9D7D-FEC5-4B1D-8D12-E7D9ED281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8B210-F64E-4CB3-94CB-F3597F7AEECE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F9D7D-FEC5-4B1D-8D12-E7D9ED281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8B210-F64E-4CB3-94CB-F3597F7AEECE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F9D7D-FEC5-4B1D-8D12-E7D9ED281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8B210-F64E-4CB3-94CB-F3597F7AEECE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F9D7D-FEC5-4B1D-8D12-E7D9ED281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8B210-F64E-4CB3-94CB-F3597F7AEECE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F9D7D-FEC5-4B1D-8D12-E7D9ED281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8B210-F64E-4CB3-94CB-F3597F7AEECE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F9D7D-FEC5-4B1D-8D12-E7D9ED281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8B210-F64E-4CB3-94CB-F3597F7AEECE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F9D7D-FEC5-4B1D-8D12-E7D9ED281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8B210-F64E-4CB3-94CB-F3597F7AEECE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F9D7D-FEC5-4B1D-8D12-E7D9ED281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atic7.depositphotos.com/1281594/782/v/950/depositphotos_7820908-Childrens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>
            <a:off x="1785918" y="1714488"/>
            <a:ext cx="5786478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D2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j-lt"/>
              </a:rPr>
              <a:t>        Центр</a:t>
            </a:r>
          </a:p>
          <a:p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D2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j-lt"/>
              </a:rPr>
              <a:t>речевого развития </a:t>
            </a:r>
            <a:endParaRPr lang="ru-RU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00D2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1736" y="3714752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400050" indent="-400050"/>
            <a:r>
              <a:rPr lang="ru-RU" sz="3600" b="1" dirty="0" smtClean="0">
                <a:ln w="900" cmpd="sng">
                  <a:solidFill>
                    <a:srgbClr val="0000D2">
                      <a:alpha val="55000"/>
                    </a:srgbClr>
                  </a:solidFill>
                  <a:prstDash val="solid"/>
                </a:ln>
                <a:solidFill>
                  <a:srgbClr val="0000D2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j-lt"/>
              </a:rPr>
              <a:t>2 мл. группа</a:t>
            </a:r>
            <a:endParaRPr lang="ru-RU" sz="3600" b="1" dirty="0">
              <a:ln w="900" cmpd="sng">
                <a:solidFill>
                  <a:srgbClr val="0000D2">
                    <a:alpha val="55000"/>
                  </a:srgbClr>
                </a:solidFill>
                <a:prstDash val="solid"/>
              </a:ln>
              <a:solidFill>
                <a:srgbClr val="0000D2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+mj-lt"/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2715932" y="2643182"/>
            <a:ext cx="45719" cy="7143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8161" y="142853"/>
            <a:ext cx="6767687" cy="70788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lIns="91440" tIns="45720" rIns="91440" bIns="45720">
            <a:spAutoFit/>
            <a:sp3d extrusionH="57150">
              <a:bevelT w="38100" h="38100" prst="angle"/>
            </a:sp3d>
          </a:bodyPr>
          <a:lstStyle/>
          <a:p>
            <a:pPr algn="ctr"/>
            <a:r>
              <a:rPr lang="ru-RU" sz="4000" b="1" dirty="0" smtClean="0">
                <a:ln w="31550" cmpd="sng">
                  <a:solidFill>
                    <a:srgbClr val="0000D2"/>
                  </a:solidFill>
                  <a:prstDash val="solid"/>
                </a:ln>
                <a:solidFill>
                  <a:srgbClr val="0000D2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Times New Roman" pitchFamily="18" charset="0"/>
              </a:rPr>
              <a:t>Перечень оборудования </a:t>
            </a:r>
            <a:endParaRPr lang="ru-RU" sz="4000" b="1" dirty="0">
              <a:ln w="31550" cmpd="sng">
                <a:solidFill>
                  <a:srgbClr val="0000D2"/>
                </a:solidFill>
                <a:prstDash val="solid"/>
              </a:ln>
              <a:solidFill>
                <a:srgbClr val="0000D2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94565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785794"/>
            <a:ext cx="842968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+mj-lt"/>
                <a:ea typeface="Times New Roman" pitchFamily="18" charset="0"/>
                <a:cs typeface="Times New Roman" pitchFamily="18" charset="0"/>
              </a:rPr>
              <a:t>1</a:t>
            </a:r>
            <a:r>
              <a:rPr lang="ru-RU" sz="2000" b="1" dirty="0" smtClean="0">
                <a:latin typeface="Batang" pitchFamily="18" charset="-127"/>
                <a:ea typeface="Batang" pitchFamily="18" charset="-127"/>
                <a:cs typeface="Times New Roman" pitchFamily="18" charset="0"/>
              </a:rPr>
              <a:t>. </a:t>
            </a:r>
            <a:r>
              <a:rPr lang="ru-RU" sz="2000" b="1" u="sng" dirty="0" smtClean="0">
                <a:latin typeface="Batang" pitchFamily="18" charset="-127"/>
                <a:ea typeface="Batang" pitchFamily="18" charset="-127"/>
                <a:cs typeface="Times New Roman" pitchFamily="18" charset="0"/>
              </a:rPr>
              <a:t>Звуковая культура речи.</a:t>
            </a:r>
            <a:endParaRPr lang="ru-RU" sz="2000" u="sng" dirty="0" smtClean="0"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2000" dirty="0" smtClean="0">
                <a:latin typeface="+mj-lt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пособия для развития физиологического дыхания и направленной воздушной струи: дыхательные тренажеры, свистульки, дудочки, разноцветные перышки, бумажные игрушки-самоделки игрушки-вертушки; </a:t>
            </a:r>
            <a:endParaRPr lang="ru-RU" sz="2000" b="1" dirty="0" smtClean="0">
              <a:solidFill>
                <a:srgbClr val="002060"/>
              </a:solidFill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 - материалы для развития слухового восприятия (ширма, музыкальные инструменты, колокольчики; </a:t>
            </a:r>
            <a:r>
              <a:rPr lang="ru-RU" sz="2000" b="1" dirty="0" err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аудиотека</a:t>
            </a: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 с записью "голосов природы"; </a:t>
            </a:r>
            <a:endParaRPr lang="ru-RU" sz="2000" b="1" dirty="0" smtClean="0">
              <a:solidFill>
                <a:srgbClr val="002060"/>
              </a:solidFill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- предметные картинки для уточнения гласных и согласных раннего онтогенеза (а, у, и, о, </a:t>
            </a:r>
            <a:r>
              <a:rPr lang="ru-RU" sz="2000" b="1" dirty="0" err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ы</a:t>
            </a: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), (м, </a:t>
            </a:r>
            <a:r>
              <a:rPr lang="ru-RU" sz="2000" b="1" dirty="0" err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п</a:t>
            </a: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, б, т, </a:t>
            </a:r>
            <a:r>
              <a:rPr lang="ru-RU" sz="2000" b="1" dirty="0" err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д</a:t>
            </a: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, </a:t>
            </a:r>
            <a:r>
              <a:rPr lang="ru-RU" sz="2000" b="1" dirty="0" err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н</a:t>
            </a: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, к, г, в, </a:t>
            </a:r>
            <a:r>
              <a:rPr lang="ru-RU" sz="2000" b="1" dirty="0" err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ф</a:t>
            </a: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, с, </a:t>
            </a:r>
            <a:r>
              <a:rPr lang="ru-RU" sz="2000" b="1" dirty="0" err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з</a:t>
            </a: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);</a:t>
            </a:r>
            <a:endParaRPr lang="ru-RU" sz="2000" b="1" dirty="0" smtClean="0">
              <a:solidFill>
                <a:srgbClr val="002060"/>
              </a:solidFill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- мелкие игрушки (птицы, насекомые, животные, транспорт) для упражнений со звукоподражанием с целью развития мышц губ и языка;</a:t>
            </a:r>
            <a:endParaRPr lang="ru-RU" sz="2000" b="1" dirty="0" smtClean="0">
              <a:solidFill>
                <a:srgbClr val="002060"/>
              </a:solidFill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- игрушки-забавы для стимулирования речевой активности детей;</a:t>
            </a:r>
            <a:endParaRPr lang="ru-RU" sz="2000" b="1" dirty="0" smtClean="0">
              <a:solidFill>
                <a:srgbClr val="002060"/>
              </a:solidFill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- пособие для звуковых зарядок "Звуки в картинках";</a:t>
            </a:r>
            <a:endParaRPr lang="ru-RU" sz="2000" b="1" dirty="0" smtClean="0">
              <a:solidFill>
                <a:srgbClr val="002060"/>
              </a:solidFill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- картотека словесных и коммуникативных игр на гласные и согласные раннего онтогенеза (а, у, и, о, </a:t>
            </a:r>
            <a:r>
              <a:rPr lang="ru-RU" sz="2000" b="1" dirty="0" err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ы</a:t>
            </a: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), (м, </a:t>
            </a:r>
            <a:r>
              <a:rPr lang="ru-RU" sz="2000" b="1" dirty="0" err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п</a:t>
            </a: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, б, т, </a:t>
            </a:r>
            <a:r>
              <a:rPr lang="ru-RU" sz="2000" b="1" dirty="0" err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н</a:t>
            </a: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, к, г, в, </a:t>
            </a:r>
            <a:r>
              <a:rPr lang="ru-RU" sz="2000" b="1" dirty="0" err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ф</a:t>
            </a: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, с, </a:t>
            </a:r>
            <a:r>
              <a:rPr lang="ru-RU" sz="2000" b="1" dirty="0" err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з</a:t>
            </a: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);</a:t>
            </a:r>
            <a:endParaRPr lang="ru-RU" sz="2000" b="1" dirty="0" smtClean="0">
              <a:solidFill>
                <a:srgbClr val="002060"/>
              </a:solidFill>
              <a:latin typeface="Batang" pitchFamily="18" charset="-127"/>
              <a:ea typeface="Batang" pitchFamily="18" charset="-127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57158" y="285728"/>
            <a:ext cx="8286808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2.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Лексика</a:t>
            </a:r>
            <a:endParaRPr kumimoji="0" lang="ru-RU" sz="2000" b="1" i="0" u="sng" strike="noStrike" cap="none" normalizeH="0" baseline="0" dirty="0" smtClean="0">
              <a:ln>
                <a:noFill/>
              </a:ln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- предметные картинки по лексическим темам (овощи, фрукты, деревья животные, посуда,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одежда,мебель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, транспорт и т.д. (усложняя подбор картинок  согласно возрасту);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- сюжетные картинки по лексическим темам;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- предметные картинки "Части предмета"(у платья: рукава, воротник, карманы, пуговицы);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- лото "Цвет", "Форма";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- картинный материал для понимания временных отношений (утро, день, вечер, ночь);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- подбор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малосюжетных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, сюжетных  картинок для формирования словаря глаголов;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- набор картинок существительных уменьшительно-ласкательных форм;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- набор картинок для образования однокоренных слов ( медведь, медведица, медвежонок, медвежья);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- коробка с бросовым материалом для развития инициативной речи (камешки, ракушки, желуди, катушки с нитками, лоскутки тканей).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85720" y="346154"/>
            <a:ext cx="857256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3. Грамматический строй речи.</a:t>
            </a:r>
            <a:endParaRPr kumimoji="0" lang="ru-RU" sz="2000" b="1" i="0" u="sng" strike="noStrike" cap="none" normalizeH="0" baseline="0" dirty="0" smtClean="0">
              <a:ln>
                <a:noFill/>
              </a:ln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набор картинок существительных и глаголов единственного и множественного числа (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/и "Один-много");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- набор картинок на согласование существительных с числительными </a:t>
            </a:r>
            <a:endParaRPr lang="ru-RU" sz="2000" b="1" dirty="0" smtClean="0">
              <a:solidFill>
                <a:srgbClr val="002060"/>
              </a:solidFill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(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/и "Сосчитаем до пяти");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- набор картинок имен прилагательных различных форм (большая, большой, большое);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- набор картинок для понимания и правильного употребления предлогов (в, на, под, за, около).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4. Связная речь.</a:t>
            </a:r>
            <a:endParaRPr kumimoji="0" lang="ru-RU" sz="2000" b="1" i="0" u="sng" strike="noStrike" cap="none" normalizeH="0" baseline="0" dirty="0" smtClean="0">
              <a:ln>
                <a:noFill/>
              </a:ln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- Предметные и сюжетные изображения, вырезанные по контуру, для работы на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фланелеграфе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- Картотека  стихов,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чистоговорок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, рифмовок;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- Альбомы по знакомым сказкам (иллюстрации к сказкам, детские рисунки по мотивам сказок, планы, схемы);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0"/>
            <a:ext cx="821537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u="sng" dirty="0" smtClean="0">
                <a:solidFill>
                  <a:srgbClr val="00000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5.  Развитие мелкой моторики пальцев рук: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u="sng" dirty="0" smtClean="0"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2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Массажные мячи;</a:t>
            </a:r>
            <a:endParaRPr lang="ru-RU" sz="2000" b="1" dirty="0" smtClean="0">
              <a:solidFill>
                <a:srgbClr val="002060"/>
              </a:solidFill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- Игрушки-шнуровки;</a:t>
            </a:r>
            <a:endParaRPr lang="ru-RU" sz="2000" b="1" dirty="0" smtClean="0">
              <a:solidFill>
                <a:srgbClr val="002060"/>
              </a:solidFill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- Игрушки- застежки;</a:t>
            </a:r>
            <a:endParaRPr lang="ru-RU" sz="2000" b="1" dirty="0" smtClean="0">
              <a:solidFill>
                <a:srgbClr val="002060"/>
              </a:solidFill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- Прищепки разных размеров;</a:t>
            </a:r>
            <a:endParaRPr lang="ru-RU" sz="2000" b="1" dirty="0" smtClean="0">
              <a:solidFill>
                <a:srgbClr val="002060"/>
              </a:solidFill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- Предметы для нанизывания;</a:t>
            </a:r>
            <a:endParaRPr lang="ru-RU" sz="2000" b="1" dirty="0" smtClean="0">
              <a:solidFill>
                <a:srgbClr val="002060"/>
              </a:solidFill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- "Волшебный мешок";</a:t>
            </a:r>
            <a:endParaRPr lang="ru-RU" sz="2000" b="1" dirty="0" smtClean="0">
              <a:solidFill>
                <a:srgbClr val="002060"/>
              </a:solidFill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- Предметы для </a:t>
            </a:r>
            <a:r>
              <a:rPr lang="ru-RU" sz="2000" b="1" dirty="0" err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самомассажа</a:t>
            </a: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: грецкие орехи, деревянные шары, карандаши;</a:t>
            </a:r>
            <a:endParaRPr lang="ru-RU" sz="2000" b="1" dirty="0" smtClean="0">
              <a:solidFill>
                <a:srgbClr val="002060"/>
              </a:solidFill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- Картотека пальчиковых игр и упражнений для </a:t>
            </a:r>
            <a:r>
              <a:rPr lang="ru-RU" sz="2000" b="1" dirty="0" err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самомассажа</a:t>
            </a:r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.</a:t>
            </a:r>
            <a:endParaRPr lang="ru-RU" sz="2000" b="1" dirty="0">
              <a:solidFill>
                <a:srgbClr val="002060"/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DSC02071.JP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lum contrast="10000"/>
          </a:blip>
          <a:srcRect l="2488" t="4205" r="3761"/>
          <a:stretch>
            <a:fillRect/>
          </a:stretch>
        </p:blipFill>
        <p:spPr>
          <a:xfrm>
            <a:off x="642910" y="285728"/>
            <a:ext cx="7923478" cy="6072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85852" y="5572140"/>
            <a:ext cx="6643734" cy="1000132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endParaRPr lang="ru-RU" dirty="0" smtClean="0">
              <a:solidFill>
                <a:srgbClr val="3333CC"/>
              </a:solidFill>
            </a:endParaRPr>
          </a:p>
          <a:p>
            <a:r>
              <a:rPr lang="ru-RU" sz="2000" b="1" dirty="0" smtClean="0">
                <a:ln w="10541" cmpd="sng">
                  <a:solidFill>
                    <a:srgbClr val="0000D2"/>
                  </a:solidFill>
                  <a:prstDash val="solid"/>
                </a:ln>
                <a:solidFill>
                  <a:srgbClr val="3333CC"/>
                </a:solidFill>
                <a:latin typeface="Batang" pitchFamily="18" charset="-127"/>
                <a:ea typeface="Batang" pitchFamily="18" charset="-127"/>
              </a:rPr>
              <a:t>Пособия для развития физиологического дыхания</a:t>
            </a:r>
            <a:endParaRPr lang="ru-RU" sz="2000" b="1" dirty="0">
              <a:ln w="10541" cmpd="sng">
                <a:solidFill>
                  <a:srgbClr val="0000D2"/>
                </a:solidFill>
                <a:prstDash val="solid"/>
              </a:ln>
              <a:solidFill>
                <a:srgbClr val="3333CC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7" name="Рисунок 6" descr="DSC02028.JP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lum contrast="30000"/>
          </a:blip>
          <a:srcRect l="4477" t="5223" r="7370" b="6242"/>
          <a:stretch>
            <a:fillRect/>
          </a:stretch>
        </p:blipFill>
        <p:spPr>
          <a:xfrm>
            <a:off x="1571604" y="857232"/>
            <a:ext cx="6120000" cy="4609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DSC02031.JP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lum contrast="10000"/>
          </a:blip>
          <a:srcRect l="2488" t="12885" b="12461"/>
          <a:stretch>
            <a:fillRect/>
          </a:stretch>
        </p:blipFill>
        <p:spPr>
          <a:xfrm>
            <a:off x="1428728" y="571480"/>
            <a:ext cx="6780992" cy="4429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8662" y="5357826"/>
            <a:ext cx="7358114" cy="9360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Материалы для развития слухового восприятия</a:t>
            </a:r>
            <a:endParaRPr lang="ru-RU" sz="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5786454"/>
            <a:ext cx="8215370" cy="71438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Предметные и сюжетные изображения для работы на </a:t>
            </a:r>
            <a:r>
              <a:rPr lang="ru-RU" sz="2000" b="1" dirty="0" err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фланелеграфе</a:t>
            </a:r>
            <a:endParaRPr lang="ru-RU" sz="2000" b="1" dirty="0">
              <a:solidFill>
                <a:srgbClr val="00206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7" name="Рисунок 6" descr="DSC02057.JP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lum bright="-10000" contrast="10000"/>
          </a:blip>
          <a:srcRect l="1370"/>
          <a:stretch>
            <a:fillRect/>
          </a:stretch>
        </p:blipFill>
        <p:spPr>
          <a:xfrm rot="5400000">
            <a:off x="1963719" y="1014411"/>
            <a:ext cx="5143538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181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PC</cp:lastModifiedBy>
  <cp:revision>53</cp:revision>
  <dcterms:created xsi:type="dcterms:W3CDTF">2016-05-12T06:43:53Z</dcterms:created>
  <dcterms:modified xsi:type="dcterms:W3CDTF">2018-12-25T13:03:34Z</dcterms:modified>
</cp:coreProperties>
</file>