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9"/>
  </p:notesMasterIdLst>
  <p:sldIdLst>
    <p:sldId id="256" r:id="rId2"/>
    <p:sldId id="260" r:id="rId3"/>
    <p:sldId id="261" r:id="rId4"/>
    <p:sldId id="262" r:id="rId5"/>
    <p:sldId id="263" r:id="rId6"/>
    <p:sldId id="287" r:id="rId7"/>
    <p:sldId id="264" r:id="rId8"/>
    <p:sldId id="265" r:id="rId9"/>
    <p:sldId id="266" r:id="rId10"/>
    <p:sldId id="267" r:id="rId11"/>
    <p:sldId id="269" r:id="rId12"/>
    <p:sldId id="270" r:id="rId13"/>
    <p:sldId id="271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1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374668-AD95-4A69-9078-012EC409545F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69025BA0-4C45-43BD-8090-5A387BCEB12C}">
      <dgm:prSet phldrT="[Текст]" custT="1"/>
      <dgm:spPr/>
      <dgm:t>
        <a:bodyPr/>
        <a:lstStyle/>
        <a:p>
          <a:r>
            <a:rPr lang="ru-RU" sz="2000" dirty="0" smtClean="0"/>
            <a:t>ССП</a:t>
          </a:r>
        </a:p>
        <a:p>
          <a:r>
            <a:rPr lang="ru-RU" sz="2000" dirty="0" smtClean="0"/>
            <a:t>Равноправны </a:t>
          </a:r>
        </a:p>
        <a:p>
          <a:r>
            <a:rPr lang="ru-RU" sz="2000" dirty="0" smtClean="0"/>
            <a:t>Соединяются с помощью сочинительных союзов</a:t>
          </a:r>
        </a:p>
      </dgm:t>
    </dgm:pt>
    <dgm:pt modelId="{63C21B74-D68E-405B-8843-73997670AB8C}" type="parTrans" cxnId="{CFF5D759-8C87-4D12-87F7-F5801D0DE162}">
      <dgm:prSet/>
      <dgm:spPr/>
      <dgm:t>
        <a:bodyPr/>
        <a:lstStyle/>
        <a:p>
          <a:endParaRPr lang="ru-RU"/>
        </a:p>
      </dgm:t>
    </dgm:pt>
    <dgm:pt modelId="{8983D5DB-EF44-42A4-AC57-E06427DDE0AF}" type="sibTrans" cxnId="{CFF5D759-8C87-4D12-87F7-F5801D0DE162}">
      <dgm:prSet/>
      <dgm:spPr/>
      <dgm:t>
        <a:bodyPr/>
        <a:lstStyle/>
        <a:p>
          <a:endParaRPr lang="ru-RU"/>
        </a:p>
      </dgm:t>
    </dgm:pt>
    <dgm:pt modelId="{3D9B889F-F3CA-48DF-AA5A-A4955F8A7342}">
      <dgm:prSet phldrT="[Текст]" custT="1"/>
      <dgm:spPr/>
      <dgm:t>
        <a:bodyPr/>
        <a:lstStyle/>
        <a:p>
          <a:endParaRPr lang="ru-RU" sz="2000" dirty="0" smtClean="0"/>
        </a:p>
        <a:p>
          <a:r>
            <a:rPr lang="ru-RU" sz="2000" dirty="0" smtClean="0"/>
            <a:t>СПП</a:t>
          </a:r>
        </a:p>
        <a:p>
          <a:r>
            <a:rPr lang="ru-RU" sz="2000" dirty="0" smtClean="0"/>
            <a:t>Неравноправны </a:t>
          </a:r>
        </a:p>
        <a:p>
          <a:r>
            <a:rPr lang="ru-RU" sz="2000" dirty="0" smtClean="0"/>
            <a:t>Соединяются с помощью подчинительных союзов</a:t>
          </a:r>
        </a:p>
        <a:p>
          <a:endParaRPr lang="ru-RU" sz="2000" dirty="0" smtClean="0"/>
        </a:p>
      </dgm:t>
    </dgm:pt>
    <dgm:pt modelId="{66A4AE43-BF61-4FA4-B9BB-BD8AD84180A1}" type="parTrans" cxnId="{D02ED64D-88B6-47D4-8F07-4D38E0EACE63}">
      <dgm:prSet/>
      <dgm:spPr/>
      <dgm:t>
        <a:bodyPr/>
        <a:lstStyle/>
        <a:p>
          <a:endParaRPr lang="ru-RU"/>
        </a:p>
      </dgm:t>
    </dgm:pt>
    <dgm:pt modelId="{471C0F3E-C17C-473B-B4B6-AE5833382ECC}" type="sibTrans" cxnId="{D02ED64D-88B6-47D4-8F07-4D38E0EACE63}">
      <dgm:prSet/>
      <dgm:spPr/>
      <dgm:t>
        <a:bodyPr/>
        <a:lstStyle/>
        <a:p>
          <a:endParaRPr lang="ru-RU"/>
        </a:p>
      </dgm:t>
    </dgm:pt>
    <dgm:pt modelId="{AFC5CBF0-E001-437D-A9B9-240E32D89606}" type="pres">
      <dgm:prSet presAssocID="{45374668-AD95-4A69-9078-012EC409545F}" presName="compositeShape" presStyleCnt="0">
        <dgm:presLayoutVars>
          <dgm:chMax val="7"/>
          <dgm:dir/>
          <dgm:resizeHandles val="exact"/>
        </dgm:presLayoutVars>
      </dgm:prSet>
      <dgm:spPr/>
    </dgm:pt>
    <dgm:pt modelId="{E834C91A-CFB6-402B-9657-CDC2ABE6CEB5}" type="pres">
      <dgm:prSet presAssocID="{69025BA0-4C45-43BD-8090-5A387BCEB12C}" presName="circ1" presStyleLbl="vennNode1" presStyleIdx="0" presStyleCnt="2" custLinFactNeighborX="-5483" custLinFactNeighborY="-37262"/>
      <dgm:spPr/>
      <dgm:t>
        <a:bodyPr/>
        <a:lstStyle/>
        <a:p>
          <a:endParaRPr lang="ru-RU"/>
        </a:p>
      </dgm:t>
    </dgm:pt>
    <dgm:pt modelId="{07BA56B4-DB50-4F26-8064-93016531A81A}" type="pres">
      <dgm:prSet presAssocID="{69025BA0-4C45-43BD-8090-5A387BCEB12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A3572B-F245-49B7-8050-24912A0E894F}" type="pres">
      <dgm:prSet presAssocID="{3D9B889F-F3CA-48DF-AA5A-A4955F8A7342}" presName="circ2" presStyleLbl="vennNode1" presStyleIdx="1" presStyleCnt="2" custScaleY="102595" custLinFactNeighborX="3322" custLinFactNeighborY="-22364"/>
      <dgm:spPr/>
      <dgm:t>
        <a:bodyPr/>
        <a:lstStyle/>
        <a:p>
          <a:endParaRPr lang="ru-RU"/>
        </a:p>
      </dgm:t>
    </dgm:pt>
    <dgm:pt modelId="{3BA2BA2D-DF06-4C78-B10F-835753FE5AF1}" type="pres">
      <dgm:prSet presAssocID="{3D9B889F-F3CA-48DF-AA5A-A4955F8A734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E0708DE-66DC-46CE-9266-4AE2435ABC14}" type="presOf" srcId="{69025BA0-4C45-43BD-8090-5A387BCEB12C}" destId="{E834C91A-CFB6-402B-9657-CDC2ABE6CEB5}" srcOrd="0" destOrd="0" presId="urn:microsoft.com/office/officeart/2005/8/layout/venn1"/>
    <dgm:cxn modelId="{D02ED64D-88B6-47D4-8F07-4D38E0EACE63}" srcId="{45374668-AD95-4A69-9078-012EC409545F}" destId="{3D9B889F-F3CA-48DF-AA5A-A4955F8A7342}" srcOrd="1" destOrd="0" parTransId="{66A4AE43-BF61-4FA4-B9BB-BD8AD84180A1}" sibTransId="{471C0F3E-C17C-473B-B4B6-AE5833382ECC}"/>
    <dgm:cxn modelId="{34685103-0595-485F-A51C-CB091DD30C8E}" type="presOf" srcId="{45374668-AD95-4A69-9078-012EC409545F}" destId="{AFC5CBF0-E001-437D-A9B9-240E32D89606}" srcOrd="0" destOrd="0" presId="urn:microsoft.com/office/officeart/2005/8/layout/venn1"/>
    <dgm:cxn modelId="{7B348F1A-E137-4A31-98E9-22766860D393}" type="presOf" srcId="{3D9B889F-F3CA-48DF-AA5A-A4955F8A7342}" destId="{1CA3572B-F245-49B7-8050-24912A0E894F}" srcOrd="0" destOrd="0" presId="urn:microsoft.com/office/officeart/2005/8/layout/venn1"/>
    <dgm:cxn modelId="{572929E8-0E01-4053-B9AD-E4CC51386BC0}" type="presOf" srcId="{3D9B889F-F3CA-48DF-AA5A-A4955F8A7342}" destId="{3BA2BA2D-DF06-4C78-B10F-835753FE5AF1}" srcOrd="1" destOrd="0" presId="urn:microsoft.com/office/officeart/2005/8/layout/venn1"/>
    <dgm:cxn modelId="{1DA92E24-3764-48FC-81AE-3411B29075C1}" type="presOf" srcId="{69025BA0-4C45-43BD-8090-5A387BCEB12C}" destId="{07BA56B4-DB50-4F26-8064-93016531A81A}" srcOrd="1" destOrd="0" presId="urn:microsoft.com/office/officeart/2005/8/layout/venn1"/>
    <dgm:cxn modelId="{CFF5D759-8C87-4D12-87F7-F5801D0DE162}" srcId="{45374668-AD95-4A69-9078-012EC409545F}" destId="{69025BA0-4C45-43BD-8090-5A387BCEB12C}" srcOrd="0" destOrd="0" parTransId="{63C21B74-D68E-405B-8843-73997670AB8C}" sibTransId="{8983D5DB-EF44-42A4-AC57-E06427DDE0AF}"/>
    <dgm:cxn modelId="{5F6200B3-62E5-4029-9C91-5BAEE7F7D2F8}" type="presParOf" srcId="{AFC5CBF0-E001-437D-A9B9-240E32D89606}" destId="{E834C91A-CFB6-402B-9657-CDC2ABE6CEB5}" srcOrd="0" destOrd="0" presId="urn:microsoft.com/office/officeart/2005/8/layout/venn1"/>
    <dgm:cxn modelId="{2502F2C3-BDDF-4F5F-BB93-BCB242E59767}" type="presParOf" srcId="{AFC5CBF0-E001-437D-A9B9-240E32D89606}" destId="{07BA56B4-DB50-4F26-8064-93016531A81A}" srcOrd="1" destOrd="0" presId="urn:microsoft.com/office/officeart/2005/8/layout/venn1"/>
    <dgm:cxn modelId="{5B5AE576-CDD3-4549-A54B-47E2EEADEE3F}" type="presParOf" srcId="{AFC5CBF0-E001-437D-A9B9-240E32D89606}" destId="{1CA3572B-F245-49B7-8050-24912A0E894F}" srcOrd="2" destOrd="0" presId="urn:microsoft.com/office/officeart/2005/8/layout/venn1"/>
    <dgm:cxn modelId="{DD736014-0CB2-4F28-8736-943549CF1CC8}" type="presParOf" srcId="{AFC5CBF0-E001-437D-A9B9-240E32D89606}" destId="{3BA2BA2D-DF06-4C78-B10F-835753FE5AF1}" srcOrd="3" destOrd="0" presId="urn:microsoft.com/office/officeart/2005/8/layout/venn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34C91A-CFB6-402B-9657-CDC2ABE6CEB5}">
      <dsp:nvSpPr>
        <dsp:cNvPr id="0" name=""/>
        <dsp:cNvSpPr/>
      </dsp:nvSpPr>
      <dsp:spPr>
        <a:xfrm>
          <a:off x="0" y="0"/>
          <a:ext cx="3383280" cy="33832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ССП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Равноправны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Соединяются с помощью сочинительных союзов</a:t>
          </a:r>
        </a:p>
      </dsp:txBody>
      <dsp:txXfrm>
        <a:off x="472439" y="398961"/>
        <a:ext cx="1950720" cy="2585357"/>
      </dsp:txXfrm>
    </dsp:sp>
    <dsp:sp modelId="{1CA3572B-F245-49B7-8050-24912A0E894F}">
      <dsp:nvSpPr>
        <dsp:cNvPr id="0" name=""/>
        <dsp:cNvSpPr/>
      </dsp:nvSpPr>
      <dsp:spPr>
        <a:xfrm>
          <a:off x="2687952" y="0"/>
          <a:ext cx="3383280" cy="347107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СПП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Неравноправны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Соединяются с помощью подчинительных союзов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/>
        </a:p>
      </dsp:txBody>
      <dsp:txXfrm>
        <a:off x="3648072" y="409314"/>
        <a:ext cx="1950720" cy="26524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6E542D-4CB6-4EC1-BA5D-5B80B6B77C8D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1B8FE3-B8FA-430C-9080-F3DEC48DF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 spd="med">
    <p:wedg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404664"/>
            <a:ext cx="75608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Развитие критического мышления через чтение и письмо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68144" y="4509120"/>
            <a:ext cx="288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Слушаю – забываю</a:t>
            </a:r>
          </a:p>
          <a:p>
            <a:pPr algn="r"/>
            <a:r>
              <a:rPr lang="ru-RU" dirty="0" smtClean="0"/>
              <a:t>Вижу -  запоминаю</a:t>
            </a:r>
          </a:p>
          <a:p>
            <a:pPr algn="r"/>
            <a:r>
              <a:rPr lang="ru-RU" dirty="0" smtClean="0"/>
              <a:t>Делаю сам – понимаю</a:t>
            </a:r>
          </a:p>
          <a:p>
            <a:pPr algn="r"/>
            <a:r>
              <a:rPr lang="ru-RU" dirty="0" smtClean="0"/>
              <a:t>Конфуций 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85689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Рефлексия.</a:t>
            </a:r>
            <a:r>
              <a:rPr lang="ru-RU" sz="4000" dirty="0" smtClean="0">
                <a:solidFill>
                  <a:srgbClr val="FF0000"/>
                </a:solidFill>
              </a:rPr>
              <a:t> </a:t>
            </a:r>
          </a:p>
          <a:p>
            <a:pPr algn="ctr"/>
            <a:r>
              <a:rPr lang="ru-RU" sz="2800" dirty="0" smtClean="0"/>
              <a:t>Здесь основным является: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а) целостное осмысление, обобщение полученной информации;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б) </a:t>
            </a:r>
            <a:r>
              <a:rPr lang="ru-RU" sz="2800" dirty="0" smtClean="0"/>
              <a:t>освоение </a:t>
            </a:r>
            <a:r>
              <a:rPr lang="ru-RU" sz="2800" dirty="0" smtClean="0"/>
              <a:t>нового знания, новой информации учеником;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в) формирование у каждого из учащихся собственного отношения к изучаемому материалу.</a:t>
            </a:r>
            <a:endParaRPr lang="ru-RU" sz="28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620688"/>
            <a:ext cx="842493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Элементы </a:t>
            </a:r>
            <a:r>
              <a:rPr lang="ru-RU" sz="4400" dirty="0" smtClean="0">
                <a:solidFill>
                  <a:srgbClr val="FF0000"/>
                </a:solidFill>
              </a:rPr>
              <a:t>новизны,  </a:t>
            </a:r>
          </a:p>
          <a:p>
            <a:pPr algn="ctr"/>
            <a:r>
              <a:rPr lang="ru-RU" sz="4400" dirty="0" smtClean="0"/>
              <a:t> содержатся в методических </a:t>
            </a:r>
            <a:r>
              <a:rPr lang="ru-RU" sz="4400" dirty="0" smtClean="0">
                <a:solidFill>
                  <a:srgbClr val="FF0000"/>
                </a:solidFill>
              </a:rPr>
              <a:t>приемах</a:t>
            </a:r>
            <a:r>
              <a:rPr lang="ru-RU" sz="4400" dirty="0" smtClean="0"/>
              <a:t>, которые ориентируются на создание условий для </a:t>
            </a:r>
            <a:r>
              <a:rPr lang="ru-RU" sz="4400" dirty="0" smtClean="0">
                <a:solidFill>
                  <a:srgbClr val="FF0000"/>
                </a:solidFill>
              </a:rPr>
              <a:t>свободного развития каждой личности.</a:t>
            </a:r>
            <a:r>
              <a:rPr lang="ru-RU" sz="4400" dirty="0" smtClean="0"/>
              <a:t> На каждой из стадий урока используются </a:t>
            </a:r>
            <a:r>
              <a:rPr lang="ru-RU" sz="4400" dirty="0" smtClean="0">
                <a:solidFill>
                  <a:srgbClr val="FF0000"/>
                </a:solidFill>
              </a:rPr>
              <a:t>свои методические приемы (стратегии</a:t>
            </a:r>
            <a:r>
              <a:rPr lang="ru-RU" sz="3600" dirty="0" smtClean="0">
                <a:solidFill>
                  <a:srgbClr val="FF0000"/>
                </a:solidFill>
              </a:rPr>
              <a:t>).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20688"/>
            <a:ext cx="828092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МЕТОДИЧЕСКИЕ ПРИЕМЫ </a:t>
            </a:r>
          </a:p>
          <a:p>
            <a:r>
              <a:rPr lang="ru-RU" sz="3600" dirty="0" smtClean="0"/>
              <a:t> </a:t>
            </a:r>
            <a:r>
              <a:rPr lang="ru-RU" sz="2800" dirty="0" smtClean="0"/>
              <a:t>Кластеры</a:t>
            </a:r>
          </a:p>
          <a:p>
            <a:r>
              <a:rPr lang="ru-RU" sz="2800" dirty="0" err="1" smtClean="0"/>
              <a:t>Синквейн</a:t>
            </a:r>
            <a:endParaRPr lang="ru-RU" sz="2800" dirty="0" smtClean="0"/>
          </a:p>
          <a:p>
            <a:r>
              <a:rPr lang="ru-RU" sz="2800" dirty="0" smtClean="0"/>
              <a:t>Знаем/Хотим узнать/Узнали З-Х-У</a:t>
            </a:r>
          </a:p>
          <a:p>
            <a:r>
              <a:rPr lang="ru-RU" sz="2800" dirty="0" err="1" smtClean="0"/>
              <a:t>Взаимообучение</a:t>
            </a:r>
            <a:endParaRPr lang="ru-RU" sz="2800" dirty="0" smtClean="0"/>
          </a:p>
          <a:p>
            <a:r>
              <a:rPr lang="ru-RU" sz="2800" dirty="0" smtClean="0"/>
              <a:t>Разработки для самостоятельных занятий</a:t>
            </a:r>
          </a:p>
          <a:p>
            <a:r>
              <a:rPr lang="ru-RU" sz="2800" dirty="0" smtClean="0"/>
              <a:t>Двойные дневники</a:t>
            </a:r>
          </a:p>
          <a:p>
            <a:r>
              <a:rPr lang="ru-RU" sz="2800" dirty="0" smtClean="0"/>
              <a:t>Оставьте за мной последнее слово</a:t>
            </a:r>
          </a:p>
          <a:p>
            <a:r>
              <a:rPr lang="ru-RU" sz="2800" dirty="0" smtClean="0"/>
              <a:t>Пятиминутное эссе</a:t>
            </a:r>
          </a:p>
          <a:p>
            <a:r>
              <a:rPr lang="ru-RU" sz="2800" dirty="0" smtClean="0"/>
              <a:t>Чтение с остановками </a:t>
            </a:r>
          </a:p>
          <a:p>
            <a:r>
              <a:rPr lang="ru-RU" sz="2800" dirty="0" smtClean="0"/>
              <a:t>6 шляп</a:t>
            </a:r>
          </a:p>
          <a:p>
            <a:r>
              <a:rPr lang="ru-RU" sz="2800" dirty="0" smtClean="0"/>
              <a:t>Зигзаг </a:t>
            </a:r>
          </a:p>
          <a:p>
            <a:r>
              <a:rPr lang="ru-RU" sz="2800" dirty="0" smtClean="0"/>
              <a:t>Диаграмма Венна и др.</a:t>
            </a:r>
            <a:endParaRPr lang="ru-RU" sz="36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4249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 smtClean="0"/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Чтение с остановкой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1340768"/>
            <a:ext cx="806489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По названию предположите, о чем будет рассказ? Какие события могут произойти в описанной обстановке? Какие ассоциации вызывают у вас имена, фамилии героев? Что вы почувствовали, прочитав эту часть, какие ощущения у вас возникли? Какие ваши ожидания подтвердились? Что было неожиданным? Как вы думаете, чем закончится рассказ? Как вы бы закончили его? Что будет с героем после событий рассказа?</a:t>
            </a:r>
            <a:endParaRPr lang="ru-RU" sz="32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820891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«Диаграмма Вена»</a:t>
            </a:r>
          </a:p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dirty="0" smtClean="0"/>
              <a:t>Эта техника очень интересна потому, что мы используем не только устную информацию, но и наглядную. Эта диаграмма составляется из двух или больше кругов, которые пересекаются. В тех местах, которые являются общими, мы пишем те черты, которые присущие понятиям, которые сравниваются, а в тех, которые не пересекаются, мы пишем те черты, которые не являются общими. </a:t>
            </a:r>
            <a:endParaRPr lang="ru-RU" sz="20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/>
        </p:nvGraphicFramePr>
        <p:xfrm>
          <a:off x="1524000" y="476672"/>
          <a:ext cx="6096000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411760" y="4653136"/>
            <a:ext cx="4608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1) Состоят из 2 или нескольких простых            предложений</a:t>
            </a:r>
          </a:p>
          <a:p>
            <a:r>
              <a:rPr lang="ru-RU" dirty="0" smtClean="0"/>
              <a:t>2) союзные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548680"/>
            <a:ext cx="7848872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FF0000"/>
                </a:solidFill>
                <a:latin typeface="Helvetica"/>
                <a:ea typeface="Calibri" pitchFamily="34" charset="0"/>
                <a:cs typeface="Times New Roman" pitchFamily="18" charset="0"/>
              </a:rPr>
              <a:t>Трудности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333333"/>
                </a:solidFill>
                <a:latin typeface="Helvetica"/>
                <a:ea typeface="Calibri" pitchFamily="34" charset="0"/>
                <a:cs typeface="Times New Roman" pitchFamily="18" charset="0"/>
              </a:rPr>
              <a:t>Теоретически все просто, а на практике существуют определенные трудности: Тратить значительно больше времени на подготовку; нет никаких готовых методических разработок; Не на каждом уроке технология применима, так как отработка некоторых приемов требует большого количества времени; Применение каких-то отдельных приемов к результату не приводит;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0000"/>
                </a:solidFill>
                <a:latin typeface="Helvetica"/>
                <a:ea typeface="Calibri" pitchFamily="34" charset="0"/>
                <a:cs typeface="Times New Roman" pitchFamily="18" charset="0"/>
              </a:rPr>
              <a:t>Учителю приходится перестраивать систему своей работы.</a:t>
            </a:r>
            <a:endParaRPr lang="ru-RU" sz="2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9592" y="1052736"/>
            <a:ext cx="76328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333333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Немаловажным для эффективности процесса обучения становится </a:t>
            </a:r>
            <a:r>
              <a:rPr lang="ru-RU" sz="3600" dirty="0" smtClean="0">
                <a:solidFill>
                  <a:srgbClr val="FF0000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умение правильно выбрать технологические приемы</a:t>
            </a:r>
            <a:r>
              <a:rPr lang="ru-RU" sz="3600" dirty="0" smtClean="0">
                <a:solidFill>
                  <a:srgbClr val="333333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, удачно комбинировать их, вмещать их в рамки уже знакомых традиционных форм урока.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23612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Требования ФГОС :новое качество образования Сегодня выпускник школы 21 века должен</a:t>
            </a:r>
            <a:r>
              <a:rPr lang="ru-RU" sz="2800" dirty="0" smtClean="0"/>
              <a:t>: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556792"/>
            <a:ext cx="856895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-уметь самостоятельно приобретать знания; </a:t>
            </a:r>
          </a:p>
          <a:p>
            <a:pPr algn="ctr"/>
            <a:r>
              <a:rPr lang="ru-RU" sz="2800" dirty="0" smtClean="0"/>
              <a:t>-применять их на практике для решения разнообразных проблем; </a:t>
            </a:r>
          </a:p>
          <a:p>
            <a:pPr algn="ctr"/>
            <a:r>
              <a:rPr lang="ru-RU" sz="2800" dirty="0" smtClean="0"/>
              <a:t>-работать с различной информацией, анализировать, обобщать, аргументировать;</a:t>
            </a:r>
          </a:p>
          <a:p>
            <a:pPr algn="ctr"/>
            <a:r>
              <a:rPr lang="ru-RU" sz="2800" dirty="0" smtClean="0"/>
              <a:t>-самостоятельно критически мыслить, искать рациональные пути в решении проблем; </a:t>
            </a:r>
          </a:p>
          <a:p>
            <a:pPr algn="ctr"/>
            <a:r>
              <a:rPr lang="ru-RU" sz="2800" dirty="0" smtClean="0"/>
              <a:t>-быть коммуникабельным, контактным в различных социальных группах, гибким в меняющихся жизненных ситуациях.</a:t>
            </a:r>
            <a:endParaRPr lang="ru-RU" sz="28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Но перед нами учителями стоят вопросы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700808"/>
            <a:ext cx="81369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Как учить детей без принуждения? </a:t>
            </a:r>
          </a:p>
          <a:p>
            <a:pPr algn="ctr"/>
            <a:r>
              <a:rPr lang="ru-RU" sz="3600" dirty="0" smtClean="0"/>
              <a:t>Как помочь им раскрыть свои возможности?</a:t>
            </a:r>
          </a:p>
          <a:p>
            <a:pPr algn="ctr"/>
            <a:r>
              <a:rPr lang="ru-RU" sz="3600" dirty="0" smtClean="0"/>
              <a:t> Как сделать предмет интересным для всех? </a:t>
            </a:r>
          </a:p>
          <a:p>
            <a:pPr algn="ctr"/>
            <a:r>
              <a:rPr lang="ru-RU" sz="3600" dirty="0" smtClean="0"/>
              <a:t>Как дать стимул к обучению? </a:t>
            </a:r>
          </a:p>
          <a:p>
            <a:pPr algn="ctr"/>
            <a:r>
              <a:rPr lang="ru-RU" sz="3600" dirty="0" smtClean="0"/>
              <a:t>Как достичь нового качества образования?</a:t>
            </a:r>
            <a:endParaRPr lang="ru-RU" sz="36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Технология критического мышления через чтение и письмо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2060848"/>
            <a:ext cx="87129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Была разработана в конце XX века в США. В России активно внедряется с 2006 года. Основоположники - американские педагоги (</a:t>
            </a:r>
            <a:r>
              <a:rPr lang="ru-RU" sz="3200" dirty="0" err="1" smtClean="0"/>
              <a:t>Куртис</a:t>
            </a:r>
            <a:r>
              <a:rPr lang="ru-RU" sz="3200" dirty="0" smtClean="0"/>
              <a:t> </a:t>
            </a:r>
            <a:r>
              <a:rPr lang="ru-RU" sz="3200" dirty="0" err="1" smtClean="0"/>
              <a:t>Мередит</a:t>
            </a:r>
            <a:r>
              <a:rPr lang="ru-RU" sz="3200" dirty="0" smtClean="0"/>
              <a:t>, Чарльз Темпл и </a:t>
            </a:r>
            <a:r>
              <a:rPr lang="ru-RU" sz="3200" dirty="0" err="1" smtClean="0"/>
              <a:t>Джинни</a:t>
            </a:r>
            <a:r>
              <a:rPr lang="ru-RU" sz="3200" dirty="0" smtClean="0"/>
              <a:t> </a:t>
            </a:r>
            <a:r>
              <a:rPr lang="ru-RU" sz="3200" dirty="0" err="1" smtClean="0"/>
              <a:t>Стилл</a:t>
            </a:r>
            <a:r>
              <a:rPr lang="ru-RU" sz="3200" dirty="0" smtClean="0"/>
              <a:t>), а также российские (М.В.Кларин, </a:t>
            </a:r>
            <a:r>
              <a:rPr lang="ru-RU" sz="3200" dirty="0" err="1" smtClean="0"/>
              <a:t>С.И.Заир-Бек</a:t>
            </a:r>
            <a:r>
              <a:rPr lang="ru-RU" sz="3200" dirty="0" smtClean="0"/>
              <a:t>, </a:t>
            </a:r>
            <a:r>
              <a:rPr lang="ru-RU" sz="3200" dirty="0" err="1" smtClean="0"/>
              <a:t>И.О.Загашев</a:t>
            </a:r>
            <a:r>
              <a:rPr lang="ru-RU" sz="3200" dirty="0" smtClean="0"/>
              <a:t>, </a:t>
            </a:r>
            <a:r>
              <a:rPr lang="ru-RU" sz="3200" dirty="0" err="1" smtClean="0"/>
              <a:t>И.В.Муштавинская</a:t>
            </a:r>
            <a:r>
              <a:rPr lang="ru-RU" sz="3200" dirty="0" smtClean="0"/>
              <a:t> и др.)</a:t>
            </a:r>
            <a:endParaRPr lang="ru-RU" sz="32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20688"/>
            <a:ext cx="871296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Технология «Развитие критического мышления через чтение и письмо»</a:t>
            </a:r>
            <a:r>
              <a:rPr lang="ru-RU" sz="2800" dirty="0" smtClean="0"/>
              <a:t> представляет собой </a:t>
            </a:r>
            <a:r>
              <a:rPr lang="ru-RU" sz="2800" dirty="0" smtClean="0">
                <a:solidFill>
                  <a:srgbClr val="FF0000"/>
                </a:solidFill>
              </a:rPr>
              <a:t>систему конкретных методических стратегий и приемов, </a:t>
            </a:r>
            <a:r>
              <a:rPr lang="ru-RU" sz="2800" dirty="0" smtClean="0"/>
              <a:t>направленных на достижение определенных образовательных результатов: умение работать с увеличивающимся и постоянно обновляющимся информационным потоком в разных областях знаний; умение пользоваться различными способами интегрирования информации; умение задавать вопросы, самостоятельно формулировать гипотезу; умение решать проблемы;</a:t>
            </a:r>
            <a:endParaRPr lang="ru-RU" sz="28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548680"/>
            <a:ext cx="712879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Критическое мышление</a:t>
            </a:r>
          </a:p>
          <a:p>
            <a:pPr algn="ctr"/>
            <a:r>
              <a:rPr lang="ru-RU" sz="3200" dirty="0" smtClean="0"/>
              <a:t>Критическое мышление – это способность анализировать информацию, делать самостоятельные выводы, чтобы применять полученные результаты.</a:t>
            </a:r>
          </a:p>
          <a:p>
            <a:pPr algn="ctr"/>
            <a:r>
              <a:rPr lang="ru-RU" sz="3200" dirty="0" smtClean="0"/>
              <a:t>Критическое мышление – способность ставить новые вопросы, вырабатывать разнообразные аргументы, принимать независимые продуманные решения</a:t>
            </a:r>
            <a:endParaRPr lang="ru-RU" sz="32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42493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МЕХАНИЗМ ТЕХНОЛОГИИ КРИТИЧЕСКОГО МЫШЛЕНИЯ </a:t>
            </a:r>
          </a:p>
          <a:p>
            <a:pPr algn="ctr"/>
            <a:r>
              <a:rPr lang="ru-RU" sz="4000" dirty="0" smtClean="0"/>
              <a:t>Три фазы:</a:t>
            </a:r>
          </a:p>
          <a:p>
            <a:pPr algn="ctr"/>
            <a:endParaRPr lang="ru-RU" sz="4000" dirty="0" smtClean="0"/>
          </a:p>
          <a:p>
            <a:pPr algn="ctr"/>
            <a:r>
              <a:rPr lang="ru-RU" sz="4000" dirty="0" smtClean="0"/>
              <a:t>ВЫЗОВ</a:t>
            </a:r>
          </a:p>
          <a:p>
            <a:pPr algn="ctr"/>
            <a:endParaRPr lang="ru-RU" sz="4000" dirty="0" smtClean="0"/>
          </a:p>
          <a:p>
            <a:pPr algn="ctr"/>
            <a:r>
              <a:rPr lang="ru-RU" sz="4000" dirty="0" smtClean="0"/>
              <a:t>ОСМЫСЛЕНИЕ   НОВОЙ</a:t>
            </a:r>
          </a:p>
          <a:p>
            <a:pPr algn="ctr"/>
            <a:r>
              <a:rPr lang="ru-RU" sz="4000" dirty="0" smtClean="0"/>
              <a:t>ИНФОРМАЦИ</a:t>
            </a:r>
          </a:p>
          <a:p>
            <a:pPr algn="ctr"/>
            <a:endParaRPr lang="ru-RU" sz="4000" dirty="0" smtClean="0"/>
          </a:p>
          <a:p>
            <a:pPr algn="ctr"/>
            <a:r>
              <a:rPr lang="ru-RU" sz="4000" dirty="0" smtClean="0"/>
              <a:t>РЕФЛЕКСИЯ</a:t>
            </a:r>
            <a:endParaRPr lang="ru-RU" sz="40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35292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Вызов.</a:t>
            </a:r>
            <a:r>
              <a:rPr lang="ru-RU" sz="3200" dirty="0" smtClean="0"/>
              <a:t> </a:t>
            </a:r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Ее присутствие на каждом уроке обязательно. Эта стадия позволяет:</a:t>
            </a:r>
          </a:p>
          <a:p>
            <a:pPr algn="ctr"/>
            <a:r>
              <a:rPr lang="ru-RU" sz="3200" dirty="0" smtClean="0"/>
              <a:t> а) актуализировать и обобщить имеющиеся у ученика знания по данной теме или проблеме б) вызвать устойчивый интерес к изучаемой теме, мотивировать ученика к учебной деятельности; </a:t>
            </a:r>
          </a:p>
          <a:p>
            <a:pPr algn="ctr"/>
            <a:r>
              <a:rPr lang="ru-RU" sz="3200" dirty="0" smtClean="0"/>
              <a:t>в) побудить ученика к активной работе на уроке и дома.</a:t>
            </a:r>
            <a:endParaRPr lang="ru-RU" sz="32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836712"/>
            <a:ext cx="8136904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Осмысление.</a:t>
            </a:r>
            <a:r>
              <a:rPr lang="ru-RU" sz="4400" dirty="0" smtClean="0">
                <a:solidFill>
                  <a:srgbClr val="FF0000"/>
                </a:solidFill>
              </a:rPr>
              <a:t> </a:t>
            </a:r>
          </a:p>
          <a:p>
            <a:pPr algn="ctr"/>
            <a:endParaRPr lang="ru-RU" sz="4400" dirty="0" smtClean="0">
              <a:solidFill>
                <a:srgbClr val="FF0000"/>
              </a:solidFill>
            </a:endParaRPr>
          </a:p>
          <a:p>
            <a:pPr algn="ctr"/>
            <a:r>
              <a:rPr lang="ru-RU" sz="3600" dirty="0" smtClean="0"/>
              <a:t>Здесь другие задачи.</a:t>
            </a:r>
          </a:p>
          <a:p>
            <a:pPr algn="ctr"/>
            <a:r>
              <a:rPr lang="ru-RU" sz="3600" dirty="0" smtClean="0"/>
              <a:t> Эта стадия позволяет ученику:</a:t>
            </a:r>
          </a:p>
          <a:p>
            <a:pPr algn="ctr"/>
            <a:r>
              <a:rPr lang="ru-RU" sz="3600" dirty="0" smtClean="0"/>
              <a:t> а) получить новую информацию</a:t>
            </a:r>
          </a:p>
          <a:p>
            <a:pPr algn="ctr"/>
            <a:r>
              <a:rPr lang="ru-RU" sz="3600" dirty="0" smtClean="0"/>
              <a:t> б) осмыслить ее; </a:t>
            </a:r>
          </a:p>
          <a:p>
            <a:pPr algn="ctr"/>
            <a:r>
              <a:rPr lang="ru-RU" sz="3600" dirty="0" smtClean="0"/>
              <a:t>в) соотнести с уже имеющимися знаниями.</a:t>
            </a:r>
            <a:endParaRPr lang="ru-RU" sz="36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209</TotalTime>
  <Words>544</Words>
  <Application>Microsoft Office PowerPoint</Application>
  <PresentationFormat>Экран (4:3)</PresentationFormat>
  <Paragraphs>85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делл</dc:creator>
  <cp:lastModifiedBy>1</cp:lastModifiedBy>
  <cp:revision>23</cp:revision>
  <dcterms:created xsi:type="dcterms:W3CDTF">2013-11-16T05:47:57Z</dcterms:created>
  <dcterms:modified xsi:type="dcterms:W3CDTF">2013-12-02T11:23:04Z</dcterms:modified>
</cp:coreProperties>
</file>