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70" r:id="rId2"/>
    <p:sldId id="271" r:id="rId3"/>
    <p:sldId id="272" r:id="rId4"/>
    <p:sldId id="273" r:id="rId5"/>
    <p:sldId id="282" r:id="rId6"/>
    <p:sldId id="283" r:id="rId7"/>
    <p:sldId id="274" r:id="rId8"/>
    <p:sldId id="259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C5D3C-CFF7-4352-921D-717C7FA5A838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C1FDC-8AD5-4FE9-AED1-418CE3C58F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AD80B3-9FB0-4C9B-911B-07783F2823E6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E89C49-2B3B-47E5-B2C3-F849F0CB76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0-tub-ru.yandex.net/i?id=f2f50442d8ccf29635b8002c2cd3d3d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0-tub-ru.yandex.net/i?id=f2f50442d8ccf29635b8002c2cd3d3d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rhivurokov.ru/videouroki/html/2015/08/24/98714962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arhivurokov.ru/videouroki/html/2015/08/24/98714962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071538" y="1214422"/>
            <a:ext cx="74295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пришли сюда учиться,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лениться, а трудиться.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Слушаем внимательно,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Работаем старательно!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13" descr="http://dobronadiivka-school.edukit.kr.ua/files2/images/rzne/happyschool.gif?size=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857628"/>
            <a:ext cx="4045438" cy="25717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643050"/>
            <a:ext cx="650085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ДРУ</a:t>
            </a:r>
            <a:r>
              <a:rPr lang="ru-RU" sz="6600" u="sng" dirty="0" smtClean="0"/>
              <a:t>З</a:t>
            </a:r>
            <a:r>
              <a:rPr lang="ru-RU" sz="6600" dirty="0" smtClean="0"/>
              <a:t>Ь</a:t>
            </a:r>
            <a:r>
              <a:rPr lang="ru-RU" sz="6600" dirty="0" smtClean="0">
                <a:solidFill>
                  <a:srgbClr val="FF0000"/>
                </a:solidFill>
              </a:rPr>
              <a:t>Я</a:t>
            </a:r>
            <a:r>
              <a:rPr lang="ru-RU" sz="6600" dirty="0" smtClean="0"/>
              <a:t>,</a:t>
            </a:r>
          </a:p>
          <a:p>
            <a:r>
              <a:rPr lang="ru-RU" sz="6600" dirty="0" smtClean="0"/>
              <a:t>УЧЕ</a:t>
            </a:r>
            <a:r>
              <a:rPr lang="ru-RU" sz="6600" u="sng" dirty="0" smtClean="0"/>
              <a:t>Н</a:t>
            </a:r>
            <a:r>
              <a:rPr lang="ru-RU" sz="6600" dirty="0" smtClean="0"/>
              <a:t>Ь</a:t>
            </a:r>
            <a:r>
              <a:rPr lang="ru-RU" sz="6600" dirty="0" smtClean="0">
                <a:solidFill>
                  <a:srgbClr val="FF0000"/>
                </a:solidFill>
              </a:rPr>
              <a:t>Е</a:t>
            </a:r>
            <a:r>
              <a:rPr lang="ru-RU" sz="6600" dirty="0" smtClean="0"/>
              <a:t>, </a:t>
            </a:r>
            <a:endParaRPr lang="ru-RU" sz="6600" dirty="0" smtClean="0"/>
          </a:p>
          <a:p>
            <a:r>
              <a:rPr lang="ru-RU" sz="6600" dirty="0" smtClean="0"/>
              <a:t>О</a:t>
            </a:r>
            <a:r>
              <a:rPr lang="ru-RU" sz="6600" u="sng" dirty="0" smtClean="0"/>
              <a:t>Б</a:t>
            </a:r>
            <a:r>
              <a:rPr lang="ru-RU" sz="6600" dirty="0" smtClean="0"/>
              <a:t>Ъ</a:t>
            </a:r>
            <a:r>
              <a:rPr lang="ru-RU" sz="6600" dirty="0" smtClean="0">
                <a:solidFill>
                  <a:srgbClr val="FF0000"/>
                </a:solidFill>
              </a:rPr>
              <a:t>Е</a:t>
            </a:r>
            <a:r>
              <a:rPr lang="ru-RU" sz="6600" dirty="0" smtClean="0"/>
              <a:t>ДИНЯЕТ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642918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Посмотрите </a:t>
            </a:r>
            <a:r>
              <a:rPr lang="ru-RU" dirty="0" smtClean="0"/>
              <a:t>внимательно и скажите, разделительные Ь и Ъ знаки стоят между какими звуками.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>
            <a:spLocks noChangeArrowheads="1"/>
          </p:cNvSpPr>
          <p:nvPr/>
        </p:nvSpPr>
        <p:spPr bwMode="auto">
          <a:xfrm>
            <a:off x="1071538" y="785794"/>
            <a:ext cx="678661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семь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 чь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 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варень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вь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тс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endParaRPr kumimoji="0" lang="ru-RU" sz="7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285720" y="2143116"/>
            <a:ext cx="835824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семь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 чь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варень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тся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785786" y="553997"/>
            <a:ext cx="83582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 Разделительный мягкий знак пишется после согласного и перед гласными Е, Ё, Ю, Я, И.</a:t>
            </a:r>
            <a:endParaRPr kumimoji="0" lang="ru-RU" sz="20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642910" y="1142984"/>
            <a:ext cx="8001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съ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съ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мка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объ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снил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отъ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лил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1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1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18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18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785786" y="1643050"/>
            <a:ext cx="80010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съ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съ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мка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объ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снил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отъ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 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лил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928662" y="571480"/>
            <a:ext cx="72866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 Разделительный твёрдый знак пишется после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согласного и перед гласными Е, Ё, Ю, Я.</a:t>
            </a:r>
            <a:endParaRPr kumimoji="0" lang="ru-RU" sz="20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214422"/>
            <a:ext cx="78315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СЕМЬЯ СЕМЯ</a:t>
            </a:r>
            <a:endParaRPr lang="ru-RU" sz="8800" dirty="0"/>
          </a:p>
        </p:txBody>
      </p:sp>
      <p:pic>
        <p:nvPicPr>
          <p:cNvPr id="124930" name="Picture 2" descr="http://vocmp.oblzdrav.ru/wp-content/uploads/rod-290x2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71810"/>
            <a:ext cx="2762250" cy="2762251"/>
          </a:xfrm>
          <a:prstGeom prst="rect">
            <a:avLst/>
          </a:prstGeom>
          <a:noFill/>
        </p:spPr>
      </p:pic>
      <p:pic>
        <p:nvPicPr>
          <p:cNvPr id="124932" name="Picture 4" descr="http://e-nut.ru/assets/components/phpthumbof/cache/%D1%81%D0%B5%D0%BC%D1%8F%20%D1%82%D1%8B%D0%BA%D0%B2%D1%8B.e686dc5d984c5fab1370e565b1dbcb871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71810"/>
            <a:ext cx="3357556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 descr="https://im0-tub-ru.yandex.net/i?id=fe10561a9327897fdc4bcdc752c03743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004" name="AutoShape 4" descr="https://im0-tub-ru.yandex.net/i?id=fe10561a9327897fdc4bcdc752c03743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006" name="AutoShape 6" descr="Palac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008" name="AutoShape 8" descr="Palac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010" name="AutoShape 10" descr="Palac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8011" name="Picture 11" descr="C:\Users\admin.admin-ПК\Desktop\ппп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5857916" cy="5478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785794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129026" name="Picture 2" descr="http://islamdag.ru/sites/img/stati/2010/4kv/key1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928934"/>
            <a:ext cx="3786214" cy="3577500"/>
          </a:xfrm>
          <a:prstGeom prst="rect">
            <a:avLst/>
          </a:prstGeom>
          <a:noFill/>
        </p:spPr>
      </p:pic>
      <p:pic>
        <p:nvPicPr>
          <p:cNvPr id="129027" name="Picture 3" descr="C:\Users\admin.admin-ПК\Desktop\ппп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928934"/>
            <a:ext cx="3429024" cy="3206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http://www.vseznaika.org/wp-content/uploads/2015/11/pic-004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500570"/>
            <a:ext cx="2928958" cy="1886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642918"/>
            <a:ext cx="371477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/>
              <a:t>АЛФАВИТ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71678"/>
            <a:ext cx="6215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Тридцать три сестрички</a:t>
            </a:r>
            <a:br>
              <a:rPr lang="ru-RU" sz="3600" dirty="0" smtClean="0"/>
            </a:br>
            <a:r>
              <a:rPr lang="ru-RU" sz="3600" dirty="0" smtClean="0"/>
              <a:t>Ростом невелички,</a:t>
            </a:r>
            <a:br>
              <a:rPr lang="ru-RU" sz="3600" dirty="0" smtClean="0"/>
            </a:br>
            <a:r>
              <a:rPr lang="ru-RU" sz="3600" dirty="0" smtClean="0"/>
              <a:t>Если знаешь наш секрет,</a:t>
            </a:r>
            <a:br>
              <a:rPr lang="ru-RU" sz="3600" dirty="0" smtClean="0"/>
            </a:br>
            <a:r>
              <a:rPr lang="ru-RU" sz="3600" dirty="0" smtClean="0"/>
              <a:t>Мы покажем целый свет.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://truecolorsworkshops.com/wp-content/uploads/2014/04/Liste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85926"/>
            <a:ext cx="6215106" cy="440975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642918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ЗВУК</a:t>
            </a:r>
            <a:endParaRPr lang="ru-RU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://logopedia.by/pic/KonspLZ/Erm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215206" cy="5108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928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А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2214546" y="500042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Р</a:t>
            </a:r>
            <a:endParaRPr lang="ru-RU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643182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Л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571480"/>
            <a:ext cx="131318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dirty="0" smtClean="0">
                <a:solidFill>
                  <a:prstClr val="black"/>
                </a:solidFill>
              </a:rPr>
              <a:t>Ш</a:t>
            </a:r>
            <a:endParaRPr lang="ru-RU" sz="96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7000892" y="2928934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Г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4143380"/>
            <a:ext cx="200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Я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2571744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Ь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371475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Ъ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p"/>
      <p:bldP spid="6" grpId="0" build="p"/>
      <p:bldP spid="7" grpId="0" build="p"/>
      <p:bldP spid="8" grpId="0" build="allAtOnce"/>
      <p:bldP spid="9" grpId="0" build="allAtOnce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http://fb.ru/misc/i/gallery/14901/1515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5000660" cy="3643338"/>
          </a:xfrm>
          <a:prstGeom prst="rect">
            <a:avLst/>
          </a:prstGeom>
          <a:noFill/>
        </p:spPr>
      </p:pic>
      <p:pic>
        <p:nvPicPr>
          <p:cNvPr id="125956" name="Picture 4" descr="http://fb.ru/misc/i/gallery/14901/15150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5938" y="3000372"/>
            <a:ext cx="4431855" cy="33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500034" y="357166"/>
            <a:ext cx="864396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зверь морковь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петь коньки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кисть дельфин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гость гусь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1556792"/>
            <a:ext cx="2024337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sldjump"/>
              </a:rPr>
              <a:t>БУКВА Ь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4509120"/>
            <a:ext cx="2069221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action="ppaction://hlinksldjump"/>
              </a:rPr>
              <a:t>БУКВА Ъ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6550223"/>
            <a:ext cx="666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Бойкова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О. В., учитель начальных классов МОУ СОШ №1 г. Конаково Тверской обл.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AutoShape 2" descr="https://ds03.infourok.ru/uploads/ex/1303/00015f0a-c77ba708/1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7764" name="AutoShape 4" descr="https://ds03.infourok.ru/uploads/ex/1303/00015f0a-c77ba708/1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80995" cy="643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359</TotalTime>
  <Words>160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43</cp:revision>
  <dcterms:created xsi:type="dcterms:W3CDTF">2010-10-16T16:56:31Z</dcterms:created>
  <dcterms:modified xsi:type="dcterms:W3CDTF">2018-01-21T18:57:40Z</dcterms:modified>
</cp:coreProperties>
</file>