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0" r:id="rId4"/>
    <p:sldId id="275" r:id="rId5"/>
    <p:sldId id="272" r:id="rId6"/>
    <p:sldId id="273" r:id="rId7"/>
    <p:sldId id="257" r:id="rId8"/>
    <p:sldId id="258" r:id="rId9"/>
    <p:sldId id="260" r:id="rId10"/>
    <p:sldId id="262" r:id="rId11"/>
    <p:sldId id="265" r:id="rId12"/>
    <p:sldId id="271" r:id="rId13"/>
    <p:sldId id="267" r:id="rId14"/>
    <p:sldId id="274" r:id="rId15"/>
    <p:sldId id="268" r:id="rId16"/>
    <p:sldId id="264" r:id="rId1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34" y="214290"/>
            <a:ext cx="4071966" cy="57150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Спицына Ю.В.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643182"/>
            <a:ext cx="7772400" cy="250033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Функции менеджера на каждом этапе развития</a:t>
            </a:r>
            <a:br>
              <a:rPr lang="ru-RU" sz="4900" b="1" dirty="0" smtClean="0"/>
            </a:br>
            <a:r>
              <a:rPr lang="ru-RU" sz="4900" b="1" dirty="0" smtClean="0"/>
              <a:t> (по И. </a:t>
            </a:r>
            <a:r>
              <a:rPr lang="ru-RU" sz="4900" b="1" dirty="0" err="1" smtClean="0"/>
              <a:t>Адизесу</a:t>
            </a:r>
            <a:r>
              <a:rPr lang="ru-RU" sz="4900" b="1" dirty="0" smtClean="0"/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chemeClr val="accent1"/>
                </a:solidFill>
              </a:rPr>
              <a:t>Е Предприниматель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/>
              <a:t>В рамках этой роли осуществляется прогноз направлений и разработка стратегий для адаптации организации в бурно и непрестанно меняющейся среде. Деятельность (E) – роли требует творческого подхода и гибкости мышления. Также она требует готовности рисковать. </a:t>
            </a:r>
            <a:endParaRPr lang="ru-RU" sz="32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I</a:t>
            </a:r>
            <a:r>
              <a:rPr lang="ru-RU" sz="3600" b="1" dirty="0" smtClean="0">
                <a:solidFill>
                  <a:schemeClr val="accent1"/>
                </a:solidFill>
              </a:rPr>
              <a:t> Интегратор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/>
              <a:t>При выстраивании атмосферы и системы ценностей в коллективе функция этой роли – обеспечить совместную работу людей в команде, а не по отдельности. Интеграция требует умения сплотить людей, несмотря на их различия в способностях, точках зрения, стилях и личных интересов. </a:t>
            </a:r>
            <a:endParaRPr lang="ru-RU" sz="32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Юлия\Desktop\JPMsGu7QVcU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800" dirty="0" smtClean="0"/>
              <a:t>По мнению И. </a:t>
            </a:r>
            <a:r>
              <a:rPr lang="ru-RU" sz="2800" dirty="0" err="1" smtClean="0"/>
              <a:t>Адизеса</a:t>
            </a:r>
            <a:r>
              <a:rPr lang="ru-RU" sz="2800" dirty="0" smtClean="0"/>
              <a:t>, большинство менеджеров могут успешно выполнять одну-две из рассмотренных функций, опираясь на которые они формируют свой стиль управления. Однако эффективный менеджер должен владеть хотя бы элементарными навыками выполнения каждой из них. </a:t>
            </a:r>
          </a:p>
          <a:p>
            <a:pPr marL="0" indent="0" algn="just">
              <a:buNone/>
            </a:pPr>
            <a:r>
              <a:rPr lang="ru-RU" sz="2800" dirty="0" smtClean="0"/>
              <a:t>Если же одна или несколько функций не выполняются (это обозначается прочерком в коде), то имеют место стили неправильного менеджмента. Например:</a:t>
            </a:r>
          </a:p>
          <a:p>
            <a:r>
              <a:rPr lang="ru-RU" sz="2800" dirty="0" smtClean="0"/>
              <a:t>(Р - - -) — «Герой-одиночка» </a:t>
            </a:r>
          </a:p>
          <a:p>
            <a:r>
              <a:rPr lang="ru-RU" sz="2800" dirty="0" smtClean="0"/>
              <a:t>(- А- -) — «Бюрократ»</a:t>
            </a:r>
          </a:p>
          <a:p>
            <a:r>
              <a:rPr lang="ru-RU" sz="2800" dirty="0" smtClean="0"/>
              <a:t>(- - Е -) — «Поджигатель»</a:t>
            </a:r>
          </a:p>
          <a:p>
            <a:r>
              <a:rPr lang="ru-RU" sz="2800" dirty="0" smtClean="0"/>
              <a:t>(- - - I) — «Горячий сторонник»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534400" cy="18305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Основные этапы жизненного цикла организации и соответствующие им доминирующие роли (функции) менеджмента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" y="1571606"/>
          <a:ext cx="9143998" cy="52863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1999"/>
                <a:gridCol w="4571999"/>
              </a:tblGrid>
              <a:tr h="453403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Название этапа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Доминирующие роли</a:t>
                      </a:r>
                      <a:endParaRPr lang="ru-RU" sz="2000" dirty="0"/>
                    </a:p>
                  </a:txBody>
                  <a:tcPr/>
                </a:tc>
              </a:tr>
              <a:tr h="782586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«Ухаживание»— зарождение бизнеса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(</a:t>
                      </a:r>
                      <a:r>
                        <a:rPr kumimoji="0"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(E) (</a:t>
                      </a:r>
                      <a:r>
                        <a:rPr kumimoji="0"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2000" dirty="0"/>
                    </a:p>
                  </a:txBody>
                  <a:tcPr/>
                </a:tc>
              </a:tr>
              <a:tr h="453403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Младенчество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(P) (</a:t>
                      </a:r>
                      <a:r>
                        <a:rPr kumimoji="0"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(</a:t>
                      </a:r>
                      <a:r>
                        <a:rPr kumimoji="0"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(</a:t>
                      </a:r>
                      <a:r>
                        <a:rPr kumimoji="0"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2000" dirty="0"/>
                    </a:p>
                  </a:txBody>
                  <a:tcPr/>
                </a:tc>
              </a:tr>
              <a:tr h="453403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Go-go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— активная деятельность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(P) (</a:t>
                      </a:r>
                      <a:r>
                        <a:rPr kumimoji="0"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(E) (</a:t>
                      </a:r>
                      <a:r>
                        <a:rPr kumimoji="0"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2000" dirty="0"/>
                    </a:p>
                  </a:txBody>
                  <a:tcPr/>
                </a:tc>
              </a:tr>
              <a:tr h="453403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Юность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(A) (E) (</a:t>
                      </a:r>
                      <a:r>
                        <a:rPr kumimoji="0"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2000" dirty="0"/>
                    </a:p>
                  </a:txBody>
                  <a:tcPr/>
                </a:tc>
              </a:tr>
              <a:tr h="453403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Расцвет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(P) (A) (E) (I)</a:t>
                      </a:r>
                      <a:endParaRPr lang="ru-RU" sz="2000" dirty="0"/>
                    </a:p>
                  </a:txBody>
                  <a:tcPr/>
                </a:tc>
              </a:tr>
              <a:tr h="453403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Стабильность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(P) (A) (E) (</a:t>
                      </a:r>
                      <a:r>
                        <a:rPr kumimoji="0"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2000" dirty="0"/>
                    </a:p>
                  </a:txBody>
                  <a:tcPr/>
                </a:tc>
              </a:tr>
              <a:tr h="453403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Аристократизм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(P) (A) (</a:t>
                      </a:r>
                      <a:r>
                        <a:rPr kumimoji="0"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(I)</a:t>
                      </a:r>
                      <a:endParaRPr lang="ru-RU" sz="2000" dirty="0"/>
                    </a:p>
                  </a:txBody>
                  <a:tcPr/>
                </a:tc>
              </a:tr>
              <a:tr h="423180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«Взаимное обвинение»— старение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(A) (-) (</a:t>
                      </a:r>
                      <a:r>
                        <a:rPr kumimoji="0"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2000" dirty="0"/>
                    </a:p>
                  </a:txBody>
                  <a:tcPr/>
                </a:tc>
              </a:tr>
              <a:tr h="453403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Бюрократизм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(-) (A) (-) (-)</a:t>
                      </a:r>
                      <a:endParaRPr lang="ru-RU" sz="2000" dirty="0"/>
                    </a:p>
                  </a:txBody>
                  <a:tcPr/>
                </a:tc>
              </a:tr>
              <a:tr h="453403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Смерть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(-) (-) (-) (-)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Идеального руководителя, который может одновременно выполнять все четыре функции, по мнению И. </a:t>
            </a:r>
            <a:r>
              <a:rPr lang="ru-RU" dirty="0" err="1" smtClean="0"/>
              <a:t>Адизеса</a:t>
            </a:r>
            <a:r>
              <a:rPr lang="ru-RU" dirty="0" smtClean="0"/>
              <a:t>, не существует. Чтобы быть действительно хорошим руководителем, достаточно хотя бы минимально уметь выполнять каждую из функций и иметь стиль, соответствующий как этапу жизненного цикла организации, так и задаче, стоящей перед ним.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  <p:pic>
        <p:nvPicPr>
          <p:cNvPr id="1026" name="Picture 2" descr="C:\Users\Юлия\Desktop\102888287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6926" y="1527175"/>
            <a:ext cx="7273636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Юлия\Desktop\proxy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Юлия\Desktop\38004253_401801385.pdf-1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Согласно теории Ицхака </a:t>
            </a:r>
            <a:r>
              <a:rPr lang="ru-RU" dirty="0" err="1" smtClean="0"/>
              <a:t>Адизеса</a:t>
            </a:r>
            <a:r>
              <a:rPr lang="ru-RU" dirty="0" smtClean="0"/>
              <a:t>, оптимальные действия менеджеров, направленные на повышение эффективности управления, зависят от этапа жизненного цикла компании.</a:t>
            </a:r>
          </a:p>
          <a:p>
            <a:r>
              <a:rPr lang="ru-RU" dirty="0" smtClean="0"/>
              <a:t>На каждом из этапов развития необходимо развивать одну или несколько базовых функций менеджмента.</a:t>
            </a:r>
          </a:p>
          <a:p>
            <a:r>
              <a:rPr lang="ru-RU" dirty="0" smtClean="0"/>
              <a:t>Зная этап жизненного цикла компании, мы можем способствовать повышению эффективности ведения бизнеса, развивая необходимые функции менеджмента в организации.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34400" cy="75895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/>
                </a:solidFill>
              </a:rPr>
              <a:t>В своей книге «Идеальный руководитель» И. </a:t>
            </a:r>
            <a:r>
              <a:rPr lang="ru-RU" sz="3200" b="1" dirty="0" err="1" smtClean="0">
                <a:solidFill>
                  <a:schemeClr val="accent1"/>
                </a:solidFill>
              </a:rPr>
              <a:t>Адизес</a:t>
            </a:r>
            <a:r>
              <a:rPr lang="ru-RU" sz="3200" b="1" dirty="0" smtClean="0">
                <a:solidFill>
                  <a:schemeClr val="accent1"/>
                </a:solidFill>
              </a:rPr>
              <a:t> пишет:</a:t>
            </a:r>
            <a:endParaRPr lang="ru-RU" sz="32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000240"/>
            <a:ext cx="8503920" cy="2187704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«..конечная цель процесса управления — сделать организацию результативной и эффективной в ближайшей и долгосрочной перспективе — не больше и не меньше».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85723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1"/>
                </a:solidFill>
              </a:rPr>
              <a:t>И. </a:t>
            </a:r>
            <a:r>
              <a:rPr lang="ru-RU" sz="3600" b="1" dirty="0" err="1" smtClean="0">
                <a:solidFill>
                  <a:schemeClr val="accent1"/>
                </a:solidFill>
              </a:rPr>
              <a:t>Адизес</a:t>
            </a:r>
            <a:r>
              <a:rPr lang="ru-RU" sz="3600" b="1" dirty="0" smtClean="0">
                <a:solidFill>
                  <a:schemeClr val="accent1"/>
                </a:solidFill>
              </a:rPr>
              <a:t> выделяет четыре основных функции менеджера: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85860"/>
            <a:ext cx="9144000" cy="557214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534400" cy="758952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1"/>
                </a:solidFill>
              </a:rPr>
              <a:t>Роли руководителя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400" dirty="0" smtClean="0"/>
              <a:t>Производитель результатов, обеспечивающий результативность организации (</a:t>
            </a:r>
            <a:r>
              <a:rPr lang="ru-RU" sz="2400" b="1" dirty="0" smtClean="0"/>
              <a:t>P,</a:t>
            </a:r>
            <a:r>
              <a:rPr lang="ru-RU" sz="2400" dirty="0" smtClean="0"/>
              <a:t> </a:t>
            </a:r>
            <a:r>
              <a:rPr lang="ru-RU" sz="2400" dirty="0" err="1" smtClean="0"/>
              <a:t>producer</a:t>
            </a:r>
            <a:r>
              <a:rPr lang="ru-RU" sz="2400" dirty="0" smtClean="0"/>
              <a:t>),</a:t>
            </a:r>
          </a:p>
          <a:p>
            <a:pPr lvl="0"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400" dirty="0" smtClean="0"/>
              <a:t>Администратор, обеспечивающий эффективность организации (</a:t>
            </a:r>
            <a:r>
              <a:rPr lang="ru-RU" sz="2400" b="1" dirty="0" smtClean="0"/>
              <a:t>A</a:t>
            </a:r>
            <a:r>
              <a:rPr lang="ru-RU" sz="2400" dirty="0" smtClean="0"/>
              <a:t>, </a:t>
            </a:r>
            <a:r>
              <a:rPr lang="ru-RU" sz="2400" dirty="0" err="1" smtClean="0"/>
              <a:t>administrator</a:t>
            </a:r>
            <a:r>
              <a:rPr lang="ru-RU" sz="2400" dirty="0" smtClean="0"/>
              <a:t>),</a:t>
            </a:r>
          </a:p>
          <a:p>
            <a:pPr lvl="0"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400" dirty="0" smtClean="0"/>
              <a:t>Предприниматель, внедряющий изменения (</a:t>
            </a:r>
            <a:r>
              <a:rPr lang="ru-RU" sz="2400" b="1" dirty="0" smtClean="0"/>
              <a:t>E</a:t>
            </a:r>
            <a:r>
              <a:rPr lang="ru-RU" sz="2400" dirty="0" smtClean="0"/>
              <a:t>, </a:t>
            </a:r>
            <a:r>
              <a:rPr lang="ru-RU" sz="2400" dirty="0" err="1" smtClean="0"/>
              <a:t>entrepreneur</a:t>
            </a:r>
            <a:r>
              <a:rPr lang="ru-RU" sz="2400" dirty="0" smtClean="0"/>
              <a:t>),</a:t>
            </a:r>
          </a:p>
          <a:p>
            <a:pPr lvl="0"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400" dirty="0" smtClean="0"/>
              <a:t>Интегратор людей в организации, что необходимо для её жизнеспособности (</a:t>
            </a:r>
            <a:r>
              <a:rPr lang="ru-RU" sz="2400" b="1" dirty="0" smtClean="0"/>
              <a:t>I</a:t>
            </a:r>
            <a:r>
              <a:rPr lang="ru-RU" sz="2400" dirty="0" smtClean="0"/>
              <a:t>, </a:t>
            </a:r>
            <a:r>
              <a:rPr lang="ru-RU" sz="2400" dirty="0" err="1" smtClean="0"/>
              <a:t>Integrator</a:t>
            </a:r>
            <a:r>
              <a:rPr lang="ru-RU" sz="2400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00174"/>
            <a:ext cx="8503920" cy="4572000"/>
          </a:xfrm>
        </p:spPr>
        <p:txBody>
          <a:bodyPr/>
          <a:lstStyle/>
          <a:p>
            <a:r>
              <a:rPr lang="ru-RU" sz="2800" dirty="0" smtClean="0"/>
              <a:t>Роль требует быстрых и решительных действий, основанных на знании технологий и способности к смелым действиям по реализации. Суть этой роли заключается в вопросе «Что должно быть сделано?». Благодаря исполнению этой роли организация становится результативной в краткосрочной перспективе.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428604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chemeClr val="accent1"/>
                </a:solidFill>
                <a:latin typeface="+mj-lt"/>
              </a:rPr>
              <a:t>P</a:t>
            </a:r>
            <a:r>
              <a:rPr lang="en-US" sz="3600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ru-RU" sz="3600" b="1" dirty="0" smtClean="0">
                <a:solidFill>
                  <a:schemeClr val="accent1"/>
                </a:solidFill>
                <a:latin typeface="+mj-lt"/>
              </a:rPr>
              <a:t>Производитель результатов</a:t>
            </a:r>
            <a:r>
              <a:rPr lang="ru-RU" dirty="0" smtClean="0">
                <a:solidFill>
                  <a:schemeClr val="accent1"/>
                </a:solidFill>
                <a:latin typeface="+mj-lt"/>
              </a:rPr>
              <a:t>. </a:t>
            </a:r>
            <a:endParaRPr lang="ru-RU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A </a:t>
            </a:r>
            <a:r>
              <a:rPr lang="ru-RU" sz="3600" b="1" dirty="0" smtClean="0">
                <a:solidFill>
                  <a:schemeClr val="accent1"/>
                </a:solidFill>
              </a:rPr>
              <a:t>Администратор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/>
              <a:t>Эта функция обеспечивает организации эффективное исполнение ее миссии. Она включает в себя координирование, распределение обязанностей, отслеживание процесса, контроль и руководство. В ее отсутствие работа компании будет крайне неорганизованной. </a:t>
            </a:r>
            <a:endParaRPr lang="ru-RU" sz="3200" b="1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104</TotalTime>
  <Words>627</Words>
  <PresentationFormat>Экран (4:3)</PresentationFormat>
  <Paragraphs>52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Официальная</vt:lpstr>
      <vt:lpstr>Функции менеджера на каждом этапе развития  (по И. Адизесу) </vt:lpstr>
      <vt:lpstr>Слайд 2</vt:lpstr>
      <vt:lpstr>Слайд 3</vt:lpstr>
      <vt:lpstr>Слайд 4</vt:lpstr>
      <vt:lpstr>В своей книге «Идеальный руководитель» И. Адизес пишет:</vt:lpstr>
      <vt:lpstr>И. Адизес выделяет четыре основных функции менеджера: </vt:lpstr>
      <vt:lpstr>Роли руководителя</vt:lpstr>
      <vt:lpstr>Слайд 8</vt:lpstr>
      <vt:lpstr>A Администратор</vt:lpstr>
      <vt:lpstr>Е Предприниматель</vt:lpstr>
      <vt:lpstr>I Интегратор</vt:lpstr>
      <vt:lpstr>Слайд 12</vt:lpstr>
      <vt:lpstr>Слайд 13</vt:lpstr>
      <vt:lpstr>Основные этапы жизненного цикла организации и соответствующие им доминирующие роли (функции) менеджмента </vt:lpstr>
      <vt:lpstr>Слайд 15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Юлия</cp:lastModifiedBy>
  <cp:revision>17</cp:revision>
  <dcterms:created xsi:type="dcterms:W3CDTF">2018-11-15T20:50:13Z</dcterms:created>
  <dcterms:modified xsi:type="dcterms:W3CDTF">2018-12-25T08:34:13Z</dcterms:modified>
</cp:coreProperties>
</file>