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4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16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D9F910B-1D1D-4566-B8A8-BE21B48FC867}" type="datetimeFigureOut">
              <a:rPr lang="ru-RU" smtClean="0"/>
              <a:pPr/>
              <a:t>10.04.2012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B7DA2A9-37A8-49EB-B2FB-FA2BA46F717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D9F910B-1D1D-4566-B8A8-BE21B48FC867}" type="datetimeFigureOut">
              <a:rPr lang="ru-RU" smtClean="0"/>
              <a:pPr/>
              <a:t>10.04.2012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B7DA2A9-37A8-49EB-B2FB-FA2BA46F71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D9F910B-1D1D-4566-B8A8-BE21B48FC867}" type="datetimeFigureOut">
              <a:rPr lang="ru-RU" smtClean="0"/>
              <a:pPr/>
              <a:t>10.04.2012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B7DA2A9-37A8-49EB-B2FB-FA2BA46F71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D9F910B-1D1D-4566-B8A8-BE21B48FC867}" type="datetimeFigureOut">
              <a:rPr lang="ru-RU" smtClean="0"/>
              <a:pPr/>
              <a:t>10.04.2012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B7DA2A9-37A8-49EB-B2FB-FA2BA46F71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D9F910B-1D1D-4566-B8A8-BE21B48FC867}" type="datetimeFigureOut">
              <a:rPr lang="ru-RU" smtClean="0"/>
              <a:pPr/>
              <a:t>10.04.2012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B7DA2A9-37A8-49EB-B2FB-FA2BA46F717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D9F910B-1D1D-4566-B8A8-BE21B48FC867}" type="datetimeFigureOut">
              <a:rPr lang="ru-RU" smtClean="0"/>
              <a:pPr/>
              <a:t>10.04.2012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B7DA2A9-37A8-49EB-B2FB-FA2BA46F71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D9F910B-1D1D-4566-B8A8-BE21B48FC867}" type="datetimeFigureOut">
              <a:rPr lang="ru-RU" smtClean="0"/>
              <a:pPr/>
              <a:t>10.04.2012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B7DA2A9-37A8-49EB-B2FB-FA2BA46F71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D9F910B-1D1D-4566-B8A8-BE21B48FC867}" type="datetimeFigureOut">
              <a:rPr lang="ru-RU" smtClean="0"/>
              <a:pPr/>
              <a:t>10.04.2012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B7DA2A9-37A8-49EB-B2FB-FA2BA46F71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D9F910B-1D1D-4566-B8A8-BE21B48FC867}" type="datetimeFigureOut">
              <a:rPr lang="ru-RU" smtClean="0"/>
              <a:pPr/>
              <a:t>10.04.2012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B7DA2A9-37A8-49EB-B2FB-FA2BA46F717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D9F910B-1D1D-4566-B8A8-BE21B48FC867}" type="datetimeFigureOut">
              <a:rPr lang="ru-RU" smtClean="0"/>
              <a:pPr/>
              <a:t>10.04.2012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B7DA2A9-37A8-49EB-B2FB-FA2BA46F71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D9F910B-1D1D-4566-B8A8-BE21B48FC867}" type="datetimeFigureOut">
              <a:rPr lang="ru-RU" smtClean="0"/>
              <a:pPr/>
              <a:t>10.04.2012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B7DA2A9-37A8-49EB-B2FB-FA2BA46F717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2D9F910B-1D1D-4566-B8A8-BE21B48FC867}" type="datetimeFigureOut">
              <a:rPr lang="ru-RU" smtClean="0"/>
              <a:pPr/>
              <a:t>10.04.2012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4B7DA2A9-37A8-49EB-B2FB-FA2BA46F717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Сколько весит школьный </a:t>
            </a:r>
            <a:r>
              <a:rPr lang="ru-RU" b="1" dirty="0" smtClean="0">
                <a:solidFill>
                  <a:srgbClr val="C00000"/>
                </a:solidFill>
              </a:rPr>
              <a:t>портфель </a:t>
            </a:r>
            <a:r>
              <a:rPr lang="ru-RU" b="1" dirty="0" smtClean="0">
                <a:solidFill>
                  <a:srgbClr val="C00000"/>
                </a:solidFill>
              </a:rPr>
              <a:t>?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32560" y="2071678"/>
            <a:ext cx="6925654" cy="4071966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 l="9722" r="13889"/>
          <a:stretch>
            <a:fillRect/>
          </a:stretch>
        </p:blipFill>
        <p:spPr bwMode="auto">
          <a:xfrm>
            <a:off x="1285852" y="2071678"/>
            <a:ext cx="3929090" cy="38576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 descr="C:\Users\House\Desktop\i.jpg"/>
          <p:cNvPicPr>
            <a:picLocks noChangeAspect="1" noChangeArrowheads="1"/>
          </p:cNvPicPr>
          <p:nvPr/>
        </p:nvPicPr>
        <p:blipFill>
          <a:blip r:embed="rId3" cstate="print"/>
          <a:srcRect t="-112833" r="-55001"/>
          <a:stretch>
            <a:fillRect/>
          </a:stretch>
        </p:blipFill>
        <p:spPr bwMode="auto">
          <a:xfrm>
            <a:off x="5643570" y="1714488"/>
            <a:ext cx="4211138" cy="4356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4583440"/>
          </a:xfrm>
        </p:spPr>
        <p:txBody>
          <a:bodyPr>
            <a:normAutofit/>
          </a:bodyPr>
          <a:lstStyle/>
          <a:p>
            <a:pPr algn="ctr"/>
            <a:r>
              <a:rPr lang="ru-RU" sz="6600" b="1" dirty="0" smtClean="0">
                <a:solidFill>
                  <a:srgbClr val="C00000"/>
                </a:solidFill>
              </a:rPr>
              <a:t>Интересный факт</a:t>
            </a:r>
            <a:br>
              <a:rPr lang="ru-RU" sz="6600" b="1" dirty="0" smtClean="0">
                <a:solidFill>
                  <a:srgbClr val="C00000"/>
                </a:solidFill>
              </a:rPr>
            </a:br>
            <a:r>
              <a:rPr lang="ru-RU" sz="6600" b="1" dirty="0" smtClean="0">
                <a:solidFill>
                  <a:srgbClr val="C00000"/>
                </a:solidFill>
              </a:rPr>
              <a:t/>
            </a:r>
            <a:br>
              <a:rPr lang="ru-RU" sz="6600" b="1" dirty="0" smtClean="0">
                <a:solidFill>
                  <a:srgbClr val="C00000"/>
                </a:solidFill>
              </a:rPr>
            </a:br>
            <a:r>
              <a:rPr lang="ru-RU" b="1" dirty="0" smtClean="0">
                <a:solidFill>
                  <a:srgbClr val="C00000"/>
                </a:solidFill>
              </a:rPr>
              <a:t> </a:t>
            </a:r>
            <a:r>
              <a:rPr lang="ru-RU" sz="6000" b="1" dirty="0" smtClean="0">
                <a:solidFill>
                  <a:schemeClr val="accent2">
                    <a:lumMod val="50000"/>
                  </a:schemeClr>
                </a:solidFill>
              </a:rPr>
              <a:t>2 500 + 500 = 3 000 г </a:t>
            </a:r>
            <a:r>
              <a:rPr lang="ru-RU" b="1" dirty="0" smtClean="0">
                <a:solidFill>
                  <a:srgbClr val="C00000"/>
                </a:solidFill>
              </a:rPr>
              <a:t/>
            </a:r>
            <a:br>
              <a:rPr lang="ru-RU" b="1" dirty="0" smtClean="0">
                <a:solidFill>
                  <a:srgbClr val="C00000"/>
                </a:solidFill>
              </a:rPr>
            </a:br>
            <a:r>
              <a:rPr lang="ru-RU" b="1" dirty="0" smtClean="0">
                <a:solidFill>
                  <a:srgbClr val="C00000"/>
                </a:solidFill>
              </a:rPr>
              <a:t/>
            </a:r>
            <a:br>
              <a:rPr lang="ru-RU" b="1" dirty="0" smtClean="0">
                <a:solidFill>
                  <a:srgbClr val="C00000"/>
                </a:solidFill>
              </a:rPr>
            </a:br>
            <a:endParaRPr lang="ru-RU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Рекомендации родителям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4000" b="1" dirty="0" smtClean="0">
                <a:solidFill>
                  <a:schemeClr val="accent2">
                    <a:lumMod val="50000"/>
                  </a:schemeClr>
                </a:solidFill>
              </a:rPr>
              <a:t>при покупке школьного ранца нужно обращать внимание в первую очередь на конструкцию школьного ранца, его массу, размер и регулировку ремней.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Рекомендации ученикам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складывать школьные принадлежности нужно каждый день с учетом расписания уроков  и ничего лишнего не носить. Тогда вес школьного ранца будет соответствовать норме и не будет вредить здоровью.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5400" b="1" dirty="0" smtClean="0">
                <a:solidFill>
                  <a:srgbClr val="C00000"/>
                </a:solidFill>
              </a:rPr>
              <a:t>Математическая сторона проекта</a:t>
            </a:r>
            <a:endParaRPr lang="ru-RU" sz="5400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2214554"/>
            <a:ext cx="7136920" cy="4033846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chemeClr val="accent2">
                    <a:lumMod val="50000"/>
                  </a:schemeClr>
                </a:solidFill>
              </a:rPr>
              <a:t>в ходе исследования научились взвешивать предметы на весах «безмен» и определять одну десятую от веса целого</a:t>
            </a:r>
            <a:endParaRPr lang="ru-RU" sz="4000" b="1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1644650" y="1447800"/>
            <a:ext cx="7213630" cy="480060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7200" b="1" dirty="0" smtClean="0">
                <a:solidFill>
                  <a:srgbClr val="C00000"/>
                </a:solidFill>
              </a:rPr>
              <a:t>Спасибо за внимание!</a:t>
            </a:r>
            <a:endParaRPr lang="ru-RU" sz="72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Почему нас заинтересовал этот вопрос?</a:t>
            </a:r>
            <a:endParaRPr lang="ru-RU" b="1" dirty="0">
              <a:solidFill>
                <a:srgbClr val="C00000"/>
              </a:solidFill>
            </a:endParaRPr>
          </a:p>
        </p:txBody>
      </p:sp>
      <p:pic>
        <p:nvPicPr>
          <p:cNvPr id="2050" name="Picture 2" descr="C:\Users\House\Desktop\i (1)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728" y="1785926"/>
            <a:ext cx="2857498" cy="2533648"/>
          </a:xfrm>
          <a:prstGeom prst="rect">
            <a:avLst/>
          </a:prstGeom>
          <a:noFill/>
        </p:spPr>
      </p:pic>
      <p:pic>
        <p:nvPicPr>
          <p:cNvPr id="2051" name="Picture 3" descr="C:\Users\House\Desktop\000hxd78.jpg"/>
          <p:cNvPicPr>
            <a:picLocks noChangeAspect="1" noChangeArrowheads="1"/>
          </p:cNvPicPr>
          <p:nvPr/>
        </p:nvPicPr>
        <p:blipFill>
          <a:blip r:embed="rId3" cstate="print"/>
          <a:srcRect l="11138" t="8621" r="60398" b="29310"/>
          <a:stretch>
            <a:fillRect/>
          </a:stretch>
        </p:blipFill>
        <p:spPr bwMode="auto">
          <a:xfrm>
            <a:off x="4572000" y="1571612"/>
            <a:ext cx="3214710" cy="503172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Цель исследования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85852" y="1428736"/>
            <a:ext cx="7647836" cy="4819664"/>
          </a:xfrm>
        </p:spPr>
        <p:txBody>
          <a:bodyPr/>
          <a:lstStyle/>
          <a:p>
            <a:pPr algn="ctr">
              <a:buNone/>
            </a:pPr>
            <a:r>
              <a:rPr lang="ru-RU" sz="4400" b="1" dirty="0" smtClean="0">
                <a:solidFill>
                  <a:schemeClr val="accent2">
                    <a:lumMod val="50000"/>
                  </a:schemeClr>
                </a:solidFill>
              </a:rPr>
              <a:t>Выяснить, какой вес должен быть у портфелей </a:t>
            </a:r>
            <a:r>
              <a:rPr lang="ru-RU" sz="4400" b="1" dirty="0" smtClean="0">
                <a:solidFill>
                  <a:schemeClr val="accent2">
                    <a:lumMod val="50000"/>
                  </a:schemeClr>
                </a:solidFill>
              </a:rPr>
              <a:t>наших </a:t>
            </a:r>
            <a:r>
              <a:rPr lang="ru-RU" sz="4400" b="1" dirty="0" smtClean="0">
                <a:solidFill>
                  <a:schemeClr val="accent2">
                    <a:lumMod val="50000"/>
                  </a:schemeClr>
                </a:solidFill>
              </a:rPr>
              <a:t>одноклассников, почему их портфели такие тяжелые и какая конструкция должна быть у нашего портфеля.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14290"/>
            <a:ext cx="4929222" cy="264320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5300" b="1" dirty="0" smtClean="0">
                <a:solidFill>
                  <a:srgbClr val="C00000"/>
                </a:solidFill>
              </a:rPr>
              <a:t>Этапы работы</a:t>
            </a:r>
            <a:r>
              <a:rPr lang="ru-RU" b="1" dirty="0" smtClean="0">
                <a:solidFill>
                  <a:srgbClr val="C00000"/>
                </a:solidFill>
              </a:rPr>
              <a:t/>
            </a:r>
            <a:br>
              <a:rPr lang="ru-RU" b="1" dirty="0" smtClean="0">
                <a:solidFill>
                  <a:srgbClr val="C00000"/>
                </a:solidFill>
              </a:rPr>
            </a:b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Взвешивание портфелей одноклассников</a:t>
            </a:r>
            <a:endParaRPr lang="ru-RU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3077" name="Picture 5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3357562"/>
            <a:ext cx="4429156" cy="33218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57752" y="1285860"/>
            <a:ext cx="4090875" cy="30681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85720" y="274320"/>
            <a:ext cx="885828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Составление описи содержимого портфелей</a:t>
            </a:r>
            <a:endParaRPr lang="ru-RU" b="1" dirty="0">
              <a:solidFill>
                <a:srgbClr val="C00000"/>
              </a:solidFill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428596" y="1500174"/>
          <a:ext cx="8286808" cy="4800600"/>
        </p:xfrm>
        <a:graphic>
          <a:graphicData uri="http://schemas.openxmlformats.org/drawingml/2006/table">
            <a:tbl>
              <a:tblPr/>
              <a:tblGrid>
                <a:gridCol w="792650"/>
                <a:gridCol w="1513243"/>
                <a:gridCol w="5980915"/>
              </a:tblGrid>
              <a:tr h="1000546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latin typeface="Times New Roman"/>
                          <a:ea typeface="Calibri"/>
                          <a:cs typeface="Times New Roman"/>
                        </a:rPr>
                        <a:t>№</a:t>
                      </a:r>
                      <a:endParaRPr lang="ru-RU" sz="2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386" marR="283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Times New Roman"/>
                          <a:ea typeface="Calibri"/>
                          <a:cs typeface="Times New Roman"/>
                        </a:rPr>
                        <a:t>Вес </a:t>
                      </a:r>
                      <a:r>
                        <a:rPr lang="ru-RU" sz="2400" b="1" dirty="0" err="1" smtClean="0">
                          <a:latin typeface="Times New Roman"/>
                          <a:ea typeface="Calibri"/>
                          <a:cs typeface="Times New Roman"/>
                        </a:rPr>
                        <a:t>портф</a:t>
                      </a:r>
                      <a:r>
                        <a:rPr lang="ru-RU" sz="2400" b="1" dirty="0" smtClean="0">
                          <a:latin typeface="Times New Roman"/>
                          <a:ea typeface="Calibri"/>
                          <a:cs typeface="Times New Roman"/>
                        </a:rPr>
                        <a:t>.</a:t>
                      </a:r>
                      <a:endParaRPr lang="ru-RU" sz="2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386" marR="283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Times New Roman"/>
                          <a:ea typeface="Calibri"/>
                          <a:cs typeface="Times New Roman"/>
                        </a:rPr>
                        <a:t>Лишние вещи</a:t>
                      </a:r>
                      <a:endParaRPr lang="ru-RU" sz="2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386" marR="283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50364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386" marR="283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Calibri"/>
                          <a:cs typeface="Times New Roman"/>
                        </a:rPr>
                        <a:t>5 500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386" marR="283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Calibri"/>
                          <a:cs typeface="Times New Roman"/>
                        </a:rPr>
                        <a:t>Лишние учебники, мусор, наколенники, канц. принадлежности, еда.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386" marR="283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3987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ru-RU" sz="18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386" marR="283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Calibri"/>
                          <a:cs typeface="Times New Roman"/>
                        </a:rPr>
                        <a:t>4 750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386" marR="283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Calibri"/>
                          <a:cs typeface="Times New Roman"/>
                        </a:rPr>
                        <a:t>Лишние учебники, книги, игрушки, бумаги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386" marR="283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3987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ru-RU" sz="18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386" marR="283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Calibri"/>
                          <a:cs typeface="Times New Roman"/>
                        </a:rPr>
                        <a:t>4 500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386" marR="283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Calibri"/>
                          <a:cs typeface="Times New Roman"/>
                        </a:rPr>
                        <a:t>Игрушки, заколки, лишние учебники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386" marR="283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50364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endParaRPr lang="ru-RU" sz="18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386" marR="283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Times New Roman"/>
                          <a:ea typeface="Calibri"/>
                          <a:cs typeface="Times New Roman"/>
                        </a:rPr>
                        <a:t>4 200</a:t>
                      </a:r>
                      <a:endParaRPr lang="ru-RU" sz="18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386" marR="283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Calibri"/>
                          <a:cs typeface="Times New Roman"/>
                        </a:rPr>
                        <a:t>Лишние учебники, нитки, батарейки, кеды, еда, канц.принадлежности, 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386" marR="283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3987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Times New Roman"/>
                          <a:ea typeface="Calibri"/>
                          <a:cs typeface="Times New Roman"/>
                        </a:rPr>
                        <a:t>5</a:t>
                      </a:r>
                      <a:endParaRPr lang="ru-RU" sz="18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386" marR="283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Times New Roman"/>
                          <a:ea typeface="Calibri"/>
                          <a:cs typeface="Times New Roman"/>
                        </a:rPr>
                        <a:t>4 000</a:t>
                      </a:r>
                      <a:endParaRPr lang="ru-RU" sz="18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386" marR="283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Calibri"/>
                          <a:cs typeface="Times New Roman"/>
                        </a:rPr>
                        <a:t>второй пенал, еда,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386" marR="283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3987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Times New Roman"/>
                          <a:ea typeface="Calibri"/>
                          <a:cs typeface="Times New Roman"/>
                        </a:rPr>
                        <a:t>6</a:t>
                      </a:r>
                      <a:endParaRPr lang="ru-RU" sz="18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386" marR="283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Times New Roman"/>
                          <a:ea typeface="Calibri"/>
                          <a:cs typeface="Times New Roman"/>
                        </a:rPr>
                        <a:t>4 000</a:t>
                      </a:r>
                      <a:endParaRPr lang="ru-RU" sz="18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386" marR="283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Calibri"/>
                          <a:cs typeface="Times New Roman"/>
                        </a:rPr>
                        <a:t>Игрушки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386" marR="283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3987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Times New Roman"/>
                          <a:ea typeface="Calibri"/>
                          <a:cs typeface="Times New Roman"/>
                        </a:rPr>
                        <a:t>7</a:t>
                      </a:r>
                      <a:endParaRPr lang="ru-RU" sz="18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386" marR="283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Times New Roman"/>
                          <a:ea typeface="Calibri"/>
                          <a:cs typeface="Times New Roman"/>
                        </a:rPr>
                        <a:t>4 000</a:t>
                      </a:r>
                      <a:endParaRPr lang="ru-RU" sz="18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386" marR="283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Calibri"/>
                          <a:cs typeface="Times New Roman"/>
                        </a:rPr>
                        <a:t>Игрушки, заколки, чешки, лишние учебники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386" marR="283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85720" y="274320"/>
            <a:ext cx="885828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Составление описи содержимого портфелей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1285852" y="1428734"/>
          <a:ext cx="7215238" cy="5000661"/>
        </p:xfrm>
        <a:graphic>
          <a:graphicData uri="http://schemas.openxmlformats.org/drawingml/2006/table">
            <a:tbl>
              <a:tblPr/>
              <a:tblGrid>
                <a:gridCol w="690151"/>
                <a:gridCol w="1317565"/>
                <a:gridCol w="5207522"/>
              </a:tblGrid>
              <a:tr h="555629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Calibri"/>
                          <a:cs typeface="Times New Roman"/>
                        </a:rPr>
                        <a:t>8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386" marR="283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Calibri"/>
                          <a:cs typeface="Times New Roman"/>
                        </a:rPr>
                        <a:t>3 800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386" marR="283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Calibri"/>
                          <a:cs typeface="Times New Roman"/>
                        </a:rPr>
                        <a:t>Еда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386" marR="283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55629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Times New Roman"/>
                          <a:ea typeface="Calibri"/>
                          <a:cs typeface="Times New Roman"/>
                        </a:rPr>
                        <a:t>9</a:t>
                      </a:r>
                      <a:endParaRPr lang="ru-RU" sz="18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386" marR="283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Times New Roman"/>
                          <a:ea typeface="Calibri"/>
                          <a:cs typeface="Times New Roman"/>
                        </a:rPr>
                        <a:t>3 750</a:t>
                      </a:r>
                      <a:endParaRPr lang="ru-RU" sz="18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386" marR="283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Calibri"/>
                          <a:cs typeface="Times New Roman"/>
                        </a:rPr>
                        <a:t>Лишние учебники, игрушки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386" marR="283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55629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Times New Roman"/>
                          <a:ea typeface="Calibri"/>
                          <a:cs typeface="Times New Roman"/>
                        </a:rPr>
                        <a:t>10</a:t>
                      </a:r>
                      <a:endParaRPr lang="ru-RU" sz="18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386" marR="283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Times New Roman"/>
                          <a:ea typeface="Calibri"/>
                          <a:cs typeface="Times New Roman"/>
                        </a:rPr>
                        <a:t>3 600</a:t>
                      </a:r>
                      <a:endParaRPr lang="ru-RU" sz="18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386" marR="283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Calibri"/>
                          <a:cs typeface="Times New Roman"/>
                        </a:rPr>
                        <a:t>кошелёк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386" marR="283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55629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Times New Roman"/>
                          <a:ea typeface="Calibri"/>
                          <a:cs typeface="Times New Roman"/>
                        </a:rPr>
                        <a:t>11</a:t>
                      </a:r>
                      <a:endParaRPr lang="ru-RU" sz="18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386" marR="283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Times New Roman"/>
                          <a:ea typeface="Calibri"/>
                          <a:cs typeface="Times New Roman"/>
                        </a:rPr>
                        <a:t>3 500</a:t>
                      </a:r>
                      <a:endParaRPr lang="ru-RU" sz="18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386" marR="283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Calibri"/>
                          <a:cs typeface="Times New Roman"/>
                        </a:rPr>
                        <a:t>Игрушки, 3 кусочка мыла, альбом с наклейками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386" marR="283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55629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Times New Roman"/>
                          <a:ea typeface="Calibri"/>
                          <a:cs typeface="Times New Roman"/>
                        </a:rPr>
                        <a:t>12</a:t>
                      </a:r>
                      <a:endParaRPr lang="ru-RU" sz="18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386" marR="283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Times New Roman"/>
                          <a:ea typeface="Calibri"/>
                          <a:cs typeface="Times New Roman"/>
                        </a:rPr>
                        <a:t>3 500</a:t>
                      </a:r>
                      <a:endParaRPr lang="ru-RU" sz="18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386" marR="283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Calibri"/>
                          <a:cs typeface="Times New Roman"/>
                        </a:rPr>
                        <a:t>журналы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386" marR="283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55629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Times New Roman"/>
                          <a:ea typeface="Calibri"/>
                          <a:cs typeface="Times New Roman"/>
                        </a:rPr>
                        <a:t>13</a:t>
                      </a:r>
                      <a:endParaRPr lang="ru-RU" sz="18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386" marR="283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Times New Roman"/>
                          <a:ea typeface="Calibri"/>
                          <a:cs typeface="Times New Roman"/>
                        </a:rPr>
                        <a:t>3 500</a:t>
                      </a:r>
                      <a:endParaRPr lang="ru-RU" sz="18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386" marR="283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Calibri"/>
                          <a:cs typeface="Times New Roman"/>
                        </a:rPr>
                        <a:t>игрушки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386" marR="283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55629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Times New Roman"/>
                          <a:ea typeface="Calibri"/>
                          <a:cs typeface="Times New Roman"/>
                        </a:rPr>
                        <a:t>14</a:t>
                      </a:r>
                      <a:endParaRPr lang="ru-RU" sz="18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386" marR="283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Times New Roman"/>
                          <a:ea typeface="Calibri"/>
                          <a:cs typeface="Times New Roman"/>
                        </a:rPr>
                        <a:t>3 250</a:t>
                      </a:r>
                      <a:endParaRPr lang="ru-RU" sz="18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386" marR="283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Calibri"/>
                          <a:cs typeface="Times New Roman"/>
                        </a:rPr>
                        <a:t>Игрушки, альбомы с наклейками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386" marR="283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55629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Times New Roman"/>
                          <a:ea typeface="Calibri"/>
                          <a:cs typeface="Times New Roman"/>
                        </a:rPr>
                        <a:t>15</a:t>
                      </a:r>
                      <a:endParaRPr lang="ru-RU" sz="18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386" marR="283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Times New Roman"/>
                          <a:ea typeface="Calibri"/>
                          <a:cs typeface="Times New Roman"/>
                        </a:rPr>
                        <a:t>3 200</a:t>
                      </a:r>
                      <a:endParaRPr lang="ru-RU" sz="18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386" marR="283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Calibri"/>
                          <a:cs typeface="Times New Roman"/>
                        </a:rPr>
                        <a:t>газеты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386" marR="283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55629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Times New Roman"/>
                          <a:ea typeface="Calibri"/>
                          <a:cs typeface="Times New Roman"/>
                        </a:rPr>
                        <a:t>16</a:t>
                      </a:r>
                      <a:endParaRPr lang="ru-RU" sz="18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386" marR="283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Times New Roman"/>
                          <a:ea typeface="Calibri"/>
                          <a:cs typeface="Times New Roman"/>
                        </a:rPr>
                        <a:t>3 000</a:t>
                      </a:r>
                      <a:endParaRPr lang="ru-RU" sz="18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386" marR="283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800" b="1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28386" marR="283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2976" y="274320"/>
            <a:ext cx="7790712" cy="5226382"/>
          </a:xfrm>
        </p:spPr>
        <p:txBody>
          <a:bodyPr>
            <a:normAutofit/>
          </a:bodyPr>
          <a:lstStyle/>
          <a:p>
            <a:pPr algn="ctr"/>
            <a:r>
              <a:rPr lang="ru-RU" sz="4800" b="1" dirty="0" smtClean="0">
                <a:solidFill>
                  <a:srgbClr val="C00000"/>
                </a:solidFill>
              </a:rPr>
              <a:t>Установление соответствия веса портфеля и веса ученика</a:t>
            </a:r>
            <a:br>
              <a:rPr lang="ru-RU" sz="4800" b="1" dirty="0" smtClean="0">
                <a:solidFill>
                  <a:srgbClr val="C00000"/>
                </a:solidFill>
              </a:rPr>
            </a:br>
            <a:r>
              <a:rPr lang="ru-RU" sz="4800" b="1" dirty="0" smtClean="0">
                <a:solidFill>
                  <a:srgbClr val="C00000"/>
                </a:solidFill>
              </a:rPr>
              <a:t/>
            </a:r>
            <a:br>
              <a:rPr lang="ru-RU" sz="4800" b="1" dirty="0" smtClean="0">
                <a:solidFill>
                  <a:srgbClr val="C00000"/>
                </a:solidFill>
              </a:rPr>
            </a:br>
            <a:r>
              <a:rPr lang="ru-RU" sz="4800" b="1" dirty="0" smtClean="0">
                <a:solidFill>
                  <a:srgbClr val="C00000"/>
                </a:solidFill>
              </a:rPr>
              <a:t/>
            </a:r>
            <a:br>
              <a:rPr lang="ru-RU" sz="4800" b="1" dirty="0" smtClean="0">
                <a:solidFill>
                  <a:srgbClr val="C00000"/>
                </a:solidFill>
              </a:rPr>
            </a:br>
            <a:r>
              <a:rPr lang="ru-RU" sz="4000" b="1" dirty="0" smtClean="0">
                <a:solidFill>
                  <a:schemeClr val="accent3">
                    <a:lumMod val="50000"/>
                  </a:schemeClr>
                </a:solidFill>
              </a:rPr>
              <a:t>Вес портфеля 1 ученика из 16 соответствует норме</a:t>
            </a:r>
            <a:endParaRPr lang="ru-RU" sz="4000" b="1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3083242"/>
          </a:xfrm>
        </p:spPr>
        <p:txBody>
          <a:bodyPr>
            <a:noAutofit/>
          </a:bodyPr>
          <a:lstStyle/>
          <a:p>
            <a:pPr algn="ctr"/>
            <a:r>
              <a:rPr lang="ru-RU" sz="4800" b="1" dirty="0" smtClean="0">
                <a:solidFill>
                  <a:srgbClr val="C00000"/>
                </a:solidFill>
              </a:rPr>
              <a:t>Стандартные требования к пустому школьному портфелю</a:t>
            </a:r>
            <a:endParaRPr lang="ru-RU" sz="48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583044"/>
          </a:xfrm>
        </p:spPr>
        <p:txBody>
          <a:bodyPr>
            <a:noAutofit/>
          </a:bodyPr>
          <a:lstStyle/>
          <a:p>
            <a:pPr algn="ctr"/>
            <a:r>
              <a:rPr lang="ru-RU" sz="4800" b="1" dirty="0" smtClean="0">
                <a:solidFill>
                  <a:srgbClr val="C00000"/>
                </a:solidFill>
              </a:rPr>
              <a:t>Стандартные требования к внешнему виду  школьного портфеля</a:t>
            </a:r>
            <a:endParaRPr lang="ru-RU" sz="4800" b="1" dirty="0">
              <a:solidFill>
                <a:srgbClr val="C00000"/>
              </a:solidFill>
            </a:endParaRPr>
          </a:p>
        </p:txBody>
      </p:sp>
      <p:pic>
        <p:nvPicPr>
          <p:cNvPr id="3" name="Рисунок 2" descr="C:\Users\House\Desktop\портфель.jpg"/>
          <p:cNvPicPr/>
          <p:nvPr/>
        </p:nvPicPr>
        <p:blipFill>
          <a:blip r:embed="rId2" cstate="print"/>
          <a:srcRect t="12500" r="47652" b="51387"/>
          <a:stretch>
            <a:fillRect/>
          </a:stretch>
        </p:blipFill>
        <p:spPr bwMode="auto">
          <a:xfrm>
            <a:off x="1643042" y="2428868"/>
            <a:ext cx="5929354" cy="4214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90</TotalTime>
  <Words>282</Words>
  <Application>Microsoft Office PowerPoint</Application>
  <PresentationFormat>Экран (4:3)</PresentationFormat>
  <Paragraphs>68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Солнцестояние</vt:lpstr>
      <vt:lpstr>Сколько весит школьный портфель ?</vt:lpstr>
      <vt:lpstr>Почему нас заинтересовал этот вопрос?</vt:lpstr>
      <vt:lpstr>Цель исследования</vt:lpstr>
      <vt:lpstr>Этапы работы Взвешивание портфелей одноклассников</vt:lpstr>
      <vt:lpstr>Составление описи содержимого портфелей</vt:lpstr>
      <vt:lpstr>Составление описи содержимого портфелей</vt:lpstr>
      <vt:lpstr>Установление соответствия веса портфеля и веса ученика   Вес портфеля 1 ученика из 16 соответствует норме</vt:lpstr>
      <vt:lpstr>Стандартные требования к пустому школьному портфелю</vt:lpstr>
      <vt:lpstr>Стандартные требования к внешнему виду  школьного портфеля</vt:lpstr>
      <vt:lpstr>Интересный факт   2 500 + 500 = 3 000 г   </vt:lpstr>
      <vt:lpstr>Рекомендации родителям</vt:lpstr>
      <vt:lpstr>Рекомендации ученикам</vt:lpstr>
      <vt:lpstr>Математическая сторона проекта</vt:lpstr>
      <vt:lpstr>Слайд 14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House</dc:creator>
  <cp:lastModifiedBy>Учитель</cp:lastModifiedBy>
  <cp:revision>10</cp:revision>
  <dcterms:created xsi:type="dcterms:W3CDTF">2011-11-24T18:32:04Z</dcterms:created>
  <dcterms:modified xsi:type="dcterms:W3CDTF">2012-04-10T09:48:21Z</dcterms:modified>
</cp:coreProperties>
</file>