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9" r:id="rId3"/>
    <p:sldId id="260" r:id="rId4"/>
    <p:sldId id="261" r:id="rId5"/>
    <p:sldId id="282" r:id="rId6"/>
    <p:sldId id="265" r:id="rId7"/>
    <p:sldId id="267" r:id="rId8"/>
    <p:sldId id="268" r:id="rId9"/>
    <p:sldId id="269" r:id="rId10"/>
    <p:sldId id="271" r:id="rId11"/>
    <p:sldId id="286" r:id="rId12"/>
    <p:sldId id="284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50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12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aseline="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200" baseline="0" dirty="0">
                <a:latin typeface="Times New Roman" pitchFamily="18" charset="0"/>
                <a:cs typeface="Times New Roman" pitchFamily="18" charset="0"/>
              </a:rPr>
              <a:t> УУД </a:t>
            </a:r>
            <a:endParaRPr lang="ru-RU" sz="1200" baseline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200" baseline="0" dirty="0">
                <a:latin typeface="Times New Roman" pitchFamily="18" charset="0"/>
                <a:cs typeface="Times New Roman" pitchFamily="18" charset="0"/>
              </a:rPr>
              <a:t>"А" 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(1 </a:t>
            </a:r>
            <a:r>
              <a:rPr lang="ru-RU" sz="1200" baseline="0" dirty="0" err="1" smtClean="0">
                <a:latin typeface="Times New Roman" pitchFamily="18" charset="0"/>
                <a:cs typeface="Times New Roman" pitchFamily="18" charset="0"/>
              </a:rPr>
              <a:t>подгр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.) 2016-2017 </a:t>
            </a:r>
            <a:r>
              <a:rPr lang="ru-RU" sz="1200" baseline="0" dirty="0" err="1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Познавательные УУД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Реб.1</c:v>
                </c:pt>
                <c:pt idx="1">
                  <c:v>Реб.2</c:v>
                </c:pt>
                <c:pt idx="2">
                  <c:v>Реб.3</c:v>
                </c:pt>
                <c:pt idx="3">
                  <c:v>Реб.4</c:v>
                </c:pt>
                <c:pt idx="4">
                  <c:v>Реб.5</c:v>
                </c:pt>
                <c:pt idx="5">
                  <c:v>Реб.6</c:v>
                </c:pt>
                <c:pt idx="6">
                  <c:v>Реб.7</c:v>
                </c:pt>
                <c:pt idx="7">
                  <c:v>Реб.8</c:v>
                </c:pt>
                <c:pt idx="8">
                  <c:v>Реб.9</c:v>
                </c:pt>
                <c:pt idx="9">
                  <c:v>Реб.10</c:v>
                </c:pt>
              </c:strCache>
            </c:strRef>
          </c:cat>
          <c:val>
            <c:numRef>
              <c:f>Лист1!$B$2:$B$11</c:f>
              <c:numCache>
                <c:formatCode>0%</c:formatCode>
                <c:ptCount val="10"/>
                <c:pt idx="0">
                  <c:v>0.71</c:v>
                </c:pt>
                <c:pt idx="1">
                  <c:v>0.79</c:v>
                </c:pt>
                <c:pt idx="2">
                  <c:v>0.5</c:v>
                </c:pt>
                <c:pt idx="3">
                  <c:v>0.55000000000000004</c:v>
                </c:pt>
                <c:pt idx="4">
                  <c:v>0.68</c:v>
                </c:pt>
                <c:pt idx="5">
                  <c:v>0.8</c:v>
                </c:pt>
                <c:pt idx="6">
                  <c:v>0.3</c:v>
                </c:pt>
                <c:pt idx="7">
                  <c:v>0.85</c:v>
                </c:pt>
                <c:pt idx="8">
                  <c:v>0.78</c:v>
                </c:pt>
                <c:pt idx="9">
                  <c:v>0.57999999999999996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Коммуникативные УУД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Реб.1</c:v>
                </c:pt>
                <c:pt idx="1">
                  <c:v>Реб.2</c:v>
                </c:pt>
                <c:pt idx="2">
                  <c:v>Реб.3</c:v>
                </c:pt>
                <c:pt idx="3">
                  <c:v>Реб.4</c:v>
                </c:pt>
                <c:pt idx="4">
                  <c:v>Реб.5</c:v>
                </c:pt>
                <c:pt idx="5">
                  <c:v>Реб.6</c:v>
                </c:pt>
                <c:pt idx="6">
                  <c:v>Реб.7</c:v>
                </c:pt>
                <c:pt idx="7">
                  <c:v>Реб.8</c:v>
                </c:pt>
                <c:pt idx="8">
                  <c:v>Реб.9</c:v>
                </c:pt>
                <c:pt idx="9">
                  <c:v>Реб.10</c:v>
                </c:pt>
              </c:strCache>
            </c:strRef>
          </c:cat>
          <c:val>
            <c:numRef>
              <c:f>Лист1!$C$2:$C$11</c:f>
              <c:numCache>
                <c:formatCode>0%</c:formatCode>
                <c:ptCount val="10"/>
                <c:pt idx="0">
                  <c:v>0.62</c:v>
                </c:pt>
                <c:pt idx="1">
                  <c:v>0.7</c:v>
                </c:pt>
                <c:pt idx="2">
                  <c:v>0.38</c:v>
                </c:pt>
                <c:pt idx="3">
                  <c:v>0.75</c:v>
                </c:pt>
                <c:pt idx="4">
                  <c:v>0.78</c:v>
                </c:pt>
                <c:pt idx="5">
                  <c:v>0.72</c:v>
                </c:pt>
                <c:pt idx="6">
                  <c:v>0.35</c:v>
                </c:pt>
                <c:pt idx="7">
                  <c:v>0.8</c:v>
                </c:pt>
                <c:pt idx="8">
                  <c:v>0.73</c:v>
                </c:pt>
                <c:pt idx="9">
                  <c:v>0.62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Регулятивные УУД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Реб.1</c:v>
                </c:pt>
                <c:pt idx="1">
                  <c:v>Реб.2</c:v>
                </c:pt>
                <c:pt idx="2">
                  <c:v>Реб.3</c:v>
                </c:pt>
                <c:pt idx="3">
                  <c:v>Реб.4</c:v>
                </c:pt>
                <c:pt idx="4">
                  <c:v>Реб.5</c:v>
                </c:pt>
                <c:pt idx="5">
                  <c:v>Реб.6</c:v>
                </c:pt>
                <c:pt idx="6">
                  <c:v>Реб.7</c:v>
                </c:pt>
                <c:pt idx="7">
                  <c:v>Реб.8</c:v>
                </c:pt>
                <c:pt idx="8">
                  <c:v>Реб.9</c:v>
                </c:pt>
                <c:pt idx="9">
                  <c:v>Реб.10</c:v>
                </c:pt>
              </c:strCache>
            </c:strRef>
          </c:cat>
          <c:val>
            <c:numRef>
              <c:f>Лист1!$D$2:$D$11</c:f>
              <c:numCache>
                <c:formatCode>0%</c:formatCode>
                <c:ptCount val="10"/>
                <c:pt idx="0">
                  <c:v>0.68</c:v>
                </c:pt>
                <c:pt idx="1">
                  <c:v>0.57999999999999996</c:v>
                </c:pt>
                <c:pt idx="2">
                  <c:v>0.57999999999999996</c:v>
                </c:pt>
                <c:pt idx="3">
                  <c:v>0.72</c:v>
                </c:pt>
                <c:pt idx="4">
                  <c:v>0.65</c:v>
                </c:pt>
                <c:pt idx="5">
                  <c:v>0.8</c:v>
                </c:pt>
                <c:pt idx="6">
                  <c:v>0.4</c:v>
                </c:pt>
                <c:pt idx="7">
                  <c:v>0.83</c:v>
                </c:pt>
                <c:pt idx="8">
                  <c:v>0.75</c:v>
                </c:pt>
                <c:pt idx="9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5619328"/>
        <c:axId val="95637888"/>
        <c:axId val="0"/>
      </c:bar3DChart>
      <c:catAx>
        <c:axId val="9561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5637888"/>
        <c:crosses val="autoZero"/>
        <c:auto val="1"/>
        <c:lblAlgn val="ctr"/>
        <c:lblOffset val="100"/>
        <c:noMultiLvlLbl val="0"/>
      </c:catAx>
      <c:valAx>
        <c:axId val="95637888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956193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12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aseline="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200" baseline="0" dirty="0">
                <a:latin typeface="Times New Roman" pitchFamily="18" charset="0"/>
                <a:cs typeface="Times New Roman" pitchFamily="18" charset="0"/>
              </a:rPr>
              <a:t> УУД </a:t>
            </a:r>
            <a:endParaRPr lang="ru-RU" sz="1200" baseline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200" baseline="0" dirty="0">
                <a:latin typeface="Times New Roman" pitchFamily="18" charset="0"/>
                <a:cs typeface="Times New Roman" pitchFamily="18" charset="0"/>
              </a:rPr>
              <a:t>"Б" </a:t>
            </a:r>
            <a:r>
              <a:rPr lang="ru-RU" sz="1200" b="1" i="0" u="none" strike="noStrike" baseline="0" dirty="0" smtClean="0">
                <a:effectLst/>
                <a:latin typeface="Times New Roman" pitchFamily="18" charset="0"/>
                <a:cs typeface="Times New Roman" pitchFamily="18" charset="0"/>
              </a:rPr>
              <a:t>(1 </a:t>
            </a:r>
            <a:r>
              <a:rPr lang="ru-RU" sz="1200" b="1" i="0" u="none" strike="noStrike" baseline="0" dirty="0" err="1" smtClean="0">
                <a:effectLst/>
                <a:latin typeface="Times New Roman" pitchFamily="18" charset="0"/>
                <a:cs typeface="Times New Roman" pitchFamily="18" charset="0"/>
              </a:rPr>
              <a:t>подгр</a:t>
            </a:r>
            <a:r>
              <a:rPr lang="ru-RU" sz="1200" b="1" i="0" u="none" strike="noStrike" baseline="0" smtClean="0">
                <a:effectLst/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sz="1200" baseline="0" smtClean="0">
                <a:latin typeface="Times New Roman" pitchFamily="18" charset="0"/>
                <a:cs typeface="Times New Roman" pitchFamily="18" charset="0"/>
              </a:rPr>
              <a:t>2017- 2018 </a:t>
            </a:r>
            <a:r>
              <a:rPr lang="ru-RU" sz="1200" baseline="0" dirty="0" err="1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Познавательные УУД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Реб.1</c:v>
                </c:pt>
                <c:pt idx="1">
                  <c:v>Реб.2</c:v>
                </c:pt>
                <c:pt idx="2">
                  <c:v>Реб.3</c:v>
                </c:pt>
                <c:pt idx="3">
                  <c:v>Реб.4</c:v>
                </c:pt>
                <c:pt idx="4">
                  <c:v>Реб.5</c:v>
                </c:pt>
                <c:pt idx="5">
                  <c:v>Реб.6</c:v>
                </c:pt>
                <c:pt idx="6">
                  <c:v>Реб.7</c:v>
                </c:pt>
                <c:pt idx="7">
                  <c:v>Реб.8</c:v>
                </c:pt>
                <c:pt idx="8">
                  <c:v>Реб.9</c:v>
                </c:pt>
                <c:pt idx="9">
                  <c:v>Реб.10</c:v>
                </c:pt>
              </c:strCache>
            </c:strRef>
          </c:cat>
          <c:val>
            <c:numRef>
              <c:f>Лист1!$B$2:$B$11</c:f>
              <c:numCache>
                <c:formatCode>0%</c:formatCode>
                <c:ptCount val="10"/>
                <c:pt idx="0">
                  <c:v>0.5</c:v>
                </c:pt>
                <c:pt idx="1">
                  <c:v>0.82</c:v>
                </c:pt>
                <c:pt idx="2">
                  <c:v>0.79</c:v>
                </c:pt>
                <c:pt idx="3">
                  <c:v>0.45</c:v>
                </c:pt>
                <c:pt idx="4">
                  <c:v>0.82</c:v>
                </c:pt>
                <c:pt idx="5">
                  <c:v>0.71</c:v>
                </c:pt>
                <c:pt idx="6">
                  <c:v>0.6</c:v>
                </c:pt>
                <c:pt idx="7">
                  <c:v>0.6</c:v>
                </c:pt>
                <c:pt idx="8">
                  <c:v>0.72</c:v>
                </c:pt>
                <c:pt idx="9">
                  <c:v>0.76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Коммуникативные УУД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Реб.1</c:v>
                </c:pt>
                <c:pt idx="1">
                  <c:v>Реб.2</c:v>
                </c:pt>
                <c:pt idx="2">
                  <c:v>Реб.3</c:v>
                </c:pt>
                <c:pt idx="3">
                  <c:v>Реб.4</c:v>
                </c:pt>
                <c:pt idx="4">
                  <c:v>Реб.5</c:v>
                </c:pt>
                <c:pt idx="5">
                  <c:v>Реб.6</c:v>
                </c:pt>
                <c:pt idx="6">
                  <c:v>Реб.7</c:v>
                </c:pt>
                <c:pt idx="7">
                  <c:v>Реб.8</c:v>
                </c:pt>
                <c:pt idx="8">
                  <c:v>Реб.9</c:v>
                </c:pt>
                <c:pt idx="9">
                  <c:v>Реб.10</c:v>
                </c:pt>
              </c:strCache>
            </c:strRef>
          </c:cat>
          <c:val>
            <c:numRef>
              <c:f>Лист1!$C$2:$C$11</c:f>
              <c:numCache>
                <c:formatCode>0%</c:formatCode>
                <c:ptCount val="10"/>
                <c:pt idx="0">
                  <c:v>0.45</c:v>
                </c:pt>
                <c:pt idx="1">
                  <c:v>0.73</c:v>
                </c:pt>
                <c:pt idx="2">
                  <c:v>0.85</c:v>
                </c:pt>
                <c:pt idx="3">
                  <c:v>0.53</c:v>
                </c:pt>
                <c:pt idx="4">
                  <c:v>0.8</c:v>
                </c:pt>
                <c:pt idx="5">
                  <c:v>0.76</c:v>
                </c:pt>
                <c:pt idx="6">
                  <c:v>0.63</c:v>
                </c:pt>
                <c:pt idx="7">
                  <c:v>0.65</c:v>
                </c:pt>
                <c:pt idx="8">
                  <c:v>0.69</c:v>
                </c:pt>
                <c:pt idx="9">
                  <c:v>0.78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Регулятивные УУД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Реб.1</c:v>
                </c:pt>
                <c:pt idx="1">
                  <c:v>Реб.2</c:v>
                </c:pt>
                <c:pt idx="2">
                  <c:v>Реб.3</c:v>
                </c:pt>
                <c:pt idx="3">
                  <c:v>Реб.4</c:v>
                </c:pt>
                <c:pt idx="4">
                  <c:v>Реб.5</c:v>
                </c:pt>
                <c:pt idx="5">
                  <c:v>Реб.6</c:v>
                </c:pt>
                <c:pt idx="6">
                  <c:v>Реб.7</c:v>
                </c:pt>
                <c:pt idx="7">
                  <c:v>Реб.8</c:v>
                </c:pt>
                <c:pt idx="8">
                  <c:v>Реб.9</c:v>
                </c:pt>
                <c:pt idx="9">
                  <c:v>Реб.10</c:v>
                </c:pt>
              </c:strCache>
            </c:strRef>
          </c:cat>
          <c:val>
            <c:numRef>
              <c:f>Лист1!$D$2:$D$11</c:f>
              <c:numCache>
                <c:formatCode>0%</c:formatCode>
                <c:ptCount val="10"/>
                <c:pt idx="0">
                  <c:v>0.48</c:v>
                </c:pt>
                <c:pt idx="1">
                  <c:v>0.8</c:v>
                </c:pt>
                <c:pt idx="2">
                  <c:v>0.83</c:v>
                </c:pt>
                <c:pt idx="3">
                  <c:v>0.56000000000000005</c:v>
                </c:pt>
                <c:pt idx="4">
                  <c:v>0.73</c:v>
                </c:pt>
                <c:pt idx="5">
                  <c:v>0.68</c:v>
                </c:pt>
                <c:pt idx="6">
                  <c:v>0.59</c:v>
                </c:pt>
                <c:pt idx="7">
                  <c:v>0.68</c:v>
                </c:pt>
                <c:pt idx="8">
                  <c:v>0.73</c:v>
                </c:pt>
                <c:pt idx="9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3387008"/>
        <c:axId val="153388544"/>
        <c:axId val="0"/>
      </c:bar3DChart>
      <c:catAx>
        <c:axId val="15338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53388544"/>
        <c:crosses val="autoZero"/>
        <c:auto val="1"/>
        <c:lblAlgn val="ctr"/>
        <c:lblOffset val="100"/>
        <c:noMultiLvlLbl val="0"/>
      </c:catAx>
      <c:valAx>
        <c:axId val="153388544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5338700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0.12</c:v>
                </c:pt>
                <c:pt idx="2">
                  <c:v>0.88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5Б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</c:v>
                </c:pt>
                <c:pt idx="1">
                  <c:v>0.09</c:v>
                </c:pt>
                <c:pt idx="2">
                  <c:v>0.91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5В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</c:v>
                </c:pt>
                <c:pt idx="1">
                  <c:v>0.26</c:v>
                </c:pt>
                <c:pt idx="2">
                  <c:v>0.74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3687936"/>
        <c:axId val="153689472"/>
        <c:axId val="0"/>
      </c:bar3DChart>
      <c:catAx>
        <c:axId val="153687936"/>
        <c:scaling>
          <c:orientation val="minMax"/>
        </c:scaling>
        <c:delete val="0"/>
        <c:axPos val="b"/>
        <c:majorTickMark val="out"/>
        <c:minorTickMark val="none"/>
        <c:tickLblPos val="nextTo"/>
        <c:crossAx val="153689472"/>
        <c:crosses val="autoZero"/>
        <c:auto val="1"/>
        <c:lblAlgn val="ctr"/>
        <c:lblOffset val="100"/>
        <c:noMultiLvlLbl val="0"/>
      </c:catAx>
      <c:valAx>
        <c:axId val="1536894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36879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 b="1" i="0" u="none" strike="noStrike" baseline="0" dirty="0" smtClean="0">
                <a:effectLst/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200" b="1" i="0" u="none" strike="noStrike" baseline="0" dirty="0" err="1" smtClean="0">
                <a:effectLst/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200" b="1" i="0" u="none" strike="noStrike" baseline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effectLst/>
                <a:latin typeface="Times New Roman" pitchFamily="18" charset="0"/>
                <a:cs typeface="Times New Roman" pitchFamily="18" charset="0"/>
              </a:rPr>
              <a:t>регулятивных УУД</a:t>
            </a:r>
            <a:endParaRPr lang="ru-RU" sz="1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 sz="1200"/>
            </a:pPr>
            <a:r>
              <a:rPr lang="ru-RU" sz="1200" b="1" dirty="0" smtClean="0">
                <a:effectLst/>
                <a:latin typeface="Times New Roman" pitchFamily="18" charset="0"/>
                <a:cs typeface="Times New Roman" pitchFamily="18" charset="0"/>
              </a:rPr>
              <a:t>у обучающихся </a:t>
            </a:r>
            <a:r>
              <a:rPr lang="ru-RU" sz="1200" b="1" dirty="0" smtClean="0">
                <a:effectLst/>
                <a:latin typeface="Times New Roman" pitchFamily="18" charset="0"/>
                <a:cs typeface="Times New Roman" pitchFamily="18" charset="0"/>
              </a:rPr>
              <a:t>6-х </a:t>
            </a:r>
            <a:r>
              <a:rPr lang="ru-RU" sz="1200" b="1" dirty="0" smtClean="0">
                <a:effectLst/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sz="1200" b="1" dirty="0" smtClean="0">
                <a:effectLst/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1200" b="1" dirty="0" smtClean="0">
                <a:effectLst/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sz="1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 sz="1200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452647622486389"/>
          <c:y val="0.14607690648751445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0.06</c:v>
                </c:pt>
                <c:pt idx="1">
                  <c:v>0.33</c:v>
                </c:pt>
                <c:pt idx="2">
                  <c:v>0.61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5Б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0.06</c:v>
                </c:pt>
                <c:pt idx="1">
                  <c:v>0.26</c:v>
                </c:pt>
                <c:pt idx="2">
                  <c:v>0.68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5В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0.19</c:v>
                </c:pt>
                <c:pt idx="1">
                  <c:v>0.56000000000000005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3570688"/>
        <c:axId val="153576576"/>
        <c:axId val="0"/>
      </c:bar3DChart>
      <c:catAx>
        <c:axId val="153570688"/>
        <c:scaling>
          <c:orientation val="minMax"/>
        </c:scaling>
        <c:delete val="0"/>
        <c:axPos val="b"/>
        <c:majorTickMark val="none"/>
        <c:minorTickMark val="none"/>
        <c:tickLblPos val="nextTo"/>
        <c:crossAx val="153576576"/>
        <c:crosses val="autoZero"/>
        <c:auto val="1"/>
        <c:lblAlgn val="ctr"/>
        <c:lblOffset val="100"/>
        <c:noMultiLvlLbl val="0"/>
      </c:catAx>
      <c:valAx>
        <c:axId val="15357657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535706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100" b="1" i="0" baseline="0" dirty="0" err="1" smtClean="0">
                <a:effectLst/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 познавательных УУД</a:t>
            </a:r>
            <a:endParaRPr lang="ru-RU" sz="11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 sz="1200"/>
            </a:pP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у обучающихся </a:t>
            </a: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6-х </a:t>
            </a: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11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sz="1100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0.05</c:v>
                </c:pt>
                <c:pt idx="1">
                  <c:v>0.39</c:v>
                </c:pt>
                <c:pt idx="2">
                  <c:v>0.56000000000000005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5Б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</c:v>
                </c:pt>
                <c:pt idx="1">
                  <c:v>0.21</c:v>
                </c:pt>
                <c:pt idx="2">
                  <c:v>0.79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5В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0.06</c:v>
                </c:pt>
                <c:pt idx="1">
                  <c:v>0.44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3748992"/>
        <c:axId val="153750528"/>
        <c:axId val="0"/>
      </c:bar3DChart>
      <c:catAx>
        <c:axId val="153748992"/>
        <c:scaling>
          <c:orientation val="minMax"/>
        </c:scaling>
        <c:delete val="0"/>
        <c:axPos val="b"/>
        <c:majorTickMark val="none"/>
        <c:minorTickMark val="none"/>
        <c:tickLblPos val="nextTo"/>
        <c:crossAx val="153750528"/>
        <c:crosses val="autoZero"/>
        <c:auto val="1"/>
        <c:lblAlgn val="ctr"/>
        <c:lblOffset val="100"/>
        <c:noMultiLvlLbl val="0"/>
      </c:catAx>
      <c:valAx>
        <c:axId val="153750528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537489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25DFE4-9BD3-442E-844C-E80587842C8F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0148C6-945C-4C97-8E6D-491C6A9167D6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 уровня усвоения учебного материала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6EB3F1-E75D-436D-8C92-4CA4110CF9F0}" type="parTrans" cxnId="{20A3DB70-ADC2-4C6D-B4AD-D952A4BAE8A1}">
      <dgm:prSet/>
      <dgm:spPr/>
      <dgm:t>
        <a:bodyPr/>
        <a:lstStyle/>
        <a:p>
          <a:endParaRPr lang="ru-RU"/>
        </a:p>
      </dgm:t>
    </dgm:pt>
    <dgm:pt modelId="{8567578A-DEAB-47BB-B63C-AE3C7A06DE7E}" type="sibTrans" cxnId="{20A3DB70-ADC2-4C6D-B4AD-D952A4BAE8A1}">
      <dgm:prSet/>
      <dgm:spPr/>
      <dgm:t>
        <a:bodyPr/>
        <a:lstStyle/>
        <a:p>
          <a:endParaRPr lang="ru-RU"/>
        </a:p>
      </dgm:t>
    </dgm:pt>
    <dgm:pt modelId="{6625CAE9-48C4-4F6F-9468-3188FF242297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Повешение мотивации  к процессу обучения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150AAB-7ABA-455A-99FF-62D4CDF243B6}" type="parTrans" cxnId="{59EB98E6-5411-456C-AEB3-5204DDF26441}">
      <dgm:prSet/>
      <dgm:spPr/>
      <dgm:t>
        <a:bodyPr/>
        <a:lstStyle/>
        <a:p>
          <a:endParaRPr lang="ru-RU"/>
        </a:p>
      </dgm:t>
    </dgm:pt>
    <dgm:pt modelId="{7384ECE4-02B5-41EF-A836-4849D8AFC48D}" type="sibTrans" cxnId="{59EB98E6-5411-456C-AEB3-5204DDF26441}">
      <dgm:prSet/>
      <dgm:spPr/>
      <dgm:t>
        <a:bodyPr/>
        <a:lstStyle/>
        <a:p>
          <a:endParaRPr lang="ru-RU"/>
        </a:p>
      </dgm:t>
    </dgm:pt>
    <dgm:pt modelId="{78D78D96-0E77-40EB-9B06-6C788489A6F8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качества знаний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06D7A5-223A-4CBB-BD30-833E0C8E46AD}" type="parTrans" cxnId="{6A295516-7934-49C6-8F43-DD6EBCDC4944}">
      <dgm:prSet/>
      <dgm:spPr/>
      <dgm:t>
        <a:bodyPr/>
        <a:lstStyle/>
        <a:p>
          <a:endParaRPr lang="ru-RU"/>
        </a:p>
      </dgm:t>
    </dgm:pt>
    <dgm:pt modelId="{080413D0-5532-43C9-8383-84223BEA9E93}" type="sibTrans" cxnId="{6A295516-7934-49C6-8F43-DD6EBCDC4944}">
      <dgm:prSet/>
      <dgm:spPr/>
      <dgm:t>
        <a:bodyPr/>
        <a:lstStyle/>
        <a:p>
          <a:endParaRPr lang="ru-RU"/>
        </a:p>
      </dgm:t>
    </dgm:pt>
    <dgm:pt modelId="{AD07BADC-275B-48C5-8EC6-A2968BD2000B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самооценки обучающихся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4D58D3-B8F4-4C10-BE3D-4B0D5BD2099E}" type="parTrans" cxnId="{017BBA2A-D6E4-461F-8F0B-4CAD67DB31B3}">
      <dgm:prSet/>
      <dgm:spPr/>
      <dgm:t>
        <a:bodyPr/>
        <a:lstStyle/>
        <a:p>
          <a:endParaRPr lang="ru-RU"/>
        </a:p>
      </dgm:t>
    </dgm:pt>
    <dgm:pt modelId="{6D8EC17D-1A31-4E60-AF6A-BBF74A67ED1F}" type="sibTrans" cxnId="{017BBA2A-D6E4-461F-8F0B-4CAD67DB31B3}">
      <dgm:prSet/>
      <dgm:spPr/>
      <dgm:t>
        <a:bodyPr/>
        <a:lstStyle/>
        <a:p>
          <a:endParaRPr lang="ru-RU"/>
        </a:p>
      </dgm:t>
    </dgm:pt>
    <dgm:pt modelId="{7F20A01E-3013-4AC7-BF5F-46B0E7922A75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Успешная реализация полученных знаний в ЕРС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07D021-BE9F-4AB7-B201-36E46D1CB43F}" type="parTrans" cxnId="{3059980B-F5BA-4EF6-9B5E-4A9D7147F601}">
      <dgm:prSet/>
      <dgm:spPr/>
      <dgm:t>
        <a:bodyPr/>
        <a:lstStyle/>
        <a:p>
          <a:endParaRPr lang="ru-RU"/>
        </a:p>
      </dgm:t>
    </dgm:pt>
    <dgm:pt modelId="{A07E904F-E97B-4AF8-8B6F-1FE0E055579A}" type="sibTrans" cxnId="{3059980B-F5BA-4EF6-9B5E-4A9D7147F601}">
      <dgm:prSet/>
      <dgm:spPr/>
      <dgm:t>
        <a:bodyPr/>
        <a:lstStyle/>
        <a:p>
          <a:endParaRPr lang="ru-RU"/>
        </a:p>
      </dgm:t>
    </dgm:pt>
    <dgm:pt modelId="{FCC4A391-AAF2-4922-A27F-E889190DB016}" type="pres">
      <dgm:prSet presAssocID="{C725DFE4-9BD3-442E-844C-E80587842C8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498330-AD9B-44BD-9AE3-3736A87F4149}" type="pres">
      <dgm:prSet presAssocID="{750148C6-945C-4C97-8E6D-491C6A9167D6}" presName="node" presStyleLbl="node1" presStyleIdx="0" presStyleCnt="5" custScaleX="116548" custScaleY="124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D7A167-A4C7-4CC1-B40E-7C594B018B87}" type="pres">
      <dgm:prSet presAssocID="{750148C6-945C-4C97-8E6D-491C6A9167D6}" presName="spNode" presStyleCnt="0"/>
      <dgm:spPr/>
    </dgm:pt>
    <dgm:pt modelId="{E63B71CD-86D6-469D-B03C-40971AB532AE}" type="pres">
      <dgm:prSet presAssocID="{8567578A-DEAB-47BB-B63C-AE3C7A06DE7E}" presName="sibTrans" presStyleLbl="sibTrans1D1" presStyleIdx="0" presStyleCnt="5"/>
      <dgm:spPr/>
      <dgm:t>
        <a:bodyPr/>
        <a:lstStyle/>
        <a:p>
          <a:endParaRPr lang="ru-RU"/>
        </a:p>
      </dgm:t>
    </dgm:pt>
    <dgm:pt modelId="{6ABB7EBD-8AAF-43D3-A604-B09637677506}" type="pres">
      <dgm:prSet presAssocID="{6625CAE9-48C4-4F6F-9468-3188FF242297}" presName="node" presStyleLbl="node1" presStyleIdx="1" presStyleCnt="5" custScaleX="115202" custScaleY="137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9E41B-115D-4A56-8EC5-C11DBE5923BF}" type="pres">
      <dgm:prSet presAssocID="{6625CAE9-48C4-4F6F-9468-3188FF242297}" presName="spNode" presStyleCnt="0"/>
      <dgm:spPr/>
    </dgm:pt>
    <dgm:pt modelId="{6B538601-9587-4221-BE27-044EF8B98C9F}" type="pres">
      <dgm:prSet presAssocID="{7384ECE4-02B5-41EF-A836-4849D8AFC48D}" presName="sibTrans" presStyleLbl="sibTrans1D1" presStyleIdx="1" presStyleCnt="5"/>
      <dgm:spPr/>
      <dgm:t>
        <a:bodyPr/>
        <a:lstStyle/>
        <a:p>
          <a:endParaRPr lang="ru-RU"/>
        </a:p>
      </dgm:t>
    </dgm:pt>
    <dgm:pt modelId="{C5205F47-CCA4-412D-A53D-84E8D4905B8F}" type="pres">
      <dgm:prSet presAssocID="{78D78D96-0E77-40EB-9B06-6C788489A6F8}" presName="node" presStyleLbl="node1" presStyleIdx="2" presStyleCnt="5" custScaleX="130529" custScaleY="132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FF76A-3AF1-4CDC-BC12-6171A2DE6E56}" type="pres">
      <dgm:prSet presAssocID="{78D78D96-0E77-40EB-9B06-6C788489A6F8}" presName="spNode" presStyleCnt="0"/>
      <dgm:spPr/>
    </dgm:pt>
    <dgm:pt modelId="{A18D1505-D587-4708-88B0-CB93DFF087F3}" type="pres">
      <dgm:prSet presAssocID="{080413D0-5532-43C9-8383-84223BEA9E93}" presName="sibTrans" presStyleLbl="sibTrans1D1" presStyleIdx="2" presStyleCnt="5"/>
      <dgm:spPr/>
      <dgm:t>
        <a:bodyPr/>
        <a:lstStyle/>
        <a:p>
          <a:endParaRPr lang="ru-RU"/>
        </a:p>
      </dgm:t>
    </dgm:pt>
    <dgm:pt modelId="{4C584828-3138-4CE1-8795-D90569251B0D}" type="pres">
      <dgm:prSet presAssocID="{AD07BADC-275B-48C5-8EC6-A2968BD2000B}" presName="node" presStyleLbl="node1" presStyleIdx="3" presStyleCnt="5" custScaleX="129191" custScaleY="131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6D590-B12F-4226-BA1C-914362F6BF96}" type="pres">
      <dgm:prSet presAssocID="{AD07BADC-275B-48C5-8EC6-A2968BD2000B}" presName="spNode" presStyleCnt="0"/>
      <dgm:spPr/>
    </dgm:pt>
    <dgm:pt modelId="{EE70FBB4-BBFE-4B27-AF80-2017AAAD5AC9}" type="pres">
      <dgm:prSet presAssocID="{6D8EC17D-1A31-4E60-AF6A-BBF74A67ED1F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464F608-D5BD-42EC-AEDF-BD1A87DB3599}" type="pres">
      <dgm:prSet presAssocID="{7F20A01E-3013-4AC7-BF5F-46B0E7922A75}" presName="node" presStyleLbl="node1" presStyleIdx="4" presStyleCnt="5" custScaleX="123397" custScaleY="137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B35F1A-9990-4E37-8A3D-66E428440026}" type="pres">
      <dgm:prSet presAssocID="{7F20A01E-3013-4AC7-BF5F-46B0E7922A75}" presName="spNode" presStyleCnt="0"/>
      <dgm:spPr/>
    </dgm:pt>
    <dgm:pt modelId="{CD8CB329-2AC6-4EB6-821F-6A4B9D4721E2}" type="pres">
      <dgm:prSet presAssocID="{A07E904F-E97B-4AF8-8B6F-1FE0E055579A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5A9D2B87-FA64-4A06-A257-93DFDCF956C0}" type="presOf" srcId="{750148C6-945C-4C97-8E6D-491C6A9167D6}" destId="{F7498330-AD9B-44BD-9AE3-3736A87F4149}" srcOrd="0" destOrd="0" presId="urn:microsoft.com/office/officeart/2005/8/layout/cycle6"/>
    <dgm:cxn modelId="{EFDAB94F-0AB4-46D6-8BF2-DA47AC8C7D7A}" type="presOf" srcId="{8567578A-DEAB-47BB-B63C-AE3C7A06DE7E}" destId="{E63B71CD-86D6-469D-B03C-40971AB532AE}" srcOrd="0" destOrd="0" presId="urn:microsoft.com/office/officeart/2005/8/layout/cycle6"/>
    <dgm:cxn modelId="{170413AF-6B1C-475D-917E-D5FCAB731108}" type="presOf" srcId="{7384ECE4-02B5-41EF-A836-4849D8AFC48D}" destId="{6B538601-9587-4221-BE27-044EF8B98C9F}" srcOrd="0" destOrd="0" presId="urn:microsoft.com/office/officeart/2005/8/layout/cycle6"/>
    <dgm:cxn modelId="{E451BCA9-4A32-49B0-BAD9-EBC33EA9B8DB}" type="presOf" srcId="{6625CAE9-48C4-4F6F-9468-3188FF242297}" destId="{6ABB7EBD-8AAF-43D3-A604-B09637677506}" srcOrd="0" destOrd="0" presId="urn:microsoft.com/office/officeart/2005/8/layout/cycle6"/>
    <dgm:cxn modelId="{623A88C1-BB3E-44D3-B6E9-7FB9B51D3209}" type="presOf" srcId="{A07E904F-E97B-4AF8-8B6F-1FE0E055579A}" destId="{CD8CB329-2AC6-4EB6-821F-6A4B9D4721E2}" srcOrd="0" destOrd="0" presId="urn:microsoft.com/office/officeart/2005/8/layout/cycle6"/>
    <dgm:cxn modelId="{ECAE552C-9565-4833-8A4F-A07B39B986D1}" type="presOf" srcId="{AD07BADC-275B-48C5-8EC6-A2968BD2000B}" destId="{4C584828-3138-4CE1-8795-D90569251B0D}" srcOrd="0" destOrd="0" presId="urn:microsoft.com/office/officeart/2005/8/layout/cycle6"/>
    <dgm:cxn modelId="{DCD67ADC-BC13-4656-B8C6-B7A2E15A8CCD}" type="presOf" srcId="{78D78D96-0E77-40EB-9B06-6C788489A6F8}" destId="{C5205F47-CCA4-412D-A53D-84E8D4905B8F}" srcOrd="0" destOrd="0" presId="urn:microsoft.com/office/officeart/2005/8/layout/cycle6"/>
    <dgm:cxn modelId="{3059980B-F5BA-4EF6-9B5E-4A9D7147F601}" srcId="{C725DFE4-9BD3-442E-844C-E80587842C8F}" destId="{7F20A01E-3013-4AC7-BF5F-46B0E7922A75}" srcOrd="4" destOrd="0" parTransId="{BC07D021-BE9F-4AB7-B201-36E46D1CB43F}" sibTransId="{A07E904F-E97B-4AF8-8B6F-1FE0E055579A}"/>
    <dgm:cxn modelId="{65E18269-02FD-4BB0-BF60-3691FD46CCE3}" type="presOf" srcId="{7F20A01E-3013-4AC7-BF5F-46B0E7922A75}" destId="{F464F608-D5BD-42EC-AEDF-BD1A87DB3599}" srcOrd="0" destOrd="0" presId="urn:microsoft.com/office/officeart/2005/8/layout/cycle6"/>
    <dgm:cxn modelId="{C181CF84-8586-4ACF-A1CA-BF720CD2191F}" type="presOf" srcId="{C725DFE4-9BD3-442E-844C-E80587842C8F}" destId="{FCC4A391-AAF2-4922-A27F-E889190DB016}" srcOrd="0" destOrd="0" presId="urn:microsoft.com/office/officeart/2005/8/layout/cycle6"/>
    <dgm:cxn modelId="{017BBA2A-D6E4-461F-8F0B-4CAD67DB31B3}" srcId="{C725DFE4-9BD3-442E-844C-E80587842C8F}" destId="{AD07BADC-275B-48C5-8EC6-A2968BD2000B}" srcOrd="3" destOrd="0" parTransId="{144D58D3-B8F4-4C10-BE3D-4B0D5BD2099E}" sibTransId="{6D8EC17D-1A31-4E60-AF6A-BBF74A67ED1F}"/>
    <dgm:cxn modelId="{59EB98E6-5411-456C-AEB3-5204DDF26441}" srcId="{C725DFE4-9BD3-442E-844C-E80587842C8F}" destId="{6625CAE9-48C4-4F6F-9468-3188FF242297}" srcOrd="1" destOrd="0" parTransId="{9F150AAB-7ABA-455A-99FF-62D4CDF243B6}" sibTransId="{7384ECE4-02B5-41EF-A836-4849D8AFC48D}"/>
    <dgm:cxn modelId="{20A3DB70-ADC2-4C6D-B4AD-D952A4BAE8A1}" srcId="{C725DFE4-9BD3-442E-844C-E80587842C8F}" destId="{750148C6-945C-4C97-8E6D-491C6A9167D6}" srcOrd="0" destOrd="0" parTransId="{916EB3F1-E75D-436D-8C92-4CA4110CF9F0}" sibTransId="{8567578A-DEAB-47BB-B63C-AE3C7A06DE7E}"/>
    <dgm:cxn modelId="{6A295516-7934-49C6-8F43-DD6EBCDC4944}" srcId="{C725DFE4-9BD3-442E-844C-E80587842C8F}" destId="{78D78D96-0E77-40EB-9B06-6C788489A6F8}" srcOrd="2" destOrd="0" parTransId="{7B06D7A5-223A-4CBB-BD30-833E0C8E46AD}" sibTransId="{080413D0-5532-43C9-8383-84223BEA9E93}"/>
    <dgm:cxn modelId="{AC9A06A7-8BEF-441A-BE14-6A8AD8D20D36}" type="presOf" srcId="{080413D0-5532-43C9-8383-84223BEA9E93}" destId="{A18D1505-D587-4708-88B0-CB93DFF087F3}" srcOrd="0" destOrd="0" presId="urn:microsoft.com/office/officeart/2005/8/layout/cycle6"/>
    <dgm:cxn modelId="{FEC79470-0221-4A43-B854-B65399BCD4B9}" type="presOf" srcId="{6D8EC17D-1A31-4E60-AF6A-BBF74A67ED1F}" destId="{EE70FBB4-BBFE-4B27-AF80-2017AAAD5AC9}" srcOrd="0" destOrd="0" presId="urn:microsoft.com/office/officeart/2005/8/layout/cycle6"/>
    <dgm:cxn modelId="{97144353-9762-40AD-A6F8-5CE45E61AC61}" type="presParOf" srcId="{FCC4A391-AAF2-4922-A27F-E889190DB016}" destId="{F7498330-AD9B-44BD-9AE3-3736A87F4149}" srcOrd="0" destOrd="0" presId="urn:microsoft.com/office/officeart/2005/8/layout/cycle6"/>
    <dgm:cxn modelId="{04F06DDF-B28B-49B1-8D1E-528C94C0BC77}" type="presParOf" srcId="{FCC4A391-AAF2-4922-A27F-E889190DB016}" destId="{E6D7A167-A4C7-4CC1-B40E-7C594B018B87}" srcOrd="1" destOrd="0" presId="urn:microsoft.com/office/officeart/2005/8/layout/cycle6"/>
    <dgm:cxn modelId="{5D302399-8761-4F89-BC2A-92B59149F1F3}" type="presParOf" srcId="{FCC4A391-AAF2-4922-A27F-E889190DB016}" destId="{E63B71CD-86D6-469D-B03C-40971AB532AE}" srcOrd="2" destOrd="0" presId="urn:microsoft.com/office/officeart/2005/8/layout/cycle6"/>
    <dgm:cxn modelId="{693E9B34-A90C-4134-A2FC-A47EFD200533}" type="presParOf" srcId="{FCC4A391-AAF2-4922-A27F-E889190DB016}" destId="{6ABB7EBD-8AAF-43D3-A604-B09637677506}" srcOrd="3" destOrd="0" presId="urn:microsoft.com/office/officeart/2005/8/layout/cycle6"/>
    <dgm:cxn modelId="{242F0A6A-2680-4B21-BFB9-CB3758C5AA63}" type="presParOf" srcId="{FCC4A391-AAF2-4922-A27F-E889190DB016}" destId="{4899E41B-115D-4A56-8EC5-C11DBE5923BF}" srcOrd="4" destOrd="0" presId="urn:microsoft.com/office/officeart/2005/8/layout/cycle6"/>
    <dgm:cxn modelId="{627AFA59-2301-416F-ADB9-90884949FF85}" type="presParOf" srcId="{FCC4A391-AAF2-4922-A27F-E889190DB016}" destId="{6B538601-9587-4221-BE27-044EF8B98C9F}" srcOrd="5" destOrd="0" presId="urn:microsoft.com/office/officeart/2005/8/layout/cycle6"/>
    <dgm:cxn modelId="{2FFE3AF7-6109-4BF3-8B83-4B5F11109436}" type="presParOf" srcId="{FCC4A391-AAF2-4922-A27F-E889190DB016}" destId="{C5205F47-CCA4-412D-A53D-84E8D4905B8F}" srcOrd="6" destOrd="0" presId="urn:microsoft.com/office/officeart/2005/8/layout/cycle6"/>
    <dgm:cxn modelId="{2A7EE5F3-7E58-43F0-AD1A-B475F78036DB}" type="presParOf" srcId="{FCC4A391-AAF2-4922-A27F-E889190DB016}" destId="{363FF76A-3AF1-4CDC-BC12-6171A2DE6E56}" srcOrd="7" destOrd="0" presId="urn:microsoft.com/office/officeart/2005/8/layout/cycle6"/>
    <dgm:cxn modelId="{829E3595-C88A-41C2-8F31-D9D6DBE8A81F}" type="presParOf" srcId="{FCC4A391-AAF2-4922-A27F-E889190DB016}" destId="{A18D1505-D587-4708-88B0-CB93DFF087F3}" srcOrd="8" destOrd="0" presId="urn:microsoft.com/office/officeart/2005/8/layout/cycle6"/>
    <dgm:cxn modelId="{DE5ADF0F-A295-417A-9A92-1D8AC00300DF}" type="presParOf" srcId="{FCC4A391-AAF2-4922-A27F-E889190DB016}" destId="{4C584828-3138-4CE1-8795-D90569251B0D}" srcOrd="9" destOrd="0" presId="urn:microsoft.com/office/officeart/2005/8/layout/cycle6"/>
    <dgm:cxn modelId="{97571D78-1A8B-40EA-A29D-0A54E510DC18}" type="presParOf" srcId="{FCC4A391-AAF2-4922-A27F-E889190DB016}" destId="{C616D590-B12F-4226-BA1C-914362F6BF96}" srcOrd="10" destOrd="0" presId="urn:microsoft.com/office/officeart/2005/8/layout/cycle6"/>
    <dgm:cxn modelId="{786BD568-1E33-4BEB-8709-30DF4C0D5FFB}" type="presParOf" srcId="{FCC4A391-AAF2-4922-A27F-E889190DB016}" destId="{EE70FBB4-BBFE-4B27-AF80-2017AAAD5AC9}" srcOrd="11" destOrd="0" presId="urn:microsoft.com/office/officeart/2005/8/layout/cycle6"/>
    <dgm:cxn modelId="{8A3EC9D9-A0E3-4AF1-98F0-BB4B58138AE8}" type="presParOf" srcId="{FCC4A391-AAF2-4922-A27F-E889190DB016}" destId="{F464F608-D5BD-42EC-AEDF-BD1A87DB3599}" srcOrd="12" destOrd="0" presId="urn:microsoft.com/office/officeart/2005/8/layout/cycle6"/>
    <dgm:cxn modelId="{EA4E3D3C-0CBA-416B-8B33-2DEC758E2BA8}" type="presParOf" srcId="{FCC4A391-AAF2-4922-A27F-E889190DB016}" destId="{FBB35F1A-9990-4E37-8A3D-66E428440026}" srcOrd="13" destOrd="0" presId="urn:microsoft.com/office/officeart/2005/8/layout/cycle6"/>
    <dgm:cxn modelId="{D1B35C22-CF46-4F63-ACE5-57F7F2620659}" type="presParOf" srcId="{FCC4A391-AAF2-4922-A27F-E889190DB016}" destId="{CD8CB329-2AC6-4EB6-821F-6A4B9D4721E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9C5080-2AC4-4C2C-A2D0-ED6E927D8A3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D8D4D70E-4EFA-4845-8794-B68A17B66495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Ограниченный временной режим урока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104B4E-CD56-4972-878F-FABCAAE55678}" type="parTrans" cxnId="{437569CF-CA2B-4BE2-85A1-12C00E6CEB9B}">
      <dgm:prSet/>
      <dgm:spPr/>
      <dgm:t>
        <a:bodyPr/>
        <a:lstStyle/>
        <a:p>
          <a:endParaRPr lang="ru-RU"/>
        </a:p>
      </dgm:t>
    </dgm:pt>
    <dgm:pt modelId="{3C1EE09B-1360-4E6B-82D0-008E27029A96}" type="sibTrans" cxnId="{437569CF-CA2B-4BE2-85A1-12C00E6CEB9B}">
      <dgm:prSet/>
      <dgm:spPr/>
      <dgm:t>
        <a:bodyPr/>
        <a:lstStyle/>
        <a:p>
          <a:endParaRPr lang="ru-RU"/>
        </a:p>
      </dgm:t>
    </dgm:pt>
    <dgm:pt modelId="{6053F307-92A7-4BC9-9EFB-6B2A7B0EC427}">
      <dgm:prSet phldrT="[Текст]" custT="1"/>
      <dgm:spPr/>
      <dgm:t>
        <a:bodyPr/>
        <a:lstStyle/>
        <a:p>
          <a:endParaRPr lang="ru-RU" sz="16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Несовершенство системы работы над грамматикой, предложенной авторами УМК</a:t>
          </a:r>
          <a:r>
            <a: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endParaRPr lang="ru-RU" sz="1300" dirty="0"/>
        </a:p>
      </dgm:t>
    </dgm:pt>
    <dgm:pt modelId="{F41F572A-78E8-409E-9FE0-343FCAE084C3}" type="parTrans" cxnId="{2AF1B59E-C034-4C7A-9F8B-1DC36D4112FE}">
      <dgm:prSet/>
      <dgm:spPr/>
      <dgm:t>
        <a:bodyPr/>
        <a:lstStyle/>
        <a:p>
          <a:endParaRPr lang="ru-RU"/>
        </a:p>
      </dgm:t>
    </dgm:pt>
    <dgm:pt modelId="{34335EB6-B2B1-4659-B654-AD2B9E1C4B7D}" type="sibTrans" cxnId="{2AF1B59E-C034-4C7A-9F8B-1DC36D4112FE}">
      <dgm:prSet/>
      <dgm:spPr/>
      <dgm:t>
        <a:bodyPr/>
        <a:lstStyle/>
        <a:p>
          <a:endParaRPr lang="ru-RU"/>
        </a:p>
      </dgm:t>
    </dgm:pt>
    <dgm:pt modelId="{B620C1E5-E7CC-42DF-B98D-C524518A2EA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Моральное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устарение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содержания учебных материалов УМК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151864-09BC-4513-85D2-F08D69C07B87}" type="parTrans" cxnId="{568EAE6D-0BE0-46CD-BC4A-23D20D61AB60}">
      <dgm:prSet/>
      <dgm:spPr/>
      <dgm:t>
        <a:bodyPr/>
        <a:lstStyle/>
        <a:p>
          <a:endParaRPr lang="ru-RU"/>
        </a:p>
      </dgm:t>
    </dgm:pt>
    <dgm:pt modelId="{F9C0F8B2-6CCE-4A4E-8396-B0D91DFC8805}" type="sibTrans" cxnId="{568EAE6D-0BE0-46CD-BC4A-23D20D61AB60}">
      <dgm:prSet/>
      <dgm:spPr/>
      <dgm:t>
        <a:bodyPr/>
        <a:lstStyle/>
        <a:p>
          <a:endParaRPr lang="ru-RU"/>
        </a:p>
      </dgm:t>
    </dgm:pt>
    <dgm:pt modelId="{5C0F38A8-F737-4BB3-9102-A348220D86D2}" type="pres">
      <dgm:prSet presAssocID="{419C5080-2AC4-4C2C-A2D0-ED6E927D8A3B}" presName="compositeShape" presStyleCnt="0">
        <dgm:presLayoutVars>
          <dgm:dir/>
          <dgm:resizeHandles/>
        </dgm:presLayoutVars>
      </dgm:prSet>
      <dgm:spPr/>
    </dgm:pt>
    <dgm:pt modelId="{D364AE3A-FA96-4E96-93D2-0E87C1034EF4}" type="pres">
      <dgm:prSet presAssocID="{419C5080-2AC4-4C2C-A2D0-ED6E927D8A3B}" presName="pyramid" presStyleLbl="node1" presStyleIdx="0" presStyleCnt="1"/>
      <dgm:spPr/>
    </dgm:pt>
    <dgm:pt modelId="{18B7E8E8-34EE-4F5B-8234-94F7287EF410}" type="pres">
      <dgm:prSet presAssocID="{419C5080-2AC4-4C2C-A2D0-ED6E927D8A3B}" presName="theList" presStyleCnt="0"/>
      <dgm:spPr/>
    </dgm:pt>
    <dgm:pt modelId="{FABC479A-DBA0-4CE6-8263-A4AD47ACAD60}" type="pres">
      <dgm:prSet presAssocID="{D8D4D70E-4EFA-4845-8794-B68A17B66495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E61D1-8E14-41C1-ADB6-DE624A1C50E3}" type="pres">
      <dgm:prSet presAssocID="{D8D4D70E-4EFA-4845-8794-B68A17B66495}" presName="aSpace" presStyleCnt="0"/>
      <dgm:spPr/>
    </dgm:pt>
    <dgm:pt modelId="{D0C08946-3AF5-4804-B095-55DB8D6BA7DA}" type="pres">
      <dgm:prSet presAssocID="{6053F307-92A7-4BC9-9EFB-6B2A7B0EC427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97F96-F392-4324-B855-72508F4A020B}" type="pres">
      <dgm:prSet presAssocID="{6053F307-92A7-4BC9-9EFB-6B2A7B0EC427}" presName="aSpace" presStyleCnt="0"/>
      <dgm:spPr/>
    </dgm:pt>
    <dgm:pt modelId="{BE903F4E-1EAB-4502-8DE4-A6E4E2AA5C97}" type="pres">
      <dgm:prSet presAssocID="{B620C1E5-E7CC-42DF-B98D-C524518A2EA2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72DE9-A6BB-4197-9AC8-1A0ACEE5BFAC}" type="pres">
      <dgm:prSet presAssocID="{B620C1E5-E7CC-42DF-B98D-C524518A2EA2}" presName="aSpace" presStyleCnt="0"/>
      <dgm:spPr/>
    </dgm:pt>
  </dgm:ptLst>
  <dgm:cxnLst>
    <dgm:cxn modelId="{0576D83C-CE66-4CEB-8F81-401811B95F47}" type="presOf" srcId="{D8D4D70E-4EFA-4845-8794-B68A17B66495}" destId="{FABC479A-DBA0-4CE6-8263-A4AD47ACAD60}" srcOrd="0" destOrd="0" presId="urn:microsoft.com/office/officeart/2005/8/layout/pyramid2"/>
    <dgm:cxn modelId="{437569CF-CA2B-4BE2-85A1-12C00E6CEB9B}" srcId="{419C5080-2AC4-4C2C-A2D0-ED6E927D8A3B}" destId="{D8D4D70E-4EFA-4845-8794-B68A17B66495}" srcOrd="0" destOrd="0" parTransId="{8B104B4E-CD56-4972-878F-FABCAAE55678}" sibTransId="{3C1EE09B-1360-4E6B-82D0-008E27029A96}"/>
    <dgm:cxn modelId="{EF2C1BEE-6293-4587-A957-272F7E9FC9AD}" type="presOf" srcId="{B620C1E5-E7CC-42DF-B98D-C524518A2EA2}" destId="{BE903F4E-1EAB-4502-8DE4-A6E4E2AA5C97}" srcOrd="0" destOrd="0" presId="urn:microsoft.com/office/officeart/2005/8/layout/pyramid2"/>
    <dgm:cxn modelId="{33F59DCC-3087-4336-91EA-D01D1D851BD9}" type="presOf" srcId="{419C5080-2AC4-4C2C-A2D0-ED6E927D8A3B}" destId="{5C0F38A8-F737-4BB3-9102-A348220D86D2}" srcOrd="0" destOrd="0" presId="urn:microsoft.com/office/officeart/2005/8/layout/pyramid2"/>
    <dgm:cxn modelId="{1733D423-39BD-438D-A7A3-76F68B4EEEC0}" type="presOf" srcId="{6053F307-92A7-4BC9-9EFB-6B2A7B0EC427}" destId="{D0C08946-3AF5-4804-B095-55DB8D6BA7DA}" srcOrd="0" destOrd="0" presId="urn:microsoft.com/office/officeart/2005/8/layout/pyramid2"/>
    <dgm:cxn modelId="{568EAE6D-0BE0-46CD-BC4A-23D20D61AB60}" srcId="{419C5080-2AC4-4C2C-A2D0-ED6E927D8A3B}" destId="{B620C1E5-E7CC-42DF-B98D-C524518A2EA2}" srcOrd="2" destOrd="0" parTransId="{84151864-09BC-4513-85D2-F08D69C07B87}" sibTransId="{F9C0F8B2-6CCE-4A4E-8396-B0D91DFC8805}"/>
    <dgm:cxn modelId="{2AF1B59E-C034-4C7A-9F8B-1DC36D4112FE}" srcId="{419C5080-2AC4-4C2C-A2D0-ED6E927D8A3B}" destId="{6053F307-92A7-4BC9-9EFB-6B2A7B0EC427}" srcOrd="1" destOrd="0" parTransId="{F41F572A-78E8-409E-9FE0-343FCAE084C3}" sibTransId="{34335EB6-B2B1-4659-B654-AD2B9E1C4B7D}"/>
    <dgm:cxn modelId="{62A7817C-77D4-4A7C-9B95-F81ADC2C80D9}" type="presParOf" srcId="{5C0F38A8-F737-4BB3-9102-A348220D86D2}" destId="{D364AE3A-FA96-4E96-93D2-0E87C1034EF4}" srcOrd="0" destOrd="0" presId="urn:microsoft.com/office/officeart/2005/8/layout/pyramid2"/>
    <dgm:cxn modelId="{85922BF9-C3EB-4106-8FDF-324C03CAF11A}" type="presParOf" srcId="{5C0F38A8-F737-4BB3-9102-A348220D86D2}" destId="{18B7E8E8-34EE-4F5B-8234-94F7287EF410}" srcOrd="1" destOrd="0" presId="urn:microsoft.com/office/officeart/2005/8/layout/pyramid2"/>
    <dgm:cxn modelId="{5C53A44E-7F74-4D93-8B78-75BBF42CE9F2}" type="presParOf" srcId="{18B7E8E8-34EE-4F5B-8234-94F7287EF410}" destId="{FABC479A-DBA0-4CE6-8263-A4AD47ACAD60}" srcOrd="0" destOrd="0" presId="urn:microsoft.com/office/officeart/2005/8/layout/pyramid2"/>
    <dgm:cxn modelId="{EF65FF83-FD46-4B9E-8D32-43596CEF7F61}" type="presParOf" srcId="{18B7E8E8-34EE-4F5B-8234-94F7287EF410}" destId="{373E61D1-8E14-41C1-ADB6-DE624A1C50E3}" srcOrd="1" destOrd="0" presId="urn:microsoft.com/office/officeart/2005/8/layout/pyramid2"/>
    <dgm:cxn modelId="{CB5FBAB5-50A3-4473-BC20-5BB21355B9C7}" type="presParOf" srcId="{18B7E8E8-34EE-4F5B-8234-94F7287EF410}" destId="{D0C08946-3AF5-4804-B095-55DB8D6BA7DA}" srcOrd="2" destOrd="0" presId="urn:microsoft.com/office/officeart/2005/8/layout/pyramid2"/>
    <dgm:cxn modelId="{0C83D3C2-FD44-481F-81F7-1C288494C075}" type="presParOf" srcId="{18B7E8E8-34EE-4F5B-8234-94F7287EF410}" destId="{D5C97F96-F392-4324-B855-72508F4A020B}" srcOrd="3" destOrd="0" presId="urn:microsoft.com/office/officeart/2005/8/layout/pyramid2"/>
    <dgm:cxn modelId="{0AA99699-A1FE-4B52-A02E-EB31E062DCB3}" type="presParOf" srcId="{18B7E8E8-34EE-4F5B-8234-94F7287EF410}" destId="{BE903F4E-1EAB-4502-8DE4-A6E4E2AA5C97}" srcOrd="4" destOrd="0" presId="urn:microsoft.com/office/officeart/2005/8/layout/pyramid2"/>
    <dgm:cxn modelId="{F739F208-E118-444C-A540-9EEA752EFDEF}" type="presParOf" srcId="{18B7E8E8-34EE-4F5B-8234-94F7287EF410}" destId="{78672DE9-A6BB-4197-9AC8-1A0ACEE5BFA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98330-AD9B-44BD-9AE3-3736A87F4149}">
      <dsp:nvSpPr>
        <dsp:cNvPr id="0" name=""/>
        <dsp:cNvSpPr/>
      </dsp:nvSpPr>
      <dsp:spPr>
        <a:xfrm>
          <a:off x="2217147" y="-96097"/>
          <a:ext cx="1598569" cy="111432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 уровня усвоения учебного материала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71544" y="-41700"/>
        <a:ext cx="1489775" cy="1005531"/>
      </dsp:txXfrm>
    </dsp:sp>
    <dsp:sp modelId="{E63B71CD-86D6-469D-B03C-40971AB532AE}">
      <dsp:nvSpPr>
        <dsp:cNvPr id="0" name=""/>
        <dsp:cNvSpPr/>
      </dsp:nvSpPr>
      <dsp:spPr>
        <a:xfrm>
          <a:off x="1235021" y="461064"/>
          <a:ext cx="3562823" cy="3562823"/>
        </a:xfrm>
        <a:custGeom>
          <a:avLst/>
          <a:gdLst/>
          <a:ahLst/>
          <a:cxnLst/>
          <a:rect l="0" t="0" r="0" b="0"/>
          <a:pathLst>
            <a:path>
              <a:moveTo>
                <a:pt x="2586909" y="192512"/>
              </a:moveTo>
              <a:arcTo wR="1781411" hR="1781411" stAng="17812974" swAng="13247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B7EBD-8AAF-43D3-A604-B09637677506}">
      <dsp:nvSpPr>
        <dsp:cNvPr id="0" name=""/>
        <dsp:cNvSpPr/>
      </dsp:nvSpPr>
      <dsp:spPr>
        <a:xfrm>
          <a:off x="3920601" y="1078152"/>
          <a:ext cx="1580107" cy="122767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Повешение мотивации  к процессу обучения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80531" y="1138082"/>
        <a:ext cx="1460247" cy="1107815"/>
      </dsp:txXfrm>
    </dsp:sp>
    <dsp:sp modelId="{6B538601-9587-4221-BE27-044EF8B98C9F}">
      <dsp:nvSpPr>
        <dsp:cNvPr id="0" name=""/>
        <dsp:cNvSpPr/>
      </dsp:nvSpPr>
      <dsp:spPr>
        <a:xfrm>
          <a:off x="1235021" y="461064"/>
          <a:ext cx="3562823" cy="3562823"/>
        </a:xfrm>
        <a:custGeom>
          <a:avLst/>
          <a:gdLst/>
          <a:ahLst/>
          <a:cxnLst/>
          <a:rect l="0" t="0" r="0" b="0"/>
          <a:pathLst>
            <a:path>
              <a:moveTo>
                <a:pt x="3561386" y="1852936"/>
              </a:moveTo>
              <a:arcTo wR="1781411" hR="1781411" stAng="138065" swAng="15611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205F47-CCA4-412D-A53D-84E8D4905B8F}">
      <dsp:nvSpPr>
        <dsp:cNvPr id="0" name=""/>
        <dsp:cNvSpPr/>
      </dsp:nvSpPr>
      <dsp:spPr>
        <a:xfrm>
          <a:off x="3168353" y="3094776"/>
          <a:ext cx="1790332" cy="1177784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качества знаний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25848" y="3152271"/>
        <a:ext cx="1675342" cy="1062794"/>
      </dsp:txXfrm>
    </dsp:sp>
    <dsp:sp modelId="{A18D1505-D587-4708-88B0-CB93DFF087F3}">
      <dsp:nvSpPr>
        <dsp:cNvPr id="0" name=""/>
        <dsp:cNvSpPr/>
      </dsp:nvSpPr>
      <dsp:spPr>
        <a:xfrm>
          <a:off x="1235021" y="461064"/>
          <a:ext cx="3562823" cy="3562823"/>
        </a:xfrm>
        <a:custGeom>
          <a:avLst/>
          <a:gdLst/>
          <a:ahLst/>
          <a:cxnLst/>
          <a:rect l="0" t="0" r="0" b="0"/>
          <a:pathLst>
            <a:path>
              <a:moveTo>
                <a:pt x="1930213" y="3556597"/>
              </a:moveTo>
              <a:arcTo wR="1781411" hR="1781411" stAng="5112509" swAng="59275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84828-3138-4CE1-8795-D90569251B0D}">
      <dsp:nvSpPr>
        <dsp:cNvPr id="0" name=""/>
        <dsp:cNvSpPr/>
      </dsp:nvSpPr>
      <dsp:spPr>
        <a:xfrm>
          <a:off x="1083354" y="3097914"/>
          <a:ext cx="1771980" cy="1171508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самооценки обучающихся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40542" y="3155102"/>
        <a:ext cx="1657604" cy="1057132"/>
      </dsp:txXfrm>
    </dsp:sp>
    <dsp:sp modelId="{EE70FBB4-BBFE-4B27-AF80-2017AAAD5AC9}">
      <dsp:nvSpPr>
        <dsp:cNvPr id="0" name=""/>
        <dsp:cNvSpPr/>
      </dsp:nvSpPr>
      <dsp:spPr>
        <a:xfrm>
          <a:off x="1235021" y="461064"/>
          <a:ext cx="3562823" cy="3562823"/>
        </a:xfrm>
        <a:custGeom>
          <a:avLst/>
          <a:gdLst/>
          <a:ahLst/>
          <a:cxnLst/>
          <a:rect l="0" t="0" r="0" b="0"/>
          <a:pathLst>
            <a:path>
              <a:moveTo>
                <a:pt x="214904" y="2629635"/>
              </a:moveTo>
              <a:arcTo wR="1781411" hR="1781411" stAng="9093935" swAng="15679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4F608-D5BD-42EC-AEDF-BD1A87DB3599}">
      <dsp:nvSpPr>
        <dsp:cNvPr id="0" name=""/>
        <dsp:cNvSpPr/>
      </dsp:nvSpPr>
      <dsp:spPr>
        <a:xfrm>
          <a:off x="475954" y="1078152"/>
          <a:ext cx="1692510" cy="122767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Успешная реализация полученных знаний в ЕРС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5884" y="1138082"/>
        <a:ext cx="1572650" cy="1107815"/>
      </dsp:txXfrm>
    </dsp:sp>
    <dsp:sp modelId="{CD8CB329-2AC6-4EB6-821F-6A4B9D4721E2}">
      <dsp:nvSpPr>
        <dsp:cNvPr id="0" name=""/>
        <dsp:cNvSpPr/>
      </dsp:nvSpPr>
      <dsp:spPr>
        <a:xfrm>
          <a:off x="1235021" y="461064"/>
          <a:ext cx="3562823" cy="3562823"/>
        </a:xfrm>
        <a:custGeom>
          <a:avLst/>
          <a:gdLst/>
          <a:ahLst/>
          <a:cxnLst/>
          <a:rect l="0" t="0" r="0" b="0"/>
          <a:pathLst>
            <a:path>
              <a:moveTo>
                <a:pt x="437720" y="611829"/>
              </a:moveTo>
              <a:arcTo wR="1781411" hR="1781411" stAng="13262228" swAng="13247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4AE3A-FA96-4E96-93D2-0E87C1034EF4}">
      <dsp:nvSpPr>
        <dsp:cNvPr id="0" name=""/>
        <dsp:cNvSpPr/>
      </dsp:nvSpPr>
      <dsp:spPr>
        <a:xfrm>
          <a:off x="649649" y="0"/>
          <a:ext cx="4317736" cy="431773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BC479A-DBA0-4CE6-8263-A4AD47ACAD60}">
      <dsp:nvSpPr>
        <dsp:cNvPr id="0" name=""/>
        <dsp:cNvSpPr/>
      </dsp:nvSpPr>
      <dsp:spPr>
        <a:xfrm>
          <a:off x="2808517" y="434092"/>
          <a:ext cx="2806528" cy="102208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Ограниченный временной режим урока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58411" y="483986"/>
        <a:ext cx="2706740" cy="922301"/>
      </dsp:txXfrm>
    </dsp:sp>
    <dsp:sp modelId="{D0C08946-3AF5-4804-B095-55DB8D6BA7DA}">
      <dsp:nvSpPr>
        <dsp:cNvPr id="0" name=""/>
        <dsp:cNvSpPr/>
      </dsp:nvSpPr>
      <dsp:spPr>
        <a:xfrm>
          <a:off x="2808517" y="1583942"/>
          <a:ext cx="2806528" cy="102208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Несовершенство системы работы над грамматикой, предложенной авторами УМК</a:t>
          </a:r>
          <a:r>
            <a:rPr lang="ru-RU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2858411" y="1633836"/>
        <a:ext cx="2706740" cy="922301"/>
      </dsp:txXfrm>
    </dsp:sp>
    <dsp:sp modelId="{BE903F4E-1EAB-4502-8DE4-A6E4E2AA5C97}">
      <dsp:nvSpPr>
        <dsp:cNvPr id="0" name=""/>
        <dsp:cNvSpPr/>
      </dsp:nvSpPr>
      <dsp:spPr>
        <a:xfrm>
          <a:off x="2808517" y="2733793"/>
          <a:ext cx="2806528" cy="102208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Моральное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устарение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содержания учебных материалов УМК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58411" y="2783687"/>
        <a:ext cx="2706740" cy="922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AE10F-049E-44A6-A4F7-EF486B772F1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BCA8-BCEC-4BA1-A075-F066B60552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15.jpeg"/><Relationship Id="rId10" Type="http://schemas.microsoft.com/office/2007/relationships/diagramDrawing" Target="../diagrams/drawing1.xml"/><Relationship Id="rId4" Type="http://schemas.openxmlformats.org/officeDocument/2006/relationships/image" Target="../media/image14.jpeg"/><Relationship Id="rId9" Type="http://schemas.openxmlformats.org/officeDocument/2006/relationships/diagramColors" Target="../diagrams/colors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image" Target="../media/image15.jpeg"/><Relationship Id="rId10" Type="http://schemas.microsoft.com/office/2007/relationships/diagramDrawing" Target="../diagrams/drawing2.xml"/><Relationship Id="rId4" Type="http://schemas.openxmlformats.org/officeDocument/2006/relationships/image" Target="../media/image14.jpeg"/><Relationship Id="rId9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4.png"/><Relationship Id="rId7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avuch.info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indow.edu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edsovet.org/" TargetMode="External"/><Relationship Id="rId5" Type="http://schemas.openxmlformats.org/officeDocument/2006/relationships/hyperlink" Target="http://www.1september.ru/" TargetMode="External"/><Relationship Id="rId10" Type="http://schemas.openxmlformats.org/officeDocument/2006/relationships/hyperlink" Target="http://www.rezhik.ru/" TargetMode="External"/><Relationship Id="rId4" Type="http://schemas.openxmlformats.org/officeDocument/2006/relationships/hyperlink" Target="http://www.ug.ru/" TargetMode="External"/><Relationship Id="rId9" Type="http://schemas.openxmlformats.org/officeDocument/2006/relationships/hyperlink" Target="http://it-n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9296" y="185373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85720" y="5000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</a:t>
            </a:r>
            <a:b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средняя школа №8 с.п.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Новосмолинский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Володарского района Нижегородской области</a:t>
            </a: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/>
            </a:r>
            <a:b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286473" y="1412776"/>
            <a:ext cx="6850063" cy="309721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«Эффективная</a:t>
            </a:r>
            <a:r>
              <a:rPr kumimoji="0" lang="ru-RU" alt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реализация коммуникативного подхода в обучении грамматики на уроках английского языка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ИВ\AppData\Local\Temp\Rar$DIa0.668\20180116_1252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127" y="4509553"/>
            <a:ext cx="2547744" cy="1900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20" y="3787538"/>
            <a:ext cx="2438400" cy="162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8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214290"/>
            <a:ext cx="2786082" cy="1343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Достигнутые эффекты</a:t>
            </a:r>
            <a:r>
              <a:rPr kumimoji="0" lang="ru-RU" alt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kumimoji="0" lang="ru-RU" alt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b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alt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517" y="160338"/>
            <a:ext cx="2232248" cy="1483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56663"/>
            <a:ext cx="1907257" cy="126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75918825"/>
              </p:ext>
            </p:extLst>
          </p:nvPr>
        </p:nvGraphicFramePr>
        <p:xfrm>
          <a:off x="1403648" y="1772816"/>
          <a:ext cx="5976664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-10274" y="-144464"/>
            <a:ext cx="9144000" cy="7002464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214290"/>
            <a:ext cx="2786082" cy="1343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Риски и возможные затруднения</a:t>
            </a:r>
            <a:r>
              <a:rPr kumimoji="0" lang="ru-RU" alt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kumimoji="0" lang="ru-RU" alt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b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alt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405" y="61792"/>
            <a:ext cx="2232248" cy="1483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56663"/>
            <a:ext cx="1907257" cy="126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24408147"/>
              </p:ext>
            </p:extLst>
          </p:nvPr>
        </p:nvGraphicFramePr>
        <p:xfrm>
          <a:off x="1259632" y="1772816"/>
          <a:ext cx="6264696" cy="431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4159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85720" y="285728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«Достигнутые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эффекты» 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812401476"/>
              </p:ext>
            </p:extLst>
          </p:nvPr>
        </p:nvGraphicFramePr>
        <p:xfrm>
          <a:off x="22237" y="1557338"/>
          <a:ext cx="5053819" cy="2375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185127849"/>
              </p:ext>
            </p:extLst>
          </p:nvPr>
        </p:nvGraphicFramePr>
        <p:xfrm>
          <a:off x="22861" y="4077072"/>
          <a:ext cx="4981187" cy="2594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675078703"/>
              </p:ext>
            </p:extLst>
          </p:nvPr>
        </p:nvGraphicFramePr>
        <p:xfrm>
          <a:off x="4987056" y="455005"/>
          <a:ext cx="397423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987056" y="54895"/>
            <a:ext cx="403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коммуникативных УУД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 обучающихся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6-х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64718215"/>
              </p:ext>
            </p:extLst>
          </p:nvPr>
        </p:nvGraphicFramePr>
        <p:xfrm>
          <a:off x="4699024" y="2060848"/>
          <a:ext cx="460851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381358245"/>
              </p:ext>
            </p:extLst>
          </p:nvPr>
        </p:nvGraphicFramePr>
        <p:xfrm>
          <a:off x="4788024" y="4581128"/>
          <a:ext cx="4355976" cy="2276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37235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214282" y="214290"/>
            <a:ext cx="2857520" cy="663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Литература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5575" y="2580109"/>
            <a:ext cx="8880921" cy="35851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1.Баграмова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Н.В. Коммуникативно-интерактивный подход как способ повышения овладения иностранным языком// Материалы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XXXI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Всероссийской научно-методической конференции преподавателей и аспирантов. –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18. – с. 3-6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Выбор методов обучения в средней школе./ Под ред.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Ю.К.Бабанского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Педагогика, 1981.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Денисова Л.Г., Мезенин С.М.,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Snowball English 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М., 2000, «Просвещение».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Зимняя И.А. Психологические аспекты обучения говорению на иностранном языке. – М., 1989. – 222 с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Колкер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Я.М. Практическая методика обучения иностранному языку - М., 2000.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 – в практику школы, под редакцией Е.И.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Пассова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 1985, Изд. Просвещение.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Мильруд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Р.П., Максимова И.Р. Современные концептуальные принципы коммуникативного обучения иностранным языкам // Иностранные языки в школе – 2000 - №5. – С.17-арыва.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Пассов Е.И. Коммуникативный метод обучения иноязычному говорению. – М., 1985. – 208 с.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Пассов Е.И. Коммуникативный метод обучения иноязычному говорению. – М.: Просвещение, 1991. – 223 с.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Рахманина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М.Б. Типология методов обучения иностранным языкам. - М., 1998.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Рахманов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И.В. Основные направления в методике преподавания иностранных языков в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XIX-XX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вв. – М., 1972. 12.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and teaching modern languages for communication. – Strasbourg: Council of Europe Press, 1988 13. Modern languages: 1971-81. – Strasbourg. Council of Europe Press, 1981 14. Communication in the modern languages classroom/By Joe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Sheils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Strasbourg: Council of Europe Press, 1993 15. Threshold Level 1990. - Strasbourg: Council of Europe Press, 1991 16. Wastage, 1990. - Strasbourg: Council of Europe Press, 1991 </a:t>
            </a:r>
            <a:b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53156" y="214290"/>
            <a:ext cx="4968552" cy="170816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/>
              <a:defRPr/>
            </a:pP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Microsoft YaHei" charset="-122"/>
              <a:cs typeface="Times New Roman" pitchFamily="18" charset="0"/>
            </a:endParaRPr>
          </a:p>
          <a:p>
            <a:pPr algn="l"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ea typeface="Microsoft YaHei" charset="-122"/>
                <a:cs typeface="Times New Roman" pitchFamily="18" charset="0"/>
              </a:rPr>
              <a:t> </a:t>
            </a: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http://www.ug.ru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«Учительская газета».</a:t>
            </a:r>
          </a:p>
          <a:p>
            <a:pPr algn="l">
              <a:defRPr/>
            </a:pP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http://www.1september.ru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Издательство «1 сентября»,</a:t>
            </a:r>
          </a:p>
          <a:p>
            <a:pPr algn="l">
              <a:defRPr/>
            </a:pP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http://pedsovet.org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Педсовет. Информационный портал, посвященный образованию</a:t>
            </a:r>
          </a:p>
          <a:p>
            <a:pPr algn="l">
              <a:defRPr/>
            </a:pP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http://window.edu.ru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Единое окно доступа к образовательным ресурсам.</a:t>
            </a:r>
          </a:p>
          <a:p>
            <a:pPr algn="l">
              <a:defRPr/>
            </a:pP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http://www.zavuch.info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Завуч-инфо</a:t>
            </a:r>
          </a:p>
          <a:p>
            <a:pPr algn="l">
              <a:defRPr/>
            </a:pPr>
            <a:r>
              <a:rPr lang="ru-RU" sz="11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</a:t>
            </a: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://it-n.ru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Сеть творческих учителей</a:t>
            </a:r>
          </a:p>
          <a:p>
            <a:pPr algn="l">
              <a:defRPr/>
            </a:pP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</a:t>
            </a:r>
            <a:r>
              <a:rPr lang="en-US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www</a:t>
            </a: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.</a:t>
            </a:r>
            <a:r>
              <a:rPr lang="en-US" sz="11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rezhik</a:t>
            </a:r>
            <a:r>
              <a:rPr lang="ru-RU" sz="1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.</a:t>
            </a:r>
            <a:r>
              <a:rPr lang="en-US" sz="11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ru</a:t>
            </a:r>
            <a:endParaRPr 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14290"/>
            <a:ext cx="60007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традиционного подхода  изучения  грамматики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иностранного языка учащиеся, согласно многочисленным наблюдениям, не понимают ни практической значимости изучения грамматических терминов и понятий, ни целей грамматического анализа. </a:t>
            </a:r>
          </a:p>
        </p:txBody>
      </p:sp>
      <p:pic>
        <p:nvPicPr>
          <p:cNvPr id="11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85720" y="214290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«Актуальность»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143248"/>
            <a:ext cx="8640763" cy="503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ФГОС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Цель обучения иностранному языку – формирование коммуникативной компетенции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4000505"/>
            <a:ext cx="8640763" cy="5806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знания грамматики невозможно полноценно решать коммуникативные задачи на иностранном языке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8465" y="4851014"/>
            <a:ext cx="8547070" cy="7278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Тренировка учащихся в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употреблении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грамматических структур, требующая многократного их повторения, быстро утомляет школьников своим однообразием, а затрачиваемые усилия часто не приносят удовлетворения ни учителю, ни обучаемым. 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5792810"/>
            <a:ext cx="8572560" cy="7556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грамматике в контексте коммуникативного подхода – наиболее  эффективное средство формирование коммуникативной компетенции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3" name="Picture 1" descr="C:\Users\Ирина\Desktop\w128h1281339252579DrawingPin1Blu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928934"/>
            <a:ext cx="455610" cy="455610"/>
          </a:xfrm>
          <a:prstGeom prst="rect">
            <a:avLst/>
          </a:prstGeom>
          <a:noFill/>
        </p:spPr>
      </p:pic>
      <p:pic>
        <p:nvPicPr>
          <p:cNvPr id="23" name="Picture 1" descr="C:\Users\Ирина\Desktop\w128h1281339252579DrawingPin1Blu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435" y="3872721"/>
            <a:ext cx="455610" cy="455610"/>
          </a:xfrm>
          <a:prstGeom prst="rect">
            <a:avLst/>
          </a:prstGeom>
          <a:noFill/>
        </p:spPr>
      </p:pic>
      <p:pic>
        <p:nvPicPr>
          <p:cNvPr id="24" name="Picture 1" descr="C:\Users\Ирина\Desktop\w128h1281339252579DrawingPin1Blu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975" y="4759339"/>
            <a:ext cx="455610" cy="455610"/>
          </a:xfrm>
          <a:prstGeom prst="rect">
            <a:avLst/>
          </a:prstGeom>
          <a:noFill/>
        </p:spPr>
      </p:pic>
      <p:pic>
        <p:nvPicPr>
          <p:cNvPr id="25" name="Picture 1" descr="C:\Users\Ирина\Desktop\w128h1281339252579DrawingPin1Blu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245" y="5715016"/>
            <a:ext cx="455610" cy="45561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03" y="1524570"/>
            <a:ext cx="2202731" cy="146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31137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14282" y="214290"/>
            <a:ext cx="30615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Преимущества реализации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коммуникативного подхода в обучении грамматике на уроках английского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-22682" y="2492896"/>
            <a:ext cx="8286808" cy="260339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изучаются и усваиваются не как формы и структуры, а как средство выражения определенных мыслей, отношений, коммуникативных намерений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и успешно реализуется потребность использования иностранного языка через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речевые ситуации, т.е. задания, моделирующие жизненные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естественные речевые ситуации</a:t>
            </a:r>
            <a:endParaRPr lang="ru-RU" dirty="0">
              <a:solidFill>
                <a:prstClr val="black"/>
              </a:solidFill>
              <a:latin typeface="Franklin Gothic Book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47" y="4572008"/>
            <a:ext cx="2438400" cy="162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67182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0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14282" y="160338"/>
            <a:ext cx="2786082" cy="972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Требования</a:t>
            </a: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34938" y="777875"/>
            <a:ext cx="8840787" cy="590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endParaRPr kumimoji="0" lang="ru-RU" alt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altLang="ru-RU" sz="16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altLang="ru-RU" sz="16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altLang="ru-RU" sz="36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altLang="ru-RU" sz="36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altLang="ru-RU" sz="36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Выноска с четырьмя стрелками 11"/>
          <p:cNvSpPr/>
          <p:nvPr/>
        </p:nvSpPr>
        <p:spPr>
          <a:xfrm>
            <a:off x="2030435" y="2708920"/>
            <a:ext cx="5184772" cy="2324100"/>
          </a:xfrm>
          <a:prstGeom prst="quadArrow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обучению грамматике в свете коммуникативного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1646" y="2800995"/>
            <a:ext cx="1728788" cy="22320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Грамматический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целесообразно предъявлять в доступном объеме с целью возможности его закрепления в новых контекстах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15206" y="2784326"/>
            <a:ext cx="1646237" cy="2173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Пояснения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должны быть краткими, точными и простыми, адекватно отражающими специфику грамматического материала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21096" y="5156757"/>
            <a:ext cx="4535488" cy="7127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грамматических явлений следует использовать различные виды общения, в том числе парную и групповую работу</a:t>
            </a:r>
          </a:p>
        </p:txBody>
      </p:sp>
      <p:pic>
        <p:nvPicPr>
          <p:cNvPr id="30" name="Рисунок 29" descr="C:\Users\ИВ\AppData\Local\Temp\Rar$DIa0.725\20180116_12522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74467"/>
            <a:ext cx="2440787" cy="169834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Блок-схема: процесс 22"/>
          <p:cNvSpPr/>
          <p:nvPr/>
        </p:nvSpPr>
        <p:spPr>
          <a:xfrm>
            <a:off x="519900" y="1557338"/>
            <a:ext cx="8137525" cy="1065870"/>
          </a:xfrm>
          <a:prstGeom prst="flowChartProcess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Ведению нового материала необходимо предпосылать повторение ранее усвоенного и широко использовать в качестве опоры иллюстративную наглядность, схемы, таблицы и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029623"/>
            <a:ext cx="8761443" cy="653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Языковые явления могут вводится как имплицитно, так и эксплицитно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160338"/>
            <a:ext cx="2786082" cy="766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Этапы реализации</a:t>
            </a: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495741"/>
              </p:ext>
            </p:extLst>
          </p:nvPr>
        </p:nvGraphicFramePr>
        <p:xfrm>
          <a:off x="285720" y="1785926"/>
          <a:ext cx="8318728" cy="470713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33952"/>
                <a:gridCol w="2016224"/>
                <a:gridCol w="4968552"/>
              </a:tblGrid>
              <a:tr h="562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95" marR="68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деятельности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95" marR="68595" marT="0" marB="0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Упражнения 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</a:tr>
              <a:tr h="1431043">
                <a:tc>
                  <a:txBody>
                    <a:bodyPr/>
                    <a:lstStyle/>
                    <a:p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 усвоения 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  <a:tc>
                  <a:txBody>
                    <a:bodyPr/>
                    <a:lstStyle/>
                    <a:p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осмысление грамматического</a:t>
                      </a:r>
                      <a:r>
                        <a:rPr lang="ru-RU" sz="16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явление, уяснение его содержание, формы и употребления</a:t>
                      </a:r>
                    </a:p>
                    <a:p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1461" marR="91461" marT="45711" marB="45711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9911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подчёркивания;</a:t>
                      </a:r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9911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выписывание;</a:t>
                      </a:r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9911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грамматический разбор;</a:t>
                      </a:r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9911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модель</a:t>
                      </a: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– SOS (</a:t>
                      </a:r>
                      <a:r>
                        <a:rPr lang="en-US" sz="1600" b="1" i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sammeln</a:t>
                      </a: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n-US" sz="1600" b="1" i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ordnen</a:t>
                      </a: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n-US" sz="1600" b="1" i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systematisieren</a:t>
                      </a: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).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</a:tr>
              <a:tr h="22696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 </a:t>
                      </a: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 усвоения </a:t>
                      </a:r>
                    </a:p>
                    <a:p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  <a:tc>
                  <a:txBody>
                    <a:bodyPr/>
                    <a:lstStyle/>
                    <a:p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тренировка грамматического материала и формирование грамматических речевых навыков.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имитационные</a:t>
                      </a:r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повторительные</a:t>
                      </a:r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трансформационные</a:t>
                      </a:r>
                      <a:endParaRPr lang="ru-RU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подстановочные (таблицы)</a:t>
                      </a:r>
                      <a:endParaRPr lang="en-US" sz="16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упражнения игрового характера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6356"/>
            <a:ext cx="2438400" cy="162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186179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7937"/>
            <a:ext cx="2786082" cy="972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Этапы реализации</a:t>
            </a: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461507"/>
              </p:ext>
            </p:extLst>
          </p:nvPr>
        </p:nvGraphicFramePr>
        <p:xfrm>
          <a:off x="449301" y="2564904"/>
          <a:ext cx="7786742" cy="268304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983164"/>
                <a:gridCol w="2660306"/>
                <a:gridCol w="3143272"/>
              </a:tblGrid>
              <a:tr h="491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95" marR="68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деятельности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95" marR="68595" marT="0" marB="0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Упражнения 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1" marR="91461" marT="45711" marB="45711"/>
                </a:tc>
              </a:tr>
              <a:tr h="149341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kumimoji="0" lang="ru-RU" alt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</a:t>
                      </a:r>
                    </a:p>
                  </a:txBody>
                  <a:tcPr marL="91451" marR="91451" marT="45726" marB="4572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осуществляется окончательное оформление грамматических речевых умений и навыков, т.е. применение в речи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1" marR="91451" marT="45726" marB="4572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коммуникативные задания;</a:t>
                      </a:r>
                      <a:endParaRPr lang="ru-RU" sz="1600" b="1" dirty="0" smtClean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учебные и естественные речевые ситуации (УРС и ЕРС);</a:t>
                      </a:r>
                      <a:endParaRPr lang="ru-RU" sz="1600" b="1" dirty="0" smtClean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коммуникативные игры.</a:t>
                      </a:r>
                      <a:endParaRPr lang="ru-RU" sz="1600" b="1" dirty="0" smtClean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endParaRPr kumimoji="0" lang="ru-RU" sz="12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51" marR="91451" marT="45726" marB="45726" horzOverflow="overflow"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0338"/>
            <a:ext cx="2438400" cy="162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214290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116632"/>
            <a:ext cx="2643206" cy="1296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ru-RU" sz="28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kumimoji="0" lang="ru-RU" alt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этап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примеры упражнений</a:t>
            </a:r>
            <a:endParaRPr kumimoji="0" lang="ru-RU" alt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621" y="116633"/>
            <a:ext cx="2438400" cy="162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5" y="2276872"/>
            <a:ext cx="6158206" cy="3456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грамматическую форму, которую нужно употребить в следующих русских предложениях при переводе их на английский язык;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грамматической формы в приведенных ситуациях;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подходящую форму из нескольких данных;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грамматические явления, которые выражают...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214290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357166"/>
            <a:ext cx="2857520" cy="983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itchFamily="18" charset="0"/>
              </a:rPr>
              <a:t>П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примеры упражнений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01379" y="5786442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074052" y="6021288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339752" y="6597352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07975" y="1700809"/>
            <a:ext cx="8512497" cy="49991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Имитативные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будете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shall go to the museum on Sunday. I shall go to the museum on Sunday , too.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shall go to the museum on Sunday.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shall go to the museum on Sunday , too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Подстановочные</a:t>
            </a:r>
            <a:endParaRPr lang="en-US" b="1" u="sng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Поделитесь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товарищем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намерения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am going to write a letter to my pen-friend tonight. And I am going to help mother about the house tonight.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am going to write a letter to my pen-friend tonight.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 am going to help mother about the house tonight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PT Sans"/>
              </a:rPr>
              <a:t>Трансформационные</a:t>
            </a:r>
            <a:endParaRPr lang="ru-RU" sz="1600" u="sng" dirty="0">
              <a:solidFill>
                <a:schemeClr val="tx2">
                  <a:lumMod val="60000"/>
                  <a:lumOff val="40000"/>
                </a:schemeClr>
              </a:solidFill>
              <a:latin typeface="PT San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Передайте товарищу мои слова :</a:t>
            </a:r>
          </a:p>
          <a:p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many friends. Olga </a:t>
            </a:r>
            <a:r>
              <a:rPr lang="en-US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Petrova</a:t>
            </a:r>
            <a:r>
              <a:rPr lang="en-US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says she has many friends.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Спросите у своего товарища :</a:t>
            </a:r>
          </a:p>
          <a:p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</a:t>
            </a:r>
            <a:r>
              <a:rPr lang="en-US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friend if he has seen this film. Dima, have you seen this film?</a:t>
            </a:r>
          </a:p>
          <a:p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cdn.pixabay.com/photo/2014/09/19/22/27/london-45309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4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flipH="1">
            <a:off x="0" y="214290"/>
            <a:ext cx="9144000" cy="64856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9" name="Picture 3" descr="2e05f7508d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051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55575" y="214290"/>
            <a:ext cx="3149600" cy="12001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 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примеры упражнений</a:t>
            </a: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5130"/>
            <a:ext cx="2855425" cy="189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389580"/>
            <a:ext cx="1971303" cy="131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411760" y="1414463"/>
            <a:ext cx="6158206" cy="3456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грамматического материала в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 своему товарищу, что...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выскажите ваше мнение о...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прослушайте диалог и скажите, почему...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примеры из вашей жизни, доказывающие, что...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советы (рекомендации) тем, кто собирается в туристический поход (на экскурсию, каникулы, в отпуск и т.д.).</a:t>
            </a:r>
            <a:endParaRPr lang="ru-RU" b="1" i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905</Words>
  <Application>Microsoft Office PowerPoint</Application>
  <PresentationFormat>Экран (4:3)</PresentationFormat>
  <Paragraphs>127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Учитель</cp:lastModifiedBy>
  <cp:revision>101</cp:revision>
  <dcterms:created xsi:type="dcterms:W3CDTF">2018-01-15T17:36:26Z</dcterms:created>
  <dcterms:modified xsi:type="dcterms:W3CDTF">2018-11-27T05:20:57Z</dcterms:modified>
</cp:coreProperties>
</file>