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81" r:id="rId5"/>
    <p:sldId id="276" r:id="rId6"/>
    <p:sldId id="277" r:id="rId7"/>
    <p:sldId id="282" r:id="rId8"/>
    <p:sldId id="288" r:id="rId9"/>
    <p:sldId id="283" r:id="rId10"/>
    <p:sldId id="279" r:id="rId11"/>
    <p:sldId id="266" r:id="rId12"/>
    <p:sldId id="269" r:id="rId13"/>
    <p:sldId id="280" r:id="rId14"/>
    <p:sldId id="274" r:id="rId15"/>
    <p:sldId id="284" r:id="rId16"/>
    <p:sldId id="285" r:id="rId17"/>
    <p:sldId id="286" r:id="rId18"/>
    <p:sldId id="287" r:id="rId19"/>
    <p:sldId id="289" r:id="rId20"/>
    <p:sldId id="291" r:id="rId21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howGuides="1">
      <p:cViewPr varScale="1">
        <p:scale>
          <a:sx n="44" d="100"/>
          <a:sy n="44" d="100"/>
        </p:scale>
        <p:origin x="60" y="15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26.12.2018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worldservice" TargetMode="External"/><Relationship Id="rId2" Type="http://schemas.openxmlformats.org/officeDocument/2006/relationships/hyperlink" Target="https://learningapps.org/about.php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learnenglishkids.britishcouncil.org/en/" TargetMode="External"/><Relationship Id="rId4" Type="http://schemas.openxmlformats.org/officeDocument/2006/relationships/hyperlink" Target="https://quizlet.com/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2.bp.blogspot.com/-5mGOp9Rp3Gw/UTGq5X62ZnI/AAAAAAAAAxo/8zt6zJZHBTo/s1600/o-ZUZ-2XwYk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844824"/>
            <a:ext cx="7008574" cy="3384376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60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 формы повышения </a:t>
            </a:r>
            <a:r>
              <a:rPr lang="ru-RU" sz="60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мотивации</a:t>
            </a:r>
            <a:br>
              <a:rPr lang="ru-RU" sz="60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</a:t>
            </a:r>
            <a:r>
              <a:rPr lang="ru-RU" sz="6000" b="1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уроках иностранного языка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sz="3200" b="1" dirty="0">
                <a:solidFill>
                  <a:schemeClr val="tx2"/>
                </a:solidFill>
              </a:rPr>
              <a:t>Выступление на педсовете   </a:t>
            </a:r>
          </a:p>
          <a:p>
            <a:pPr algn="r"/>
            <a:r>
              <a:rPr lang="ru-RU" sz="3200" b="1" dirty="0">
                <a:solidFill>
                  <a:schemeClr val="tx2"/>
                </a:solidFill>
              </a:rPr>
              <a:t>учителя  английского языка </a:t>
            </a:r>
          </a:p>
          <a:p>
            <a:pPr algn="r"/>
            <a:r>
              <a:rPr lang="ru-RU" sz="3200" b="1" dirty="0">
                <a:solidFill>
                  <a:schemeClr val="tx2"/>
                </a:solidFill>
              </a:rPr>
              <a:t>высшей квалификационной категории Денисенко Е.В.</a:t>
            </a:r>
          </a:p>
          <a:p>
            <a:pPr algn="r"/>
            <a:r>
              <a:rPr lang="ru-RU" sz="3200" b="1" dirty="0">
                <a:solidFill>
                  <a:schemeClr val="tx2"/>
                </a:solidFill>
              </a:rPr>
              <a:t>учителя первой квалификационной категории </a:t>
            </a:r>
            <a:r>
              <a:rPr lang="ru-RU" sz="3200" b="1" dirty="0" err="1">
                <a:solidFill>
                  <a:schemeClr val="tx2"/>
                </a:solidFill>
              </a:rPr>
              <a:t>Чермашенцевой</a:t>
            </a:r>
            <a:r>
              <a:rPr lang="ru-RU" sz="3200" b="1" dirty="0">
                <a:solidFill>
                  <a:schemeClr val="tx2"/>
                </a:solidFill>
              </a:rPr>
              <a:t> Е.А.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72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49"/>
            <a:ext cx="9694812" cy="3604591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>
            <a:normAutofit fontScale="92500" lnSpcReduction="10000"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Драматизация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совокупность действий, являющихся средством организации ролевого поведения учащихся в заданных реальных и игровых ситуациях в образовательном процессе, способствующих как формированию и развитию коммуникативной компетенции, 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их всестороннему развитию путем обращения к эмоционально-чувственной сфере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Ю.В.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Курдюмова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4" y="1916832"/>
            <a:ext cx="7313295" cy="762000"/>
          </a:xfrm>
        </p:spPr>
        <p:txBody>
          <a:bodyPr rtlCol="0">
            <a:noAutofit/>
          </a:bodyPr>
          <a:lstStyle/>
          <a:p>
            <a:pPr algn="ctr"/>
            <a:r>
              <a:rPr lang="ru-RU" altLang="ru-RU" sz="6600" i="1" kern="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драматизации</a:t>
            </a:r>
            <a:r>
              <a:rPr lang="ru-RU" altLang="ru-RU" sz="6600" b="0" i="1" kern="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6600" b="0" i="1" kern="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2205980" y="1916832"/>
            <a:ext cx="4520742" cy="2452712"/>
          </a:xfrm>
        </p:spPr>
        <p:txBody>
          <a:bodyPr rtlCol="0">
            <a:normAutofit fontScale="55000" lnSpcReduction="20000"/>
          </a:bodyPr>
          <a:lstStyle/>
          <a:p>
            <a:pPr lvl="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v"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Пантомима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v"/>
            </a:pPr>
            <a:r>
              <a:rPr lang="ru-RU" altLang="ru-RU" sz="3600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Импровизация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v"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 kern="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Pолевая</a:t>
            </a:r>
            <a:r>
              <a:rPr lang="ru-RU" altLang="ru-RU" sz="36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v"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Выразительное чтение</a:t>
            </a:r>
            <a:r>
              <a:rPr lang="ru-RU" altLang="ru-RU" sz="3600" kern="0" dirty="0">
                <a:solidFill>
                  <a:srgbClr val="2F1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altLang="ru-RU" sz="3600" kern="0" dirty="0">
                <a:solidFill>
                  <a:srgbClr val="2F1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kern="0" dirty="0">
              <a:solidFill>
                <a:srgbClr val="2F1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4132" y="1614070"/>
            <a:ext cx="7313295" cy="762000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00B050"/>
                </a:solidFill>
                <a:latin typeface="Sitka Small" panose="02000505000000020004" pitchFamily="2" charset="0"/>
                <a:ea typeface="Times New Roman" panose="02020603050405020304" pitchFamily="18" charset="0"/>
              </a:rPr>
              <a:t>пантомима</a:t>
            </a:r>
            <a:endParaRPr lang="ru-RU" sz="6000" dirty="0">
              <a:solidFill>
                <a:srgbClr val="00B050"/>
              </a:solidFill>
              <a:latin typeface="Sitka Small" panose="02000505000000020004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1764" y="2376070"/>
            <a:ext cx="7601327" cy="69289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помогает легко и весело изучать 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новую лексику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9214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60648"/>
            <a:ext cx="9591283" cy="604867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Глаголы движения</a:t>
            </a:r>
          </a:p>
          <a:p>
            <a:pPr algn="ctr"/>
            <a:endParaRPr lang="ru-RU" sz="4000" b="1" i="1" dirty="0" smtClean="0"/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rgbClr val="C00000"/>
                </a:solidFill>
              </a:rPr>
              <a:t>Прыгать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rgbClr val="C00000"/>
                </a:solidFill>
              </a:rPr>
              <a:t>Бежать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rgbClr val="C00000"/>
                </a:solidFill>
              </a:rPr>
              <a:t>Плавать 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rgbClr val="C00000"/>
                </a:solidFill>
              </a:rPr>
              <a:t>Летать</a:t>
            </a:r>
            <a:endParaRPr lang="ru-RU" sz="4000" b="1" i="1" dirty="0">
              <a:solidFill>
                <a:srgbClr val="C00000"/>
              </a:solidFill>
            </a:endParaRPr>
          </a:p>
          <a:p>
            <a:pPr algn="ctr"/>
            <a:endParaRPr lang="ru-RU" sz="4000" b="1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354" y="3831884"/>
            <a:ext cx="1518456" cy="893261"/>
          </a:xfrm>
          <a:prstGeom prst="rect">
            <a:avLst/>
          </a:prstGeom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44" y="1754772"/>
            <a:ext cx="1742047" cy="878797"/>
          </a:xfrm>
          <a:prstGeom prst="rect">
            <a:avLst/>
          </a:prstGeom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820" y="3573016"/>
            <a:ext cx="1233677" cy="1152129"/>
          </a:xfrm>
          <a:prstGeom prst="rect">
            <a:avLst/>
          </a:prstGeom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28" y="1269865"/>
            <a:ext cx="1237713" cy="107901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74515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1899592"/>
            <a:ext cx="4522002" cy="8270776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Учащиеся с большим удовольствием изображают животных, таких как заяц, медведь, сова, жираф, крокодил. По мере освоения лексики учитель может усложнять задания, добавляя к основному слову определение.</a:t>
            </a:r>
            <a:br>
              <a:rPr lang="ru-RU" sz="2800" b="1" i="1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b="1" dirty="0">
                <a:solidFill>
                  <a:srgbClr val="FF0000"/>
                </a:solidFill>
              </a:rPr>
              <a:t>Пример</a:t>
            </a:r>
            <a:r>
              <a:rPr lang="ru-RU" sz="2800" b="1" dirty="0" smtClean="0">
                <a:solidFill>
                  <a:srgbClr val="FF0000"/>
                </a:solidFill>
              </a:rPr>
              <a:t>: </a:t>
            </a:r>
            <a:r>
              <a:rPr lang="ru-RU" sz="2800" b="1" i="1" dirty="0" smtClean="0">
                <a:solidFill>
                  <a:srgbClr val="00B0F0"/>
                </a:solidFill>
              </a:rPr>
              <a:t>ты – медведь, злой медведь</a:t>
            </a:r>
            <a:r>
              <a:rPr lang="en-US" sz="2800" b="1" i="1" dirty="0" smtClean="0">
                <a:solidFill>
                  <a:srgbClr val="00B0F0"/>
                </a:solidFill>
              </a:rPr>
              <a:t>, </a:t>
            </a:r>
            <a:r>
              <a:rPr lang="ru-RU" sz="2800" b="1" i="1" dirty="0" smtClean="0">
                <a:solidFill>
                  <a:srgbClr val="00B0F0"/>
                </a:solidFill>
              </a:rPr>
              <a:t>счастливый жираф</a:t>
            </a:r>
            <a:r>
              <a:rPr lang="en-US" sz="2800" b="1" i="1" dirty="0" smtClean="0">
                <a:solidFill>
                  <a:srgbClr val="00B0F0"/>
                </a:solidFill>
              </a:rPr>
              <a:t>, </a:t>
            </a:r>
            <a:r>
              <a:rPr lang="ru-RU" sz="2800" b="1" i="1" dirty="0" smtClean="0">
                <a:solidFill>
                  <a:srgbClr val="00B0F0"/>
                </a:solidFill>
              </a:rPr>
              <a:t>несчастный крокодил и т. д. </a:t>
            </a:r>
            <a:endParaRPr lang="en-US" sz="2800" b="1" i="1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00" y="2420888"/>
            <a:ext cx="1512168" cy="122847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427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/>
              <a:t>Имитация (Симуляция)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852" y="1700808"/>
            <a:ext cx="1584176" cy="1584176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659" y="2664365"/>
            <a:ext cx="1266648" cy="1484715"/>
          </a:xfrm>
          <a:prstGeom prst="rect">
            <a:avLst/>
          </a:prstGeom>
          <a:effectLst>
            <a:softEdge rad="3683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680891" y="2149405"/>
            <a:ext cx="3962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ru-RU" sz="4800" b="1" kern="0" dirty="0">
                <a:solidFill>
                  <a:srgbClr val="2F1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Dragon”</a:t>
            </a:r>
            <a:endParaRPr lang="ru-RU" altLang="ru-RU" sz="4800" b="1" kern="0" dirty="0">
              <a:solidFill>
                <a:srgbClr val="2F1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12941" y="5246302"/>
            <a:ext cx="45897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“Sherlock Holms”</a:t>
            </a:r>
          </a:p>
        </p:txBody>
      </p:sp>
    </p:spTree>
    <p:extLst>
      <p:ext uri="{BB962C8B-B14F-4D97-AF65-F5344CB8AC3E}">
        <p14:creationId xmlns:p14="http://schemas.microsoft.com/office/powerpoint/2010/main" val="96672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20" y="404665"/>
            <a:ext cx="1656184" cy="93135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0716" y="3140968"/>
            <a:ext cx="2599918" cy="1726811"/>
          </a:xfrm>
          <a:prstGeom prst="rect">
            <a:avLst/>
          </a:prstGeom>
          <a:effectLst>
            <a:softEdge rad="4191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47534" y="1650607"/>
            <a:ext cx="43204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Algerian" panose="04020705040A02060702" pitchFamily="82" charset="0"/>
              </a:rPr>
              <a:t>“Desert Island”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949280"/>
            <a:ext cx="75312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Algerian" panose="04020705040A02060702" pitchFamily="82" charset="0"/>
              </a:rPr>
              <a:t>“ Adventures in the jungle”</a:t>
            </a:r>
          </a:p>
        </p:txBody>
      </p:sp>
    </p:spTree>
    <p:extLst>
      <p:ext uri="{BB962C8B-B14F-4D97-AF65-F5344CB8AC3E}">
        <p14:creationId xmlns:p14="http://schemas.microsoft.com/office/powerpoint/2010/main" val="16357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10236" y="-24138"/>
            <a:ext cx="7008574" cy="329882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Bahnschrift" panose="020B0502040204020203" pitchFamily="34" charset="0"/>
              </a:rPr>
              <a:t>Электронные образовательные ресурсы</a:t>
            </a:r>
            <a:br>
              <a:rPr lang="ru-RU" sz="4800" b="1" dirty="0" smtClean="0">
                <a:latin typeface="Bahnschrift" panose="020B0502040204020203" pitchFamily="34" charset="0"/>
              </a:rPr>
            </a:br>
            <a:endParaRPr lang="ru-RU" sz="4800" b="1" dirty="0">
              <a:latin typeface="Bahnschrift" panose="020B0502040204020203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30115" y="2996952"/>
            <a:ext cx="8758709" cy="3312368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learningapps.org/about.php</a:t>
            </a:r>
            <a:endParaRPr lang="ru-RU" dirty="0" smtClean="0"/>
          </a:p>
          <a:p>
            <a:endParaRPr lang="ru-RU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www.bbc.co.uk/worldservice</a:t>
            </a:r>
            <a:r>
              <a:rPr lang="ru-RU" dirty="0" smtClean="0"/>
              <a:t> </a:t>
            </a: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quizlet.com/ru</a:t>
            </a: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hlinkClick r:id="rId5"/>
              </a:rPr>
              <a:t>http://learnenglishkids.britishcouncil.org/en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46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4" y="4653136"/>
            <a:ext cx="3609356" cy="2030791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2133972" y="476672"/>
            <a:ext cx="8645186" cy="2880320"/>
          </a:xfrm>
        </p:spPr>
        <p:txBody>
          <a:bodyPr rtlCol="0">
            <a:noAutofit/>
          </a:bodyPr>
          <a:lstStyle/>
          <a:p>
            <a:pPr marL="0" indent="0" algn="ctr">
              <a:buNone/>
            </a:pPr>
            <a:r>
              <a:rPr lang="ru-RU" sz="4400" b="1" i="1" dirty="0">
                <a:ln/>
                <a:solidFill>
                  <a:schemeClr val="tx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Главной целью </a:t>
            </a:r>
            <a:r>
              <a:rPr lang="ru-RU" sz="4400" i="1" dirty="0">
                <a:ln/>
                <a:solidFill>
                  <a:schemeClr val="tx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 иностранным языкам в школе является развитие коммуникативной компетенции, желания и способности к участию в межкультурном общении на иностранном языке. </a:t>
            </a:r>
            <a:endParaRPr lang="ru-RU" sz="4400" b="1" dirty="0">
              <a:ln/>
              <a:solidFill>
                <a:schemeClr val="tx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Warming up</a:t>
            </a:r>
            <a:endParaRPr lang="ru-RU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828" y="1701800"/>
            <a:ext cx="8424935" cy="28073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sz="5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ru-RU" sz="54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arming</a:t>
            </a:r>
            <a:r>
              <a:rPr lang="ru-RU" sz="5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</a:t>
            </a:r>
            <a:r>
              <a:rPr lang="en-US" sz="5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«разогрев» - это различного </a:t>
            </a:r>
            <a:r>
              <a:rPr lang="ru-RU" sz="5400" dirty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рода 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лексические, фонетические </a:t>
            </a:r>
            <a:r>
              <a:rPr lang="ru-RU" sz="5400" dirty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или 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лексико-грамматические </a:t>
            </a:r>
            <a:r>
              <a:rPr lang="ru-RU" sz="5400" dirty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зарядки».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17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837828" y="1599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20124D"/>
                </a:solidFill>
                <a:latin typeface="Times New Roman" pitchFamily="18" charset="0"/>
                <a:cs typeface="Times New Roman" pitchFamily="18" charset="0"/>
              </a:rPr>
              <a:t>CULTIVATE POSITIVE EMOTIONS!</a:t>
            </a:r>
            <a:r>
              <a:rPr lang="ru-RU" b="1" i="1" dirty="0" smtClean="0">
                <a:solidFill>
                  <a:srgbClr val="FF2A3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</p:txBody>
      </p:sp>
      <p:pic>
        <p:nvPicPr>
          <p:cNvPr id="43012" name="Рисунок 5" descr="http://2.bp.blogspot.com/-5mGOp9Rp3Gw/UTGq5X62ZnI/AAAAAAAAAxo/8zt6zJZHBTo/s320/o-ZUZ-2XwY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284" y="2996952"/>
            <a:ext cx="2098520" cy="124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data:image/jpeg;base64,/9j/4AAQSkZJRgABAQAAAQABAAD/2wCEAAkGBhQSERUUEBQVFBUWGBgVGRYYGBUXGBoYFxUVFxcYFRcXHCYeGRomGRcXIC8gIycpLCwvGh4xNTAqOCYrLSkBCQoKDAwNDQwMDSkYHhgsKSkpKSkpKSkpKSkpKSkpKSkpKSkpKSkpKSkpKSkpKSkpKSkpKSkpKSkpKSkpKSkpKf/AABEIAQAAxQMBIgACEQEDEQH/xAAcAAABBQEBAQAAAAAAAAAAAAAAAwQFBgcBAgj/xABMEAACAQIDBAYFBwYMBwEBAAABAgMAEQQSIQUGMUEHEyJRYXEUMoGRsSNCUmKhwfAIM3KCkuEVQ1N0k6Kys8LD0fEkNlRjc4PSozT/xAAVAQEBAAAAAAAAAAAAAAAAAAAAAf/EABQRAQAAAAAAAAAAAAAAAAAAAAD/2gAMAwEAAhEDEQA/ANxooooCiiigKKKKAooooCiis/6Xekb+DcOEhI9KmBCc8i8DKR9ig8T3hSKA6Rel+DZt4owJ8Vb82DZY78DKw4HnlGp8Lg1g+3ulHaOLYmTFSIp/i4iYkA7rIQW/WJNVeaZnYs5LMxLFiSSSTckk6kk868UElht5cVG2aPEzo3essgPvBq3bK6TxMRHtqBcZHwE4ATFR+KSpYt5Ei/fyrP6KDadpz7R2ZEuO2VjXx2zmsbSky9WL2yyK2qi+hK5SDoQOd66POl/D7StFIBBibfmybq9uJiY8TzynXzsTWLdFfSAdnz9VOc2DnOWZGGZVv2esCnuGjDmvfYUp0qbjnZeMWTDEjDynrIWUm6MCCUDDXskgqe4jUkE0H1LRWf8ARD0i/wAJYYpOR6VCAH5Z14LKB9jAcD3ZgK0CgKKKKAoooJoCiiigKKKKBrn4i+mo+Hv413ORzpxlrtA1Eh7z+AOR9ulLQsSNfx7qUooCiiigKKKKBHGYtYo3kkIVEVnZjwCqCWJ8gDXylvFvGMfipcTMbdbmUXcfJpcrHGF/RsSbcSxrZ+n3eL0fZvUqbPiXEfj1aduS3tyKfBjXzRQTL4CIamwU3BbODawGqjncnhry4V7w+FiBucqkHT5RWFgdD5nu4acr1CFja3IVygmGwkZJay5eyPXAABW5bz8PDhrXZoo3ZmFiQbWLhQ9wtjc8NM2nlUPmNrX042rlBNSYWHTLlI4E5wNLnM3iRp53rX9gRrtjYM2CvnnwgUxG4LdlWMGo01AeLyrBq0ToJ251G1UjJ7OIRoT3ZrZ0PnmTL+saCubh70Ns/Hw4gE5Q2WQDnE2ji3M21Hior7ARwQCDcEXBHAg8CK+SOlDYowu1cVGospk6xe7LKBIAPAZivsr6G6H9t+k7IwzMbtGpgb/1HKt/HJkPtoLnRRRQFISm5seH7uPjS9FA2Ep7/gfxx/F6Gc8L/CnGXnXaBtCx4A8h8KKXZAeNFB6ooooCsu346aEw7NDgFWWQXDStcxqeYUA3kI77gedK9MO+pgjGEga0kq3kYHVYzcZQeRax8gD3g1hrrQWDFdKe02bN6W6+CrEq+4J8amdk9MLSr1G2YUxcDcXCBZE5ZgFsGt9XK3cTwqgOtN3Sg0be3YuK2WqY7Y+MmfAy2KkOWCFvVEim6uhOgLDQ9k62JuvRd0xDHsMNjAseJt2GXRJbDUW+a9tbcDra3CqT0P7xqXk2Zi+3hsWGVVPBZCDcDuDj3MFI1JqjbX2FLgtoNh1YiWKYKjjQ3zAxOO64KN7aC6flFbW6zaEUIPZhhBt3PIxZv6qx1lFXDpcxXWbYxZvezqn9HGif4ap9AUUUUBRVo2fu0uMwE02HFp8IA00fKSA3tKncyWIYcCLHQ3zVegKkN3to+j4uCb+Sljk/YdWPwqProoNZ/KNwOXHwSAaSQBfMpI/3MtWT8mvaF8Ni4foSpJ/SIVP90KifyhGzwbMl+kkt/auHYfE0n+TXiLYnFpyaJG/Ze3+M0G/0UUUBRRRQFFFFAUUUUBSeJxCxozubKoLE9wUXJ9wpSqp0oY/qtmTWNjJliH67AN/UzUGD7d2s2KxEs0nGRi1vojgqjyUAeyoqSO1OmFJnuPD4VQydaQdaeyR13aGzniIDj1lV1YaqyMLqynmDr5EEGxBFBHwTtG6yRmzoyup7mUhlPvArVN/MEs+1tj4tBZcZ6Mx81ljJv45JFH6tZY61q+EbPgN35Txjxoh9nXMAPdGtQZj0hi+1Mb/OZvskYVWyKuHSZhcm1saD/LM37YD/AOKqm6UCVFFFBqH5PS32lKpF1bCyBweBXrIePw9tZtj4AkroNQrMo8gxA+FbB0Q4L+D9nY3a04teMpDfTMFPLwabIo/RNYyzXNzxNByu1ynGz8IZZY414yOqDzZgo+NBsHT6uXCbLQ8Qj/1Y8OPvrz+TVh74jFv9GONf2nY/4KT/ACkcYPScJCP4uFnt/wCR8o/uqnvybNn2wuKm+nKkf9Gmb/NoNjooooCiiigKKKKAooooPOcWvWf9NE3/AAMQHzp1+yOX76vPVm50/GnP31S+ltLYNGNxaZbkAHQpILWPefuoMRZaTYVLvj1NtD4rZSCLAZbk8Ba/tpjjJAzEi/Lj5d2tqoZHuPD4VZN5sNl2Xs3NbOfSiO/qjKCvsubjzNRmyzhw98WszqNQsTIt/Biw0HiDf40rvRvEcZMHKCONFWKKJdRHGvqgHme/hfwsKCtutaJjMR1O7+zZOaY4yjySTEt91UGVLVfekWHqdlbKwx45GmYdxZVOvtlb3UEZ05bPybUaQerPFHKD32BjP92PfWddSTe3IEnyHGtY35T03YmAxq6vB/w0vfyS7frop/8AZWeYfHKigEHgQVstjc+tc87aWtyqCAdasW6O1MFGwGNwTYk3upWZ47/VdeDC/cR43rxPj00Oretdcq9oWAGc3J9uvPhSCbVQccza3vlUG19F0PAffyoJ3pA6TptoKkCxLhsLHbLAv1RZSxsNAOCgADx0NUqWIqbHiKlf4RTViTe6i1lJICm66n1Sefjwry21VJa+ZT8xgASoNrixPh9poIoqefPWrj0Q7H9I2vhRa6xt17eAiBdb/rhB7ahm2uht6y25BVIIBPZ46A3F/LnWo9GEqYPA43a7rbLH1EIItmYG5AGvZMhiX9VqCl9Me2fSNr4gqbrERAv/AKxZ/wD9M9bv0N7I9H2RhwRZpQ058esYlD/R5K+aNg7Kkx2NihBJeeUAtxPaN3c+QzMfKvsjDYdY0VEFlVQqjuCiwHuFArRRRQFeXe1eqRaM37/9qBW9BamwiPC3w4acT+PhXrqj3fD8fjhQLq4PCuU3WO3rdw7/ALqKB1Vd6QdmGfZ06gXZV6wecZD2HmFI9tWKuEUHyzXkirDvvu2cFi3jt8m13iPehPDzU9n2A86gKoSZaSZacEUmwoHm7GxDi8XDh7XDuM3gg7Tn9kH7KmOl/awn2iyr6kCrCLcLi7PbyZiv6lT+7MQ2TgHx0wHpOIXq8Mh4hTrnI7jox8FUcWrNJHLElySSSSTqbnUnzJ40Fy6LtpJIJ9mYk2ixinIfozBdCPEgAjxjUc6oO19lPh5pIZhZ42KMPEcx4EWIPcRSysyMGQlWUhlYcQQbhge8EfZWibcwA25hBi8Mo9PgUJiIRxlUcHQczxI9q6lVvBkbpTd0p/IlN3SgYsK5S8iV4igZ2CopZmIVVAJJJNgABqSTyoHewtiyYvER4eAXeRgo7hzLN3KACSe4GtA6XtuRwpBsjBm8OEA6wi3bmsb3tzGZifrOR82nkEa7uYMu+Vtq4pLKmjejRH5zcs1x5EgAXCsTVOj7cOba2KsSwiDZppjra5uQCeMja295oNB/J43MN32hKuljFBf3SuPdkB/Trcqb7P2fHBEkUKhI41CKo4AAWA/fTigKKKKAooooCiiigKKKKAooooIXerdWLHw9XL2WGqSAdpG7x3g8xz8wCMR29uNi8Ix6yJnQcJIwXQjvJAuvk1q+iKKD5hwuy5ZWyxRSO3cqMx+waVZ8Fu/BgLTbUKvINUwSFWYnkZyLhV8Ofj6p3esY6Z8AqYqJ0VV6yM3sALsrm5NuJsw1qimby7xS42YyznwVR6qLyVR8TzqFZacsKTZaBse48PhS+ydrzYOZZsO+R14HiCDxVh85TzHwI0TZaTPceHwoL9iZNmbZ7UrjZ2OPrMdYJW7ySQLnxKt+nURjuhLaKn5JIp1PB45UsR3/ACmX76qMsdq8xYuSP83I6foMy/2SKgtUXQpjQM2MfD4OMcXmlTQeAQkE+bCpbZWOwWzrpsWGXamPIK+k9UxjjJ0PVqB8ON9XI0rNcRIzm7szHvYlj7zX1buCttl4L+bQf3S0GQbv9CGNx05xO2JTHnOZluGmfwJF1jFrDnYC2UVuGxtiQ4SFYcNGsca8FH2kk6sx5k6mn1FAUUUUBRRRQFFFFAUUUUBRRRQFFJGf36+8fGgT9/GgVopIT+H44/gV7R70COOx8cMbSTOERRcsxsB+++lqyrpB25gdodT1eKEZizgloZzcPk4WT6v2076bsawGGiB7B6yQjvZcirfyDN76yqgmTsXC/wDXx/0GJ/8AiuJsHDMQBtCIEkDWDEgam2pK2A8TUPXkiqH29G7UmBnMMtibBlYXysp5i/iCPMGoRlrSscDjtixSyC82Gl6hXvqyHILMfJl9qeJqiybP07JDEWuFuTcm1h38fxpcIs9x4fCm8sdqv8e5MGGUNtOSQSNqMNB1ZkAPq9a7nKhP0eNNjgNly9nLjcN/3C0Myr4yoLMBbuNBR8NCjSIJH6tCwDOFz5VJ1bKCC1hra9fWe7mDSHCYeKNxIiRRosgtZ1VFAYW01Av7a+a9t7ly4dwGZHjcZopkIMci3AuNbjjqOR8wa3PoqcjZGFHPK/iPz0njw8eFQXKikuvFdE9ApRVR210kwRTjC4ZWxmLbQQQleyefWyHsxgc+JHMUrjd+oMEB/CmIw8Mra9VGZJGUHvsMzD62RRQWmiobYO+WDxv/APJiI5SNSoNnA7yjWYDxtUzQFFFJyS20HH916BSik+vH4/Gtcacfi1ArRSSTjn/rx8qKDgg1Ov8Ary/0r0YfH4UpRQJdR4n8fgV7RLV6ooMl6cPzmF/Rl/tR1mVab04fnML+jL/ajrMqoKKKKC97Lky7AmYcsUv29RSG5WWCDE7RkRT1NkiBGjTNa3PlmX3k8qVwX/Ls/wDOl/yKbbXPV7CwiD+NnlkbxyGRR/h91BWI8RiMVMQimaWUkkBbl2PFjbw8gBfgKmcR0e7T1IwmhsCA0BvYWs1pP9K7sGc4fZ2LnS6ySPHhVcaMqsGkkynlcKBfwqpMxvcG3lpQX7Y27W0GgmwmIwsiqVM0DELlSeMXC3DWCuoKH2edab0f7Jkg2dBFOpikVWBTQ2vI5HC44Ec6+c/TpRwkkHk7j76Rlxbto7uR4sx+JoPqTaW2sNACZ8RFEPryIvuubmsa6RemRpCYNmsVi4PPqGfvWPgUX62jHlYccxkisa7gcAZpo4hxkdI/22C/fUGt7p4RtlbJ9Lji63aO0CFgQLdrPdkAX6IUGVuR7IPAGqJvF0T7WSN8XiYzKTeSS0iySDmWcA6+OW9vKvpuPZcasjBReNDGn1VOW4XuvlW/6Ip3QfEWFxbxOrxMyOpurKSrAjgQRqDX1T0U78fwlgQ8hHXxHq5eAubXV7DgGGvmGtwrDumjdJcDtFjEuWKdeuQAWCkkiRR4Bhew4BgKl/yd9rmPaMkJPZniOne8ZDKf2TJ76D6OpBHVmYK1ypysBxByhrHu7LA+3xpeso3s6Qn2fiIZEAkjmlmaVdLtCvVrGY2N7as7CzFW1PZzFVDURBr4fby/0rvU+J+yktl7TjxEKTQOHjkAZWHMfcQbgg6ggg06oERDbhrw4+HsopaigKKKKAorjNYXOgqtRdIWEklaLDzRymNlErZwqorkqpViLSnrMqWUnVxrQUvpw/OYX9GX+1HWZVpvTf8AnML+hL/ajrMqoKKKKC84H/l2f+dL/kU02kes2JhG/kcRLGf180g+winmA/5dnv8A9Uv+RTXcWdJ0n2fMwUYkBomPBZ01X32HnltzoGO7sYxOHnweYLK7RzwAkKrPGGVo7nQFkbTxFQG09jTQG08UkX6aso9hOh9le9oYB4ZGilUq6GzKeRHxHMHmLGpDZ2+WMgGWOdynDI9pEt3ZZLgDytQVtlpF1rRYtoYOfDvPtDBxx9oRxvhbxPI/GQiMnIQq2JY6XYDiaXPREMTh1xOzpyyOCyxzqFawJFi6XF7g8vbQZeRyP+1Su5EF9p4MH/qIj7nDfdXnbm7uIwj5MTE8R5Ejst+iwurewmve6GJEePwjNwWeLXuvIoPs1oPqkUUUVBin5S2HBjwT8w0y+wrGf8NZ90LvbbWE8TKPfBKKuX5Ru1Q8+Gw44xo8rechVVB8bRk+2ql0KYYttrDEcFErHyEEg+JFB9PbRxPVxO3MKbaFjfkAoILG9tBqeA1rAekhc2IRD/FwpzBuZM0zNmAAYkyatYZiCeJNbVvVOuRI20V2u5PDq0Bd7309VSbXBsrlTmUVgK7ynGTSJi2s0kjvBK50jLsWGHkY8Ijeyk6I3crNYJLo136bZs3VTEnCSt2hx6pjp1iju4Zh3ajUWP0PFKGUMpDKQCCDcEHUEEcRavlnFYQglXUqykqQRYgg2II5EGtB6Jd+jC64HEkmNzlhY/MYnSM/UJ4dxNuB0DZ6KKKAqub1b9YfAqM5MkjXyxpxJXQ5m4KASOOvgasdZV0nbCXKwQQoyFsRHHGjB2RiPS3lb1Sc7RsOGinjyCjb5b9YrH3V26uH+RS4Uj654v7dPAVX91NrehYxJSzKhvFKU0YRvozL9ZTZx4oKWIprPh6o+lcDBDjIcuIiilKHIbgyqNFYZJZFGfsFLuul766VUd6+iCNlMmAujjXqWJKt4IzaqfMkeXGmHRdtWZcPG0gJKHqIgTeSeFcx6uFXdVAid8zOAeyAPm1q2HxCyKHjZXVhcMpBUg8CCNCKg+XpIypKsCCCQQRYgg2II5G9cA5n/er10vbJWLGiRRYTIGIHN1OVj7Rl+2qKTVF5wZvu7P8Azpf8iqMrEEEEgjUEaEEcCDyNTGH3lZcDJg8gKPIsoe5DBgUuCOBBCDut41DUFuO+MOKRU2pA0rqMq4mEhJrdzg9l/bp4c6YYg7NTtRjFzHkkhiiT9dkuxH6NvMVAqtzYak6AePcK2Po26P8AqI2mxkaGSS2WN1VjGoubm4NnN9QOFhfXQBlZjxGPlCxRlyAFSONbJGgOiqOCLc8SdSSSSSTW97k7Jkw2BghmADopzAG4F3ZrX56EVNRxhRZQAO4Cwr1UCOLwSSoUlRZEPFWAZT5g6VgXSpuL6DOJcOpXDyHs2uRHIBqlzyNsy+0cq+g6a7T2ZHiIminQPG4syn8aEHUEagigp8nSOI8Jg8a65sPL8nPlF2ilt61uah1kUjjqpHcV9s9Lez4ITIk6zsRdYo7lmPIG47A8Wt7eFV9NzX2eJ8NKr4nZmJ9YqM02HbS0hRRdgLLdlB9UGwsQc6290a4uA/JxtioG1jngBkBU8CVS5XxHDuJoKpvFtiTGYiTETm7yNmNuAHBVX6oUADyrUPyd93D1s+MYdlV6hD3sxV5CPIBB+sar+7PQ9jcXIOtjbDRX7TyCzW+pGe0T5gDx5Vs2Jw8WDwyYHCgIqqQxJ0VAM0jSNp2mzXbVWys7rcragg99drGSHENGy5pIzHEuYBnhGRp3jHzx1ZzEqSCrIbK0bViuKwYNSe+W3nnxgngZkEJAgbQMMrFusawA6x3LO2nFrcqVlZZ4vSIlC6hZol4RSHgyDlC9iV+ibpyUtQbPnOKQRvriY1sh5zxqNEPfMijs83UW9ZRmf7k4cNjYmPCPNMTdQB1SM4JLEKO0F1JA11qvSQ6hlJDAggg2IINwQRqCDretF3HtOsuIAK4h8uGcKLKWdkdpkI9UsFAZcrKGN2GRiAGsbvxsuGiDXvl55rjmBZ+0LCws1yLWJYi5KewRBVVVAAUAADQAAWFhyrlQJmU6jzF/xwphtuAvFoZLIc5RAuaVVBJhOb5raA6i/CpQQju/H4Fd6sdwoPnreLdf0afJ2gGGZLgNYFQxDMptcElSRzU17wO78cUfpONv1ANo4x2ZMQ4F8qfRjHzn5cBrw1DeLdnD5166NOoaQGONFlEj4qVyW6x1uBEwAvcWFr3FhfHt4tqTTzs2JGV17HV2yrGFNurVfmgfvqiF29t2ebEriM3VvHbqgnZWFV9RIl4BR9ut73rZOjjpCGITUWYWEsQuch7CCWEEhI8IqISw1Ks1uYL4/JhwRc/70xR5IpVkhYrIp7JX3WsdCCCQVIIIJBBvQfTe3d1cLtFEaUZuzeORGIOVrG6kaEHQ6giqNtHoSbjhsQCPoyqQf20/+aktib6LHiEwzyKMUViM0DHLGZ5eoDiKViQvVRhvkQBcmwueF52btVJ1BQkHKrFGGV1Dglc6HVbgHjUGOP0O44HQwHxEjfelPdn9Dcx/PzRpxFlDOe4ccuv7q2KvJQdwoKruzuLhsHZ0TrJR/GyWJHflA7KeYBPjVkMpOg+H7/3+6lREL13qh3CgRSY2932+VdWQgff+D+LUp1IvwrvVjuFAkJT+PM6fZXuKS9eurHcK6FtwoO15VAOAA1v7TxNeqgNpbyjtJhiGIBLSm3VRgqhzsSQGAEsclrgMmfKSVtQPdr7YENlQZ5W9VAbX1ABJ5LmKJmsQC63sCSMd3u6QEilbCn5eOS6YuceudTYYfW1kYtJlJKlmdFIW1Odr75xzxYhMBIzTIc00hBu0JurNh3OpC3jjZ8qsyKh1AuM4xGFBFjw+FBI7T2cY3ykhgQGV11V0YXR0PNWGv2HUGubFjMMokGoYOjIQcjoRZkkIOgJsRbUEKRqBXvYEvWKMHKQGuThnJ0DsbtASfmSHVT81/B2shIhF1a41sQbjUaWI7xVEtj9iquV4mYxSXyErqpHrJKQbBluAbeY0IrS9xthmJMPH3ZsS2nF5AAtteITJqCGUEggiXTPtxMOZZ2glVpcMymSVdcwKCyNGRrnLZYwo9YORbu2ndbCXjaZ7EzHMLWKhB6gUi2ZNSVJUMFKKfUqCVilPnoD3cRXaUMQ5aeVq5QKUUUUHmVMwIuRcEXBsde4jgayjfncgXXJlVx1cMF5GeXFZYizCQkaSDLYMTqNNOzWs0nPCHUgki4IBGjC4Iup5GxOtB8vSAgkEWI0IIta2lrcvKp3dTBqnWY2UAphbFFPB8Q35lPEA9s9wUd9XXfPcJTY3EZHUQRSs0kj4iRgVPpGVSVa4W0mvO/LLVd9k9GEOAXhAokkbUCSeVblhfioWyg+Y5VRR9pRNIzO5LMxLMx4lmNyT5k3qa2H0k4jDWTEXnRb5XzZZ42MTxB1k+eVR2sJA1tLEUyZb0yxOEvQb/sTfsSwpMhWVJRKY42Kx4g9UIkEYQm0jl+tJZTb1e+rIm8MOYqz9WQXFnBS/VyrESCdLF3QA31zC1fPe82CyYfAQ/QwiyEdzTySTH7GWo/C7343DjLHOzILfJyBZksCCAFlDBRcA6W4DuqD6kRwdQQeI014Gx+0EV6rB9z+kR5ziOvw8eeGFsQrQtJEXMeLjnZXBLjWRy5IHDMLWOj2DpcjS2ZMYLFDYTJILLM8pHaC6EOYz9UL9EUG10Vi2C6YsNniSSTHgXiRmYQ2sBIjM5WS+okUkgXBjDDXSlNv7+pC8sDx4uYoXhYvOIw1ohAxAVGsGyCTwbUWubhr02NRCA7qpJAAJAJLEhQBzJIIHeaiW3sRh/wAPG8+ga6jKuUokgOZvpRs5UmwLRspKmsO2n0rz5i0GGw0RLM12DzNdpVmPrMF/OqH9XRrkWuaW3s23Li0im6xuonjDrCCRGjr2Jo8g07MgJuRchlPOgu23ukfDRyKmLxWbtBWTCDOqWNusaS9hZkilWxZ1u6kEVR99NszyO+HcLFEjECGPSO18yNfi4IIZSdACMoFU3FYOrFs+X0nCWOs+EUA974W9lbxMTEKfqMn0aogMLM+GmSaGwdDcXF1IIIZXHNWUlSOYJFWDaeGSyTQA9RMCUBNzGwt1kLn6SEjXmpRudRssN6d7v4tUL4ec5YJiLt/JSi4jmHgLlW71J5gUDGbDgix/2qfCNjUzqC+KjAEqqCzTJoqzqBqz8Fe3Hsvza0djME8UjRSKQ6tlK8dfC3EHkRxuO+tB3M3VfDMrnTFvdUXsn0cMq5mcHQy5ZEcxMQerzkdrQBJ7p7qZEXD2uWOfFMNRdbgQBgbHJ2gR2WV3jkW4FaYBTHZGylgjCqNfnHiTbQDMdWCrZVzXOVVBJp9UBRRRQFFFFAUUUUBVL3i3EjeKwTPFGk8mUXbEmV26xRFKxNhcuMpuDcaHiLpRQfPO29yZoGbJ8qEVHdVHysQkBZRPGCcpsDqCV0OtV9YsxCji2g8zoPtr6Y2jsiOZSGut2jYshKMTE4dLsupAI4eJqr47cZGxCTNEkrHFZ8yEQdXCBmXOo0mIdQCbZiG46UGXb/MPT5UX1YhHCPKOJF+INVmWC9XjePdGaadpoSH9IkndIn+Sn7Eh6wdW+jBe8E3FjYVU8XgpImyyo0bdzqVPsB41Q43Dw3/GMg/jcPiov2sPIw+1RUXJFcVP7lPk2jhW/wC6q/t3Q/2qi8VBkd0PzWZf2SR91BBYrB1btvHro8NijqZ4VDn/AL0HyMvvyo/69Q0kd6m9kJ1mAxEXzoHXFJ35HtDMB4D5JvYaCt4jC3qY3WHWwzYM6triYP8AyRr8rGP04he3fEvfTIijDzNDKksRs8bK6n6ym4v4UHGS9c2di2w06TRgEqdVPqupBV0b6rKSp86md5MIiyiWEWhxCieMfRDE54/NJAy+QHfTTZ2xZsSbQRPJ3lRcD9JvVX2kUCu28AsbhoiWhlUSwseJRiey311YFG8VPfTbBbJkxD5IULtx04Ac2YnRVHeSBV62Nukowxgxbda4fPDFA4zI7wtIY3lKlVWVVW1rrdeN6vGxt1CFyqow8F7iNBZnAYMhmLXLExu8UiPmGgK5aCB2Du8VEKhVlxkKmI4kC6xBWKAAP2WliDxEZ1GaM9gmwq+bH2OsC6auw7TcfnMwUE65FLtlBJIBtenGCwKQoEiUKoAUcSbKoVbk6mygC5PIU4qAooooCiiigCa5mprfiNeegvw04e/nQSfH+t+PZQOS9eDLTQk+P29w9l73+yhWNtfv++gcGevDYim7NSLtQOmxNJnF0zd6QdzVDyd0bV1DEAgEgXAYWYA8RcaG1QuJ2InV9XE5jUQejxo1pIksbpJ1clwzjhc8tKcPIaQMvf8Af93s+2ghsRupGkhljw8DMhgaMK0kRzKw64uFOTlmUAeBqJ2xuTHLPI9p4+sxBW4ySJlcZ+utoVTMSCCTbyq0tP8AgZr6W4X099J+k9/f9b/e/wC7xojP23IWwIlkW6yvZ4CCOpNmByyHtHio5in2wd3kw8xeScNGY1jdRFIC0eLUomp0AzWJPzSNat64o+Q007Xdra3OlBiSb8fDjr5+PH30VQRuMlyOvdrGZbLAbloNWXtSAZmGq8j31I4LcGAsLjFSKWiGayRDJKhYPqGJCtZWXQjj53JZ+7/F3n91LJKfxf76CK2bu/aGKP0aBUQpIFmPXEO0hGJTMb6FArKwAHeO6awuxPU62Z3yZCAoEahopHZHCrorFGyOAAGHIV6SQ0uj0D3AYeOFQsSKgChRb6IJIW/HKCxsOAubU8WeoxHpZWqCQE1e+uHOmStQSb63t4X7vd+PKgkA1F6ZIx8fZm8NdfPn4eNe9fH+tQO6Kaw34ajQfjWigc2rhWvVFAi0dJtHTquWoGTQ0k0FSOSuGKgimw9JNhqmDDXk4eghGwlJtgqnjhq8nC0FfOA8K8nZ9WH0SueiVRXv4O8K6Nn1YPRK76JQQIwNKLg6m/RK6MLQRC4WlVw1SYw1ehBUEeuHpVYaeiGuiOgbLFSix0vlrtqBJY6UC12ig4VB4iiu0UH/2Q=="/>
          <p:cNvSpPr>
            <a:spLocks noChangeAspect="1" noChangeArrowheads="1"/>
          </p:cNvSpPr>
          <p:nvPr/>
        </p:nvSpPr>
        <p:spPr bwMode="auto">
          <a:xfrm>
            <a:off x="1677987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09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Сравните картинку</a:t>
            </a:r>
            <a:endParaRPr lang="ru-RU" sz="6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244" y="2348880"/>
            <a:ext cx="2405830" cy="1389910"/>
          </a:xfrm>
        </p:spPr>
      </p:pic>
    </p:spTree>
    <p:extLst>
      <p:ext uri="{BB962C8B-B14F-4D97-AF65-F5344CB8AC3E}">
        <p14:creationId xmlns:p14="http://schemas.microsoft.com/office/powerpoint/2010/main" val="3521607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96" y="1700808"/>
            <a:ext cx="3017116" cy="186922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45256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17309" y="0"/>
            <a:ext cx="10157354" cy="1397000"/>
          </a:xfrm>
        </p:spPr>
        <p:txBody>
          <a:bodyPr>
            <a:normAutofit/>
          </a:bodyPr>
          <a:lstStyle/>
          <a:p>
            <a:pPr algn="ctr"/>
            <a:r>
              <a:rPr lang="ru-RU" sz="9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Condensed" panose="020B0502040204020203" pitchFamily="34" charset="0"/>
              </a:rPr>
              <a:t>Игра</a:t>
            </a:r>
            <a:endParaRPr lang="ru-RU" sz="9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Condensed" panose="020B0502040204020203" pitchFamily="34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средство активизации лексического и грамматического материала, развития навыков и умений всех видов деятельности.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636" y="4005064"/>
            <a:ext cx="1766064" cy="99496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4" y="188640"/>
            <a:ext cx="7008574" cy="1930400"/>
          </a:xfrm>
        </p:spPr>
        <p:txBody>
          <a:bodyPr rtlCol="0">
            <a:normAutofit fontScale="90000"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ru-RU" sz="4000" b="1" dirty="0">
                <a:solidFill>
                  <a:schemeClr val="tx1">
                    <a:lumMod val="75000"/>
                  </a:schemeClr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На уроках иностранного языка используются разные типы игр:</a:t>
            </a:r>
            <a:br>
              <a:rPr lang="ru-RU" sz="4000" b="1" dirty="0">
                <a:solidFill>
                  <a:schemeClr val="tx1">
                    <a:lumMod val="75000"/>
                  </a:schemeClr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фонетические;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1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спеллинговые</a:t>
            </a: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или орфографические;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лексические;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грамматические;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речевые;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прочитай и сделай;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прослушай и сделай;</a:t>
            </a:r>
            <a:b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мимика и - сюжетно-ролевые.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6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66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Спайдерграмма</a:t>
            </a:r>
            <a:r>
              <a:rPr lang="ru-RU" sz="6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»</a:t>
            </a:r>
            <a:endParaRPr lang="ru-RU" sz="6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06" y="1988840"/>
            <a:ext cx="4669957" cy="2736304"/>
          </a:xfrm>
          <a:prstGeom prst="rect">
            <a:avLst/>
          </a:prstGeom>
          <a:effectLst>
            <a:softEdge rad="393700"/>
          </a:effectLst>
        </p:spPr>
      </p:pic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225</Words>
  <Application>Microsoft Office PowerPoint</Application>
  <PresentationFormat>Произвольный</PresentationFormat>
  <Paragraphs>43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Algerian</vt:lpstr>
      <vt:lpstr>Arial</vt:lpstr>
      <vt:lpstr>Bahnschrift</vt:lpstr>
      <vt:lpstr>Bahnschrift SemiCondensed</vt:lpstr>
      <vt:lpstr>Century Gothic</vt:lpstr>
      <vt:lpstr>Segoe UI Light</vt:lpstr>
      <vt:lpstr>Sitka Small</vt:lpstr>
      <vt:lpstr>Tahoma</vt:lpstr>
      <vt:lpstr>Times New Roman</vt:lpstr>
      <vt:lpstr>Wingdings</vt:lpstr>
      <vt:lpstr>Книги в формате 16 x 9</vt:lpstr>
      <vt:lpstr>Методы и формы повышения мотивации обучающихся на уроках иностранного языка </vt:lpstr>
      <vt:lpstr>Презентация PowerPoint</vt:lpstr>
      <vt:lpstr>Warming up</vt:lpstr>
      <vt:lpstr>CULTIVATE POSITIVE EMOTIONS! </vt:lpstr>
      <vt:lpstr>Сравните картинку</vt:lpstr>
      <vt:lpstr>Презентация PowerPoint</vt:lpstr>
      <vt:lpstr>Игра</vt:lpstr>
      <vt:lpstr>На уроках иностранного языка используются разные типы игр: - фонетические; - спеллинговые, или орфографические; - лексические; - грамматические; - речевые; - прочитай и сделай; - прослушай и сделай; - мимика и - сюжетно-ролевые. </vt:lpstr>
      <vt:lpstr>«Спайдерграмма»</vt:lpstr>
      <vt:lpstr>Презентация PowerPoint</vt:lpstr>
      <vt:lpstr>Типы драматизации </vt:lpstr>
      <vt:lpstr>пантомима</vt:lpstr>
      <vt:lpstr>Презентация PowerPoint</vt:lpstr>
      <vt:lpstr>Учащиеся с большим удовольствием изображают животных, таких как заяц, медведь, сова, жираф, крокодил. По мере освоения лексики учитель может усложнять задания, добавляя к основному слову определение. Пример: ты – медведь, злой медведь, счастливый жираф, несчастный крокодил и т. д. </vt:lpstr>
      <vt:lpstr>Имитация (Симуляция)</vt:lpstr>
      <vt:lpstr>Презентация PowerPoint</vt:lpstr>
      <vt:lpstr>Электронные образовательные ресурсы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2018-11-07T03:36:54Z</dcterms:created>
  <dcterms:modified xsi:type="dcterms:W3CDTF">2018-12-26T08:09:25Z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