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88" r:id="rId2"/>
    <p:sldId id="289" r:id="rId3"/>
    <p:sldId id="280" r:id="rId4"/>
    <p:sldId id="301" r:id="rId5"/>
    <p:sldId id="302" r:id="rId6"/>
    <p:sldId id="303" r:id="rId7"/>
    <p:sldId id="304" r:id="rId8"/>
    <p:sldId id="305" r:id="rId9"/>
    <p:sldId id="306" r:id="rId10"/>
    <p:sldId id="310" r:id="rId11"/>
    <p:sldId id="309" r:id="rId12"/>
    <p:sldId id="308" r:id="rId13"/>
    <p:sldId id="307" r:id="rId14"/>
    <p:sldId id="311" r:id="rId15"/>
    <p:sldId id="312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8" autoAdjust="0"/>
    <p:restoredTop sz="94660"/>
  </p:normalViewPr>
  <p:slideViewPr>
    <p:cSldViewPr>
      <p:cViewPr varScale="1">
        <p:scale>
          <a:sx n="103" d="100"/>
          <a:sy n="103" d="100"/>
        </p:scale>
        <p:origin x="15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C0EDB26-D56E-4805-9B75-B04FF1BAFB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994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99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99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99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12EAE-BEC8-4622-AFB7-901E220266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42137-F755-4CE7-B750-C1A0EC6B5D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6C4DA0-86A7-4E6E-A89C-0B085C3899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08A7F5-9AE0-4DC6-AF6B-C970082813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487E4-E820-423E-B969-CBA7A900C8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4FAA3-4F70-4925-AC4B-4F93C37277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71425-EC80-4AB8-90CB-515CFE743C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90B20-61C7-4F39-94FF-63861CD408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05DC4-28CC-4CCD-948A-1522F08947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5A9DB-CD83-49CD-A7B1-2F6BB51DF5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75BEB-7D1B-44C1-85B0-269D5D50D7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CD864-545B-43B8-B612-CF52196F0B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B2211B-0918-47D2-A0D7-97540C902F6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2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2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2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2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2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7232848" cy="5306144"/>
          </a:xfrm>
        </p:spPr>
        <p:txBody>
          <a:bodyPr/>
          <a:lstStyle/>
          <a:p>
            <a:pPr algn="r"/>
            <a:r>
              <a:rPr lang="ru-RU" sz="2000" b="1" u="sng" dirty="0"/>
              <a:t>Эпиграф:</a:t>
            </a:r>
            <a:endParaRPr lang="ru-RU" sz="2000" dirty="0"/>
          </a:p>
          <a:p>
            <a:pPr algn="r"/>
            <a:r>
              <a:rPr lang="ru-RU" sz="2000" b="1" dirty="0"/>
              <a:t>Конец ХХ века снова поставил вопрос о путях развития страны.</a:t>
            </a:r>
            <a:endParaRPr lang="ru-RU" sz="2000" dirty="0"/>
          </a:p>
          <a:p>
            <a:pPr algn="r"/>
            <a:r>
              <a:rPr lang="ru-RU" sz="2000" b="1" dirty="0"/>
              <a:t>От всех нас зависит, удастся ли России избежать «великих потрясений».</a:t>
            </a:r>
            <a:endParaRPr lang="ru-RU" sz="2000" dirty="0"/>
          </a:p>
          <a:p>
            <a:pPr algn="r"/>
            <a:r>
              <a:rPr lang="ru-RU" sz="2000" b="1" dirty="0"/>
              <a:t>История, ее верное осмысление помогут всем нам найти пути, </a:t>
            </a:r>
            <a:endParaRPr lang="ru-RU" sz="2000" dirty="0"/>
          </a:p>
          <a:p>
            <a:pPr algn="r"/>
            <a:r>
              <a:rPr lang="ru-RU" sz="2000" b="1" dirty="0"/>
              <a:t>ведущие страну к подлинному величию.</a:t>
            </a:r>
            <a:endParaRPr lang="ru-RU" sz="2000" dirty="0"/>
          </a:p>
          <a:p>
            <a:pPr algn="r"/>
            <a:r>
              <a:rPr lang="ru-RU" sz="2000" b="1" dirty="0"/>
              <a:t>                                                                                            Уткин А.И.</a:t>
            </a:r>
            <a:endParaRPr lang="ru-RU" sz="2000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3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Содержание НЭПА.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заполнить сравнительную таблицу «НЭП» и «Военный коммунизм».</a:t>
            </a:r>
            <a:endParaRPr lang="ru-RU" sz="2400" dirty="0"/>
          </a:p>
          <a:p>
            <a:pPr lvl="0"/>
            <a:r>
              <a:rPr lang="ru-RU" sz="2400" dirty="0"/>
              <a:t>меры в области сельского хозяйства;</a:t>
            </a:r>
          </a:p>
          <a:p>
            <a:pPr lvl="0"/>
            <a:r>
              <a:rPr lang="ru-RU" sz="2400" dirty="0"/>
              <a:t>меры в области промышленного производства;</a:t>
            </a:r>
          </a:p>
          <a:p>
            <a:pPr lvl="0"/>
            <a:r>
              <a:rPr lang="ru-RU" sz="2400" dirty="0"/>
              <a:t>меры в области </a:t>
            </a:r>
            <a:r>
              <a:rPr lang="ru-RU" sz="2400" dirty="0" err="1"/>
              <a:t>товарно</a:t>
            </a:r>
            <a:r>
              <a:rPr lang="ru-RU" sz="2400" dirty="0"/>
              <a:t> - денежных отношений;</a:t>
            </a:r>
          </a:p>
          <a:p>
            <a:pPr lvl="0"/>
            <a:r>
              <a:rPr lang="ru-RU" sz="2400" dirty="0"/>
              <a:t>меры в области трудовых отношений;</a:t>
            </a:r>
          </a:p>
          <a:p>
            <a:pPr lvl="0"/>
            <a:r>
              <a:rPr lang="ru-RU" sz="2400" dirty="0"/>
              <a:t>Основная экономическая задача;  </a:t>
            </a:r>
          </a:p>
          <a:p>
            <a:pPr lvl="0"/>
            <a:r>
              <a:rPr lang="ru-RU" sz="2400" dirty="0"/>
              <a:t>Основная политическая задача;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2976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4313"/>
            <a:ext cx="8260407" cy="1847334"/>
          </a:xfrm>
        </p:spPr>
        <p:txBody>
          <a:bodyPr/>
          <a:lstStyle/>
          <a:p>
            <a:pPr lvl="0"/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Сравнительная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«НЭП» и «Военный коммунизм».</a:t>
            </a:r>
            <a:r>
              <a:rPr lang="ru-RU" altLang="ru-RU" sz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6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6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98825"/>
              </p:ext>
            </p:extLst>
          </p:nvPr>
        </p:nvGraphicFramePr>
        <p:xfrm>
          <a:off x="467544" y="692697"/>
          <a:ext cx="8568953" cy="60624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51779"/>
                <a:gridCol w="2869944"/>
                <a:gridCol w="3747230"/>
              </a:tblGrid>
              <a:tr h="576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Вопросы для сравнения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НЭП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«Военный коммунизм»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8000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1.Меры в области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с/х.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Продналог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Введение продразверстки, т.е. изъятие у крестьян всех излишков хлеба сверх установленных норм.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2.Меры в области промышленного производства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Денационализация промышленности, мелкая частная собственность, аренда.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Национализация промышленности, ликвидация частной собственности.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10001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3. Меры в области товарно-денежных отношений.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Свобода торговли, тарифная оплата труда, денежная реформа.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Уравниловка в оплате труда, натурализация заработной платы. Отмена свободной торговли, продукты распределялись государством.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4.Меры в области трудовых отношений.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Свободный наем рабочей силы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Трудовая мобилизация, создание трудовых армий.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5. Основная экономическая задача.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Подчинение экономики потребностям войны. Максимальная мобилизация всех ресурсов.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6. Основная политическая задача.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Свертывание демократии и установление партийной диктатуры. Концентрация сил для победы над противником.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94" marR="6429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45944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04423" cy="695672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аблица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«Характерные черты НЭПа».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213007"/>
              </p:ext>
            </p:extLst>
          </p:nvPr>
        </p:nvGraphicFramePr>
        <p:xfrm>
          <a:off x="971600" y="1844824"/>
          <a:ext cx="7620997" cy="40233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810112"/>
                <a:gridCol w="38108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НЭП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«Военный коммунизм»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1.Рыночные отношения.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1.Бестоварное производство.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2. Многообразие собственности.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2. Государственная собственность.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3. Экономическая свобода.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3. Принуждение к труду.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4. Рыночная экономика.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4. </a:t>
                      </a:r>
                      <a:r>
                        <a:rPr lang="ru-RU" sz="2400" dirty="0" err="1">
                          <a:effectLst/>
                        </a:rPr>
                        <a:t>Командно</a:t>
                      </a:r>
                      <a:r>
                        <a:rPr lang="ru-RU" sz="2400" dirty="0">
                          <a:effectLst/>
                        </a:rPr>
                        <a:t> – административная система.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43100" y="3376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9590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Какие </a:t>
            </a:r>
            <a:r>
              <a:rPr lang="ru-RU" dirty="0"/>
              <a:t>черты НЭПа можно отнести к рыночным?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0064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был введен  НЭП?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10 съезд партии 1921 год.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1923,1925,1928 </a:t>
            </a:r>
            <a:r>
              <a:rPr lang="ru-RU" dirty="0"/>
              <a:t>– кризисы НЭПа.</a:t>
            </a:r>
          </a:p>
        </p:txBody>
      </p:sp>
    </p:spTree>
    <p:extLst>
      <p:ext uri="{BB962C8B-B14F-4D97-AF65-F5344CB8AC3E}">
        <p14:creationId xmlns:p14="http://schemas.microsoft.com/office/powerpoint/2010/main" val="14770149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92455" cy="1343744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             3. Противоречия НЭПА.</a:t>
            </a: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sz="2800" dirty="0" smtClean="0"/>
              <a:t>Работа с учебником п. 18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 </a:t>
            </a:r>
            <a:r>
              <a:rPr lang="ru-RU" dirty="0" smtClean="0"/>
              <a:t>«</a:t>
            </a:r>
            <a:r>
              <a:rPr lang="ru-RU" sz="2400" dirty="0" smtClean="0"/>
              <a:t>Экономические </a:t>
            </a:r>
            <a:r>
              <a:rPr lang="ru-RU" sz="2400" dirty="0"/>
              <a:t>противоречия </a:t>
            </a:r>
            <a:r>
              <a:rPr lang="ru-RU" sz="2400" dirty="0" smtClean="0"/>
              <a:t>НЭПа».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/>
              <a:t>Социально-политические противоречия». </a:t>
            </a:r>
            <a:r>
              <a:rPr lang="ru-RU" sz="2800" dirty="0"/>
              <a:t>параграф 18 пункт «Советское общество в годы НЭПа».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3 минуты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2856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П.18 пересказ</a:t>
            </a:r>
          </a:p>
          <a:p>
            <a:r>
              <a:rPr lang="ru-RU" dirty="0"/>
              <a:t>Что </a:t>
            </a:r>
            <a:r>
              <a:rPr lang="ru-RU" b="1" dirty="0" smtClean="0"/>
              <a:t>«+» и «-» </a:t>
            </a:r>
            <a:r>
              <a:rPr lang="ru-RU" dirty="0" smtClean="0"/>
              <a:t>дал  </a:t>
            </a:r>
            <a:r>
              <a:rPr lang="ru-RU" dirty="0"/>
              <a:t>НЭП  стране?</a:t>
            </a:r>
          </a:p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30543"/>
              </p:ext>
            </p:extLst>
          </p:nvPr>
        </p:nvGraphicFramePr>
        <p:xfrm>
          <a:off x="2030095" y="3160711"/>
          <a:ext cx="6077585" cy="166257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38475"/>
                <a:gridCol w="3039110"/>
              </a:tblGrid>
              <a:tr h="4843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Положительные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Отрицательные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82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400" b="1" dirty="0"/>
              <a:t>«Новая экономическая политика».</a:t>
            </a:r>
          </a:p>
          <a:p>
            <a:pPr marL="0" indent="0" algn="ctr">
              <a:buNone/>
            </a:pPr>
            <a:endParaRPr lang="ru-RU" sz="4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2557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</a:t>
            </a:r>
            <a:r>
              <a:rPr lang="ru-RU" dirty="0"/>
              <a:t>. Причины и цели  НЭПа.</a:t>
            </a:r>
          </a:p>
          <a:p>
            <a:r>
              <a:rPr lang="ru-RU" b="1" dirty="0"/>
              <a:t>2</a:t>
            </a:r>
            <a:r>
              <a:rPr lang="ru-RU" dirty="0"/>
              <a:t>. Основные черты  НЭПа.</a:t>
            </a:r>
          </a:p>
          <a:p>
            <a:r>
              <a:rPr lang="ru-RU" b="1" dirty="0"/>
              <a:t>3.</a:t>
            </a:r>
            <a:r>
              <a:rPr lang="ru-RU" dirty="0"/>
              <a:t> Концепции социализма и  НЭПа.</a:t>
            </a:r>
          </a:p>
          <a:p>
            <a:r>
              <a:rPr lang="ru-RU" b="1" dirty="0"/>
              <a:t>4</a:t>
            </a:r>
            <a:r>
              <a:rPr lang="ru-RU" dirty="0"/>
              <a:t>. Итоги  НЭПа. Альтернативы развития страны в конце  20-х годов.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3779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4313"/>
            <a:ext cx="7900367" cy="1846535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Мы </a:t>
            </a:r>
            <a:r>
              <a:rPr lang="ru-RU" b="1" dirty="0"/>
              <a:t>должны с вами обсудить  проблему: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НЭП - это временная мера, способная вывести страну из кризиса?</a:t>
            </a:r>
          </a:p>
          <a:p>
            <a:r>
              <a:rPr lang="ru-RU" dirty="0"/>
              <a:t>- НЭП - это пересмотр «всей точки зрения на социализм»?</a:t>
            </a:r>
          </a:p>
        </p:txBody>
      </p:sp>
    </p:spTree>
    <p:extLst>
      <p:ext uri="{BB962C8B-B14F-4D97-AF65-F5344CB8AC3E}">
        <p14:creationId xmlns:p14="http://schemas.microsoft.com/office/powerpoint/2010/main" val="31067702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 «Малая гражданская война»?</a:t>
            </a:r>
          </a:p>
        </p:txBody>
      </p:sp>
    </p:spTree>
    <p:extLst>
      <p:ext uri="{BB962C8B-B14F-4D97-AF65-F5344CB8AC3E}">
        <p14:creationId xmlns:p14="http://schemas.microsoft.com/office/powerpoint/2010/main" val="2568580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Что такое  «Малая гражданская война»?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7772400" cy="4114800"/>
          </a:xfrm>
        </p:spPr>
        <p:txBody>
          <a:bodyPr/>
          <a:lstStyle/>
          <a:p>
            <a:r>
              <a:rPr lang="ru-RU" dirty="0"/>
              <a:t>- Крестьянские выступления против продразверстки, период с 1920 по 1921 год.</a:t>
            </a:r>
          </a:p>
          <a:p>
            <a:r>
              <a:rPr lang="ru-RU" dirty="0"/>
              <a:t>    </a:t>
            </a:r>
            <a:r>
              <a:rPr lang="ru-RU" u="sng" dirty="0"/>
              <a:t>Лозунги:</a:t>
            </a:r>
            <a:r>
              <a:rPr lang="ru-RU" dirty="0"/>
              <a:t> «Замена Советской власти Учредительным собранием»,  «Советы без           большевиков». </a:t>
            </a:r>
          </a:p>
          <a:p>
            <a:r>
              <a:rPr lang="ru-RU" dirty="0"/>
              <a:t>   - 28 февраля 1921 по 18 марта - </a:t>
            </a:r>
            <a:r>
              <a:rPr lang="ru-RU" dirty="0" err="1"/>
              <a:t>Кронштадское</a:t>
            </a:r>
            <a:r>
              <a:rPr lang="ru-RU" dirty="0"/>
              <a:t> восстание.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4523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)</a:t>
            </a:r>
            <a:r>
              <a:rPr lang="ru-RU" sz="2800" dirty="0"/>
              <a:t> немедленные перевыборы Советов;</a:t>
            </a:r>
          </a:p>
          <a:p>
            <a:pPr marL="0" indent="0">
              <a:buNone/>
            </a:pPr>
            <a:r>
              <a:rPr lang="ru-RU" sz="2800" b="1" dirty="0"/>
              <a:t>2)</a:t>
            </a:r>
            <a:r>
              <a:rPr lang="ru-RU" sz="2800" dirty="0"/>
              <a:t> ликвидация продразверстки и продотрядов; </a:t>
            </a:r>
          </a:p>
          <a:p>
            <a:pPr marL="0" indent="0">
              <a:buNone/>
            </a:pPr>
            <a:r>
              <a:rPr lang="ru-RU" sz="2800" b="1" dirty="0"/>
              <a:t>3)</a:t>
            </a:r>
            <a:r>
              <a:rPr lang="ru-RU" sz="2800" dirty="0"/>
              <a:t> свобода для крестьян обрабатывать землю, иметь скот, право на личное мелкое хозяйство;   </a:t>
            </a:r>
          </a:p>
          <a:p>
            <a:pPr marL="0" indent="0">
              <a:buNone/>
            </a:pPr>
            <a:r>
              <a:rPr lang="ru-RU" sz="2800" b="1" dirty="0"/>
              <a:t>4)</a:t>
            </a:r>
            <a:r>
              <a:rPr lang="ru-RU" sz="2800" dirty="0"/>
              <a:t> свобода торговли;</a:t>
            </a:r>
          </a:p>
          <a:p>
            <a:pPr marL="0" indent="0">
              <a:buNone/>
            </a:pPr>
            <a:r>
              <a:rPr lang="ru-RU" sz="2800" b="1" dirty="0"/>
              <a:t>5)</a:t>
            </a:r>
            <a:r>
              <a:rPr lang="ru-RU" sz="2800" dirty="0"/>
              <a:t> освобождение политзаключенных, членов соцпартий.</a:t>
            </a:r>
          </a:p>
        </p:txBody>
      </p:sp>
    </p:spTree>
    <p:extLst>
      <p:ext uri="{BB962C8B-B14F-4D97-AF65-F5344CB8AC3E}">
        <p14:creationId xmlns:p14="http://schemas.microsoft.com/office/powerpoint/2010/main" val="10592218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</a:t>
            </a:r>
            <a:r>
              <a:rPr lang="ru-RU" b="1" dirty="0" smtClean="0"/>
              <a:t>ричины </a:t>
            </a:r>
            <a:r>
              <a:rPr lang="ru-RU" b="1" dirty="0"/>
              <a:t>введения НЭПа.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88" y="1268760"/>
            <a:ext cx="7781800" cy="4863753"/>
          </a:xfrm>
        </p:spPr>
        <p:txBody>
          <a:bodyPr/>
          <a:lstStyle/>
          <a:p>
            <a:pPr lvl="0" algn="just"/>
            <a:r>
              <a:rPr lang="ru-RU" sz="2800" dirty="0"/>
              <a:t>Недовольство крестьян продразверсткой, о чем свидетельствуют вооруженные выступления крестьян против новой власти;</a:t>
            </a:r>
          </a:p>
          <a:p>
            <a:pPr lvl="0" algn="just"/>
            <a:r>
              <a:rPr lang="ru-RU" sz="2800" dirty="0"/>
              <a:t>Недовольство матросов, солдат, рабочих </a:t>
            </a:r>
            <a:r>
              <a:rPr lang="ru-RU" sz="2800" dirty="0" err="1"/>
              <a:t>чрезвычайщиной</a:t>
            </a:r>
            <a:r>
              <a:rPr lang="ru-RU" sz="2800" dirty="0"/>
              <a:t>, сложившейся в период гражданской войны;</a:t>
            </a:r>
          </a:p>
          <a:p>
            <a:pPr lvl="0" algn="just"/>
            <a:r>
              <a:rPr lang="ru-RU" sz="2800" dirty="0"/>
              <a:t>Хозяйственный и политический кризис системы «военного коммунизма» требовал коренного изменения экономической политики Советского государства.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52849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ВЫВОД: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Разрушался </a:t>
            </a:r>
            <a:r>
              <a:rPr lang="ru-RU" sz="2400" dirty="0"/>
              <a:t>союз рабочих и крестьян – основа диктатуры пролетариата.</a:t>
            </a:r>
          </a:p>
          <a:p>
            <a:r>
              <a:rPr lang="ru-RU" sz="2400" dirty="0" err="1"/>
              <a:t>В.И.Ленин</a:t>
            </a:r>
            <a:r>
              <a:rPr lang="ru-RU" sz="2400" dirty="0"/>
              <a:t> « Это страшнее, чем Деникин, Юденич и Колчак вместе взятые»</a:t>
            </a:r>
          </a:p>
          <a:p>
            <a:r>
              <a:rPr lang="ru-RU" sz="2400" dirty="0"/>
              <a:t>Какие уроки извлекли большевики из кризиса?</a:t>
            </a:r>
          </a:p>
          <a:p>
            <a:r>
              <a:rPr lang="ru-RU" sz="2400" dirty="0"/>
              <a:t>ВЛАСТЬ БОЛЬШЕВИКОВ В ОПАСНОСТИ. НАДО ПОЙТИ НА  СОГЛАШЕНИЕ  С КРЕСТЬЯНСТВОМ.</a:t>
            </a:r>
          </a:p>
          <a:p>
            <a:r>
              <a:rPr lang="ru-RU" sz="2400" dirty="0"/>
              <a:t>ГЛАВНАЯ  ЦЕЛЬ  НЭПА - УПРОЧЕНИЕ  ВЛАСТИ  БОЛЬШЕВИКОВ.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3164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609</TotalTime>
  <Words>610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Tahoma</vt:lpstr>
      <vt:lpstr>Times New Roman</vt:lpstr>
      <vt:lpstr>Wingdings</vt:lpstr>
      <vt:lpstr>Палитра</vt:lpstr>
      <vt:lpstr>Презентация PowerPoint</vt:lpstr>
      <vt:lpstr>Тема урока</vt:lpstr>
      <vt:lpstr>План: </vt:lpstr>
      <vt:lpstr>   Мы должны с вами обсудить  проблему: </vt:lpstr>
      <vt:lpstr>Презентация PowerPoint</vt:lpstr>
      <vt:lpstr>Что такое  «Малая гражданская война»? </vt:lpstr>
      <vt:lpstr>Требования:</vt:lpstr>
      <vt:lpstr>Причины введения НЭПа. </vt:lpstr>
      <vt:lpstr>ВЫВОД:  </vt:lpstr>
      <vt:lpstr>Содержание НЭПА. </vt:lpstr>
      <vt:lpstr> Сравнительная таблица «НЭП» и «Военный коммунизм».  </vt:lpstr>
      <vt:lpstr>    Таблица «Характерные черты НЭПа». </vt:lpstr>
      <vt:lpstr>Презентация PowerPoint</vt:lpstr>
      <vt:lpstr>Когда был введен  НЭП? </vt:lpstr>
      <vt:lpstr>                     3. Противоречия НЭПА.           Работа с учебником п. 18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Европы и США  в 20-е годы XX века</dc:title>
  <dc:creator>Марина</dc:creator>
  <cp:lastModifiedBy>User</cp:lastModifiedBy>
  <cp:revision>38</cp:revision>
  <dcterms:created xsi:type="dcterms:W3CDTF">2006-01-05T14:53:57Z</dcterms:created>
  <dcterms:modified xsi:type="dcterms:W3CDTF">2018-12-26T07:17:36Z</dcterms:modified>
</cp:coreProperties>
</file>