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17" r:id="rId2"/>
    <p:sldId id="311" r:id="rId3"/>
    <p:sldId id="302" r:id="rId4"/>
    <p:sldId id="260" r:id="rId5"/>
    <p:sldId id="313" r:id="rId6"/>
    <p:sldId id="262" r:id="rId7"/>
    <p:sldId id="263" r:id="rId8"/>
    <p:sldId id="303" r:id="rId9"/>
    <p:sldId id="267" r:id="rId10"/>
    <p:sldId id="308" r:id="rId11"/>
    <p:sldId id="314" r:id="rId12"/>
    <p:sldId id="316" r:id="rId13"/>
    <p:sldId id="306" r:id="rId14"/>
    <p:sldId id="305" r:id="rId15"/>
    <p:sldId id="278" r:id="rId16"/>
    <p:sldId id="309" r:id="rId17"/>
    <p:sldId id="277" r:id="rId18"/>
    <p:sldId id="286" r:id="rId19"/>
    <p:sldId id="284" r:id="rId20"/>
    <p:sldId id="287" r:id="rId21"/>
    <p:sldId id="291" r:id="rId22"/>
    <p:sldId id="290" r:id="rId23"/>
    <p:sldId id="276" r:id="rId24"/>
    <p:sldId id="279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6633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32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EF39A68-F9F9-4D68-B67A-365E83597C74}" type="datetimeFigureOut">
              <a:rPr lang="ru-RU"/>
              <a:pPr>
                <a:defRPr/>
              </a:pPr>
              <a:t>26.12.2018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7E1EFC47-E5A1-4B1E-982A-8AC827CD71A6}" type="slidenum">
              <a:rPr lang="ru-RU" altLang="nb-NO"/>
              <a:pPr>
                <a:defRPr/>
              </a:pPr>
              <a:t>‹#›</a:t>
            </a:fld>
            <a:endParaRPr lang="ru-RU" alt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b-NO" altLang="nb-NO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190E83D-C1BC-4387-8332-951ACD86571D}" type="slidenum">
              <a:rPr lang="ru-RU" altLang="nb-NO" smtClean="0"/>
              <a:pPr/>
              <a:t>21</a:t>
            </a:fld>
            <a:endParaRPr lang="ru-RU" altLang="nb-N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F7C37-8FBB-4E12-92EF-FEB9CB76EF08}" type="slidenum">
              <a:rPr lang="ru-RU" altLang="nb-NO"/>
              <a:pPr>
                <a:defRPr/>
              </a:pPr>
              <a:t>‹#›</a:t>
            </a:fld>
            <a:endParaRPr lang="ru-RU" alt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DD46F-0383-45F5-8015-C9B0ED93A027}" type="slidenum">
              <a:rPr lang="ru-RU" altLang="nb-NO"/>
              <a:pPr>
                <a:defRPr/>
              </a:pPr>
              <a:t>‹#›</a:t>
            </a:fld>
            <a:endParaRPr lang="ru-RU" alt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D6EFC-2593-4122-8971-EF322971E06C}" type="slidenum">
              <a:rPr lang="ru-RU" altLang="nb-NO"/>
              <a:pPr>
                <a:defRPr/>
              </a:pPr>
              <a:t>‹#›</a:t>
            </a:fld>
            <a:endParaRPr lang="ru-RU" altLang="nb-N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89E60-DD23-4D71-9883-C31DFEB803D6}" type="slidenum">
              <a:rPr lang="ru-RU" altLang="nb-NO"/>
              <a:pPr>
                <a:defRPr/>
              </a:pPr>
              <a:t>‹#›</a:t>
            </a:fld>
            <a:endParaRPr lang="ru-RU" altLang="nb-NO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81565-1ACB-4E4E-929E-82FBED135B06}" type="slidenum">
              <a:rPr lang="ru-RU" altLang="nb-NO"/>
              <a:pPr>
                <a:defRPr/>
              </a:pPr>
              <a:t>‹#›</a:t>
            </a:fld>
            <a:endParaRPr lang="ru-RU" alt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8A4EF-6B50-4BB4-A9AD-1FD423EDA7A5}" type="slidenum">
              <a:rPr lang="ru-RU" altLang="nb-NO"/>
              <a:pPr>
                <a:defRPr/>
              </a:pPr>
              <a:t>‹#›</a:t>
            </a:fld>
            <a:endParaRPr lang="ru-RU" alt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F1F5F-B05C-4F86-A5F6-A672A8869880}" type="slidenum">
              <a:rPr lang="ru-RU" altLang="nb-NO"/>
              <a:pPr>
                <a:defRPr/>
              </a:pPr>
              <a:t>‹#›</a:t>
            </a:fld>
            <a:endParaRPr lang="ru-RU" alt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1EADB-8C6D-45D5-A026-3F34B675958F}" type="slidenum">
              <a:rPr lang="ru-RU" altLang="nb-NO"/>
              <a:pPr>
                <a:defRPr/>
              </a:pPr>
              <a:t>‹#›</a:t>
            </a:fld>
            <a:endParaRPr lang="ru-RU" alt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C61DC-D668-48E8-B9F7-7441E05F2454}" type="slidenum">
              <a:rPr lang="ru-RU" altLang="nb-NO"/>
              <a:pPr>
                <a:defRPr/>
              </a:pPr>
              <a:t>‹#›</a:t>
            </a:fld>
            <a:endParaRPr lang="ru-RU" alt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9AF15-3011-4E56-B298-386371C71B2B}" type="slidenum">
              <a:rPr lang="ru-RU" altLang="nb-NO"/>
              <a:pPr>
                <a:defRPr/>
              </a:pPr>
              <a:t>‹#›</a:t>
            </a:fld>
            <a:endParaRPr lang="ru-RU" alt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E23DD-FC0A-42F2-9B35-A573B5166523}" type="slidenum">
              <a:rPr lang="ru-RU" altLang="nb-NO"/>
              <a:pPr>
                <a:defRPr/>
              </a:pPr>
              <a:t>‹#›</a:t>
            </a:fld>
            <a:endParaRPr lang="ru-RU" alt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78730-0A51-405B-92D4-24DB501A7AF5}" type="slidenum">
              <a:rPr lang="ru-RU" altLang="nb-NO"/>
              <a:pPr>
                <a:defRPr/>
              </a:pPr>
              <a:t>‹#›</a:t>
            </a:fld>
            <a:endParaRPr lang="ru-RU" alt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F2E37-854D-4389-BD3E-E46EF758C78D}" type="slidenum">
              <a:rPr lang="ru-RU" altLang="nb-NO"/>
              <a:pPr>
                <a:defRPr/>
              </a:pPr>
              <a:t>‹#›</a:t>
            </a:fld>
            <a:endParaRPr lang="ru-RU" alt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nb-NO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nb-NO" smtClean="0"/>
              <a:t>Образец текста</a:t>
            </a:r>
          </a:p>
          <a:p>
            <a:pPr lvl="1"/>
            <a:r>
              <a:rPr lang="ru-RU" altLang="nb-NO" smtClean="0"/>
              <a:t>Второй уровень</a:t>
            </a:r>
          </a:p>
          <a:p>
            <a:pPr lvl="2"/>
            <a:r>
              <a:rPr lang="ru-RU" altLang="nb-NO" smtClean="0"/>
              <a:t>Третий уровень</a:t>
            </a:r>
          </a:p>
          <a:p>
            <a:pPr lvl="3"/>
            <a:r>
              <a:rPr lang="ru-RU" altLang="nb-NO" smtClean="0"/>
              <a:t>Четвертый уровень</a:t>
            </a:r>
          </a:p>
          <a:p>
            <a:pPr lvl="4"/>
            <a:r>
              <a:rPr lang="ru-RU" altLang="nb-NO" smtClean="0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28F8351-9DAC-47EF-8FF0-33B78513C8FB}" type="slidenum">
              <a:rPr lang="ru-RU" altLang="nb-NO"/>
              <a:pPr>
                <a:defRPr/>
              </a:pPr>
              <a:t>‹#›</a:t>
            </a:fld>
            <a:endParaRPr lang="ru-RU" alt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10.jpe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2.jpeg"/><Relationship Id="rId7" Type="http://schemas.openxmlformats.org/officeDocument/2006/relationships/image" Target="../media/image2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gif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ctrTitle"/>
          </p:nvPr>
        </p:nvSpPr>
        <p:spPr>
          <a:xfrm>
            <a:off x="733425" y="2667000"/>
            <a:ext cx="7772400" cy="147002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cs typeface="Arial" charset="0"/>
              </a:rPr>
              <a:t>Оценка  работоспособности школьников старших классов по их индивидуальному суточному </a:t>
            </a:r>
            <a:r>
              <a:rPr lang="ru-RU" sz="4000" b="1" dirty="0" err="1" smtClean="0">
                <a:solidFill>
                  <a:srgbClr val="FF0000"/>
                </a:solidFill>
                <a:cs typeface="Arial" charset="0"/>
              </a:rPr>
              <a:t>хронотипу</a:t>
            </a:r>
            <a:r>
              <a:rPr lang="en-US" sz="4000" dirty="0" smtClean="0">
                <a:solidFill>
                  <a:srgbClr val="FF0000"/>
                </a:solidFill>
                <a:cs typeface="Arial" charset="0"/>
              </a:rPr>
              <a:t/>
            </a:r>
            <a:br>
              <a:rPr lang="en-US" sz="4000" dirty="0" smtClean="0">
                <a:solidFill>
                  <a:srgbClr val="FF0000"/>
                </a:solidFill>
                <a:cs typeface="Arial" charset="0"/>
              </a:rPr>
            </a:br>
            <a:endParaRPr lang="en-US" sz="4000" dirty="0" smtClean="0">
              <a:solidFill>
                <a:srgbClr val="FF0000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nb-NO" b="1" smtClean="0">
                <a:solidFill>
                  <a:srgbClr val="FF0000"/>
                </a:solidFill>
              </a:rPr>
              <a:t/>
            </a:r>
            <a:br>
              <a:rPr lang="ru-RU" altLang="nb-NO" b="1" smtClean="0">
                <a:solidFill>
                  <a:srgbClr val="FF0000"/>
                </a:solidFill>
              </a:rPr>
            </a:br>
            <a:r>
              <a:rPr lang="ru-RU" altLang="nb-NO" b="1" smtClean="0">
                <a:solidFill>
                  <a:srgbClr val="FF0000"/>
                </a:solidFill>
              </a:rPr>
              <a:t>Ход работы:</a:t>
            </a:r>
            <a:r>
              <a:rPr lang="ru-RU" altLang="nb-NO" smtClean="0">
                <a:solidFill>
                  <a:srgbClr val="FF0000"/>
                </a:solidFill>
              </a:rPr>
              <a:t/>
            </a:r>
            <a:br>
              <a:rPr lang="ru-RU" altLang="nb-NO" smtClean="0">
                <a:solidFill>
                  <a:srgbClr val="FF0000"/>
                </a:solidFill>
              </a:rPr>
            </a:br>
            <a:endParaRPr lang="ru-RU" altLang="nb-NO" smtClean="0"/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Tx/>
              <a:buAutoNum type="arabicParenR"/>
            </a:pPr>
            <a:r>
              <a:rPr lang="ru-RU" altLang="nb-NO" sz="2000" b="1" smtClean="0"/>
              <a:t>В положении сидя определите за 1 минуту частоту сердечных сокращений – ЧСС</a:t>
            </a:r>
            <a:r>
              <a:rPr lang="ru-RU" altLang="nb-NO" sz="2000" b="1" baseline="-25000" smtClean="0"/>
              <a:t>1</a:t>
            </a:r>
            <a:r>
              <a:rPr lang="ru-RU" altLang="nb-NO" sz="2000" b="1" smtClean="0"/>
              <a:t>, измеряя пульс. </a:t>
            </a:r>
          </a:p>
          <a:p>
            <a:pPr marL="457200" indent="-457200">
              <a:buFontTx/>
              <a:buAutoNum type="arabicParenR"/>
            </a:pPr>
            <a:r>
              <a:rPr lang="ru-RU" altLang="nb-NO" sz="2000" b="1" smtClean="0"/>
              <a:t>В положении сидя определите  за 1 минуту частоту дыхания – ЧД, подсчитав количество вдохов. </a:t>
            </a:r>
          </a:p>
          <a:p>
            <a:pPr marL="457200" indent="-457200">
              <a:buFontTx/>
              <a:buAutoNum type="arabicParenR"/>
            </a:pPr>
            <a:r>
              <a:rPr lang="ru-RU" altLang="nb-NO" sz="2000" b="1" smtClean="0"/>
              <a:t>Внесите результат в таблицу (ЧСС</a:t>
            </a:r>
            <a:r>
              <a:rPr lang="ru-RU" altLang="nb-NO" sz="2000" b="1" baseline="-25000" smtClean="0"/>
              <a:t>1, </a:t>
            </a:r>
            <a:r>
              <a:rPr lang="ru-RU" altLang="nb-NO" sz="2000" b="1" smtClean="0"/>
              <a:t>Ч Д</a:t>
            </a:r>
            <a:r>
              <a:rPr lang="ru-RU" altLang="nb-NO" sz="2000" b="1" baseline="-25000" smtClean="0"/>
              <a:t>1</a:t>
            </a:r>
            <a:r>
              <a:rPr lang="ru-RU" altLang="nb-NO" sz="2000" b="1" smtClean="0"/>
              <a:t>).</a:t>
            </a:r>
          </a:p>
          <a:p>
            <a:pPr marL="457200" indent="-457200">
              <a:buFontTx/>
              <a:buAutoNum type="arabicParenR"/>
            </a:pPr>
            <a:r>
              <a:rPr lang="ru-RU" altLang="nb-NO" sz="2000" b="1" smtClean="0"/>
              <a:t>Выполните расчет Х</a:t>
            </a:r>
            <a:r>
              <a:rPr lang="ru-RU" altLang="nb-NO" sz="2000" b="1" baseline="-25000" smtClean="0"/>
              <a:t>1 </a:t>
            </a:r>
            <a:r>
              <a:rPr lang="ru-RU" altLang="nb-NO" sz="2000" b="1" smtClean="0"/>
              <a:t>= ЧСС</a:t>
            </a:r>
            <a:r>
              <a:rPr lang="ru-RU" altLang="nb-NO" sz="2000" b="1" baseline="-25000" smtClean="0"/>
              <a:t>1</a:t>
            </a:r>
            <a:r>
              <a:rPr lang="ru-RU" altLang="nb-NO" sz="2000" b="1" smtClean="0"/>
              <a:t>/ ЧД</a:t>
            </a:r>
            <a:r>
              <a:rPr lang="ru-RU" altLang="nb-NO" sz="2000" b="1" baseline="-25000" smtClean="0"/>
              <a:t>1.  </a:t>
            </a:r>
            <a:r>
              <a:rPr lang="ru-RU" altLang="nb-NO" sz="2000" b="1" smtClean="0"/>
              <a:t>Внесите данные в таблицу.</a:t>
            </a:r>
          </a:p>
          <a:p>
            <a:pPr marL="457200" indent="-457200">
              <a:buFontTx/>
              <a:buAutoNum type="arabicParenR"/>
            </a:pPr>
            <a:r>
              <a:rPr lang="ru-RU" altLang="nb-NO" sz="2000" b="1" smtClean="0"/>
              <a:t>Повторите задание еще раз, определив ЧСС</a:t>
            </a:r>
            <a:r>
              <a:rPr lang="ru-RU" altLang="nb-NO" sz="2000" b="1" baseline="-25000" smtClean="0"/>
              <a:t>6</a:t>
            </a:r>
            <a:r>
              <a:rPr lang="ru-RU" altLang="nb-NO" sz="2000" b="1" smtClean="0"/>
              <a:t>, </a:t>
            </a:r>
            <a:r>
              <a:rPr lang="ru-RU" altLang="nb-NO" sz="2000" b="1" baseline="-25000" smtClean="0"/>
              <a:t>  </a:t>
            </a:r>
            <a:r>
              <a:rPr lang="ru-RU" altLang="nb-NO" sz="2000" b="1" smtClean="0"/>
              <a:t>Ч Д</a:t>
            </a:r>
            <a:r>
              <a:rPr lang="ru-RU" altLang="nb-NO" sz="2000" b="1" baseline="-25000" smtClean="0"/>
              <a:t>6</a:t>
            </a:r>
            <a:r>
              <a:rPr lang="ru-RU" altLang="nb-NO" sz="2000" b="1" smtClean="0"/>
              <a:t>, </a:t>
            </a:r>
            <a:r>
              <a:rPr lang="ru-RU" altLang="nb-NO" sz="2000" b="1" baseline="-25000" smtClean="0"/>
              <a:t> </a:t>
            </a:r>
            <a:r>
              <a:rPr lang="ru-RU" altLang="nb-NO" sz="2000" b="1" smtClean="0"/>
              <a:t>Х</a:t>
            </a:r>
            <a:r>
              <a:rPr lang="ru-RU" altLang="nb-NO" sz="2000" b="1" baseline="-25000" smtClean="0"/>
              <a:t>6</a:t>
            </a:r>
            <a:r>
              <a:rPr lang="ru-RU" altLang="nb-NO" sz="2000" b="1" smtClean="0"/>
              <a:t>. </a:t>
            </a:r>
          </a:p>
          <a:p>
            <a:pPr marL="457200" indent="-457200">
              <a:buFontTx/>
              <a:buAutoNum type="arabicParenR"/>
            </a:pPr>
            <a:r>
              <a:rPr lang="ru-RU" altLang="nb-NO" sz="2000" b="1" smtClean="0"/>
              <a:t>Найдите среднее значение Х1+Х6 / 2 = Хср </a:t>
            </a:r>
          </a:p>
          <a:p>
            <a:pPr marL="457200" indent="-457200">
              <a:buFontTx/>
              <a:buAutoNum type="arabicParenR"/>
            </a:pPr>
            <a:r>
              <a:rPr lang="ru-RU" altLang="nb-NO" sz="2000" b="1" smtClean="0"/>
              <a:t>Сделайте вывод.</a:t>
            </a:r>
          </a:p>
          <a:p>
            <a:pPr marL="457200" indent="-457200">
              <a:buFontTx/>
              <a:buNone/>
            </a:pPr>
            <a:endParaRPr lang="ru-RU" altLang="nb-NO" sz="2000" b="1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MS900116610[1].wav">
            <a:hlinkClick r:id="" action="ppaction://media"/>
          </p:cNvPr>
          <p:cNvPicPr>
            <a:picLocks noRot="1" noChangeAspect="1"/>
          </p:cNvPicPr>
          <p:nvPr>
            <a:wavAudioFile r:embed="rId1" name="MS900116610[1]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358063" y="27146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MS900116610[1].wav">
            <a:hlinkClick r:id="" action="ppaction://media"/>
          </p:cNvPr>
          <p:cNvPicPr>
            <a:picLocks noRot="1" noChangeAspect="1"/>
          </p:cNvPicPr>
          <p:nvPr>
            <a:wavAudioFile r:embed="rId1" name="MS900116610[1]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358063" y="1428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2" descr="C:\Users\user\AppData\Local\Microsoft\Windows\Temporary Internet Files\Content.IE5\K9AGLEHJ\MP900425236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571500"/>
            <a:ext cx="8489950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10-конечная звезда 3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20</a:t>
            </a:r>
          </a:p>
        </p:txBody>
      </p:sp>
      <p:sp>
        <p:nvSpPr>
          <p:cNvPr id="5" name="10-конечная звезда 4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19</a:t>
            </a:r>
          </a:p>
        </p:txBody>
      </p:sp>
      <p:sp>
        <p:nvSpPr>
          <p:cNvPr id="6" name="10-конечная звезда 5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18</a:t>
            </a:r>
          </a:p>
        </p:txBody>
      </p:sp>
      <p:sp>
        <p:nvSpPr>
          <p:cNvPr id="7" name="10-конечная звезда 6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17</a:t>
            </a:r>
          </a:p>
        </p:txBody>
      </p:sp>
      <p:sp>
        <p:nvSpPr>
          <p:cNvPr id="8" name="10-конечная звезда 7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16</a:t>
            </a:r>
          </a:p>
        </p:txBody>
      </p:sp>
      <p:sp>
        <p:nvSpPr>
          <p:cNvPr id="9" name="10-конечная звезда 8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15</a:t>
            </a:r>
          </a:p>
        </p:txBody>
      </p:sp>
      <p:sp>
        <p:nvSpPr>
          <p:cNvPr id="10" name="10-конечная звезда 9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14</a:t>
            </a:r>
          </a:p>
        </p:txBody>
      </p:sp>
      <p:sp>
        <p:nvSpPr>
          <p:cNvPr id="11" name="10-конечная звезда 10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13</a:t>
            </a:r>
          </a:p>
        </p:txBody>
      </p:sp>
      <p:sp>
        <p:nvSpPr>
          <p:cNvPr id="12" name="10-конечная звезда 11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12</a:t>
            </a:r>
          </a:p>
        </p:txBody>
      </p:sp>
      <p:sp>
        <p:nvSpPr>
          <p:cNvPr id="13" name="10-конечная звезда 12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11</a:t>
            </a:r>
          </a:p>
        </p:txBody>
      </p:sp>
      <p:sp>
        <p:nvSpPr>
          <p:cNvPr id="14" name="10-конечная звезда 13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10</a:t>
            </a:r>
          </a:p>
        </p:txBody>
      </p:sp>
      <p:sp>
        <p:nvSpPr>
          <p:cNvPr id="15" name="10-конечная звезда 14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9</a:t>
            </a:r>
          </a:p>
        </p:txBody>
      </p:sp>
      <p:sp>
        <p:nvSpPr>
          <p:cNvPr id="16" name="10-конечная звезда 15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8</a:t>
            </a:r>
          </a:p>
        </p:txBody>
      </p:sp>
      <p:sp>
        <p:nvSpPr>
          <p:cNvPr id="17" name="10-конечная звезда 16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7</a:t>
            </a:r>
          </a:p>
        </p:txBody>
      </p:sp>
      <p:sp>
        <p:nvSpPr>
          <p:cNvPr id="18" name="10-конечная звезда 17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19" name="10-конечная звезда 18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20" name="10-конечная звезда 19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21" name="10-конечная звезда 20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22" name="10-конечная звезда 21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23" name="10-конечная звезда 22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24" name="10-конечная звезда 23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436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436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436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436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436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436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436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7436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8436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9436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436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1436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2436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3436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4436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5436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6436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7436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8436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19436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20436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2" dur="1436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 showWhenStopped="0">
                <p:cTn id="9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MS900116610[1].wav">
            <a:hlinkClick r:id="" action="ppaction://media"/>
          </p:cNvPr>
          <p:cNvPicPr>
            <a:picLocks noRot="1" noChangeAspect="1"/>
          </p:cNvPicPr>
          <p:nvPr>
            <a:wavAudioFile r:embed="rId1" name="MS900116610[1]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358063" y="27146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MS900116610[1].wav">
            <a:hlinkClick r:id="" action="ppaction://media"/>
          </p:cNvPr>
          <p:cNvPicPr>
            <a:picLocks noRot="1" noChangeAspect="1"/>
          </p:cNvPicPr>
          <p:nvPr>
            <a:wavAudioFile r:embed="rId1" name="MS900116610[1]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358063" y="1428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6" descr="C:\Users\user\AppData\Local\Microsoft\Windows\Temporary Internet Files\Content.IE5\K9AGLEHJ\MC900438742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571500"/>
            <a:ext cx="7500937" cy="562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10-конечная звезда 3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20</a:t>
            </a:r>
          </a:p>
        </p:txBody>
      </p:sp>
      <p:sp>
        <p:nvSpPr>
          <p:cNvPr id="5" name="10-конечная звезда 4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19</a:t>
            </a:r>
          </a:p>
        </p:txBody>
      </p:sp>
      <p:sp>
        <p:nvSpPr>
          <p:cNvPr id="6" name="10-конечная звезда 5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18</a:t>
            </a:r>
          </a:p>
        </p:txBody>
      </p:sp>
      <p:sp>
        <p:nvSpPr>
          <p:cNvPr id="7" name="10-конечная звезда 6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17</a:t>
            </a:r>
          </a:p>
        </p:txBody>
      </p:sp>
      <p:sp>
        <p:nvSpPr>
          <p:cNvPr id="8" name="10-конечная звезда 7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16</a:t>
            </a:r>
          </a:p>
        </p:txBody>
      </p:sp>
      <p:sp>
        <p:nvSpPr>
          <p:cNvPr id="9" name="10-конечная звезда 8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15</a:t>
            </a:r>
          </a:p>
        </p:txBody>
      </p:sp>
      <p:sp>
        <p:nvSpPr>
          <p:cNvPr id="10" name="10-конечная звезда 9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14</a:t>
            </a:r>
          </a:p>
        </p:txBody>
      </p:sp>
      <p:sp>
        <p:nvSpPr>
          <p:cNvPr id="11" name="10-конечная звезда 10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13</a:t>
            </a:r>
          </a:p>
        </p:txBody>
      </p:sp>
      <p:sp>
        <p:nvSpPr>
          <p:cNvPr id="12" name="10-конечная звезда 11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12</a:t>
            </a:r>
          </a:p>
        </p:txBody>
      </p:sp>
      <p:sp>
        <p:nvSpPr>
          <p:cNvPr id="13" name="10-конечная звезда 12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11</a:t>
            </a:r>
          </a:p>
        </p:txBody>
      </p:sp>
      <p:sp>
        <p:nvSpPr>
          <p:cNvPr id="14" name="10-конечная звезда 13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10</a:t>
            </a:r>
          </a:p>
        </p:txBody>
      </p:sp>
      <p:sp>
        <p:nvSpPr>
          <p:cNvPr id="15" name="10-конечная звезда 14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9</a:t>
            </a:r>
          </a:p>
        </p:txBody>
      </p:sp>
      <p:sp>
        <p:nvSpPr>
          <p:cNvPr id="16" name="10-конечная звезда 15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8</a:t>
            </a:r>
          </a:p>
        </p:txBody>
      </p:sp>
      <p:sp>
        <p:nvSpPr>
          <p:cNvPr id="17" name="10-конечная звезда 16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7</a:t>
            </a:r>
          </a:p>
        </p:txBody>
      </p:sp>
      <p:sp>
        <p:nvSpPr>
          <p:cNvPr id="18" name="10-конечная звезда 17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19" name="10-конечная звезда 18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20" name="10-конечная звезда 19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21" name="10-конечная звезда 20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22" name="10-конечная звезда 21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23" name="10-конечная звезда 22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24" name="10-конечная звезда 23">
            <a:extLst>
              <a:ext uri="{FF2B5EF4-FFF2-40B4-BE49-F238E27FC236}"/>
            </a:extLst>
          </p:cNvPr>
          <p:cNvSpPr/>
          <p:nvPr/>
        </p:nvSpPr>
        <p:spPr>
          <a:xfrm>
            <a:off x="714375" y="785813"/>
            <a:ext cx="928688" cy="857250"/>
          </a:xfrm>
          <a:prstGeom prst="star10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436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436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436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436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436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436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436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7436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8436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9436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436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1436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2436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3436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4436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5436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6436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7436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8436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19436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20436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2" dur="1436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 showWhenStopped="0">
                <p:cTn id="9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nb-NO" sz="3600" b="1" smtClean="0">
                <a:solidFill>
                  <a:srgbClr val="FF0000"/>
                </a:solidFill>
              </a:rPr>
              <a:t/>
            </a:r>
            <a:br>
              <a:rPr lang="ru-RU" altLang="nb-NO" sz="3600" b="1" smtClean="0">
                <a:solidFill>
                  <a:srgbClr val="FF0000"/>
                </a:solidFill>
              </a:rPr>
            </a:br>
            <a:r>
              <a:rPr lang="ru-RU" altLang="nb-NO" sz="3600" b="1" smtClean="0">
                <a:solidFill>
                  <a:srgbClr val="FF0000"/>
                </a:solidFill>
              </a:rPr>
              <a:t>СТАТИСТИЧЕСКАЯ ОБРАБОТКА</a:t>
            </a:r>
            <a:r>
              <a:rPr lang="ru-RU" altLang="nb-NO" b="1" smtClean="0">
                <a:solidFill>
                  <a:srgbClr val="FF0000"/>
                </a:solidFill>
              </a:rPr>
              <a:t/>
            </a:r>
            <a:br>
              <a:rPr lang="ru-RU" altLang="nb-NO" b="1" smtClean="0">
                <a:solidFill>
                  <a:srgbClr val="FF0000"/>
                </a:solidFill>
              </a:rPr>
            </a:br>
            <a:endParaRPr lang="ru-RU" altLang="nb-NO" smtClean="0"/>
          </a:p>
        </p:txBody>
      </p:sp>
      <p:graphicFrame>
        <p:nvGraphicFramePr>
          <p:cNvPr id="4" name="Содержимое 3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865313" y="2185988"/>
          <a:ext cx="5413375" cy="3354389"/>
        </p:xfrm>
        <a:graphic>
          <a:graphicData uri="http://schemas.openxmlformats.org/drawingml/2006/table">
            <a:tbl>
              <a:tblPr/>
              <a:tblGrid>
                <a:gridCol w="1092200">
                  <a:extLst>
                    <a:ext uri="{9D8B030D-6E8A-4147-A177-3AD203B41FA5}"/>
                  </a:extLst>
                </a:gridCol>
                <a:gridCol w="1171575">
                  <a:extLst>
                    <a:ext uri="{9D8B030D-6E8A-4147-A177-3AD203B41FA5}"/>
                  </a:extLst>
                </a:gridCol>
                <a:gridCol w="1171575">
                  <a:extLst>
                    <a:ext uri="{9D8B030D-6E8A-4147-A177-3AD203B41FA5}"/>
                  </a:extLst>
                </a:gridCol>
                <a:gridCol w="900112">
                  <a:extLst>
                    <a:ext uri="{9D8B030D-6E8A-4147-A177-3AD203B41FA5}"/>
                  </a:extLst>
                </a:gridCol>
                <a:gridCol w="1077913">
                  <a:extLst>
                    <a:ext uri="{9D8B030D-6E8A-4147-A177-3AD203B41FA5}"/>
                  </a:extLst>
                </a:gridCol>
              </a:tblGrid>
              <a:tr h="73977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8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Ученик 1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7366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8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урок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8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 урок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8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Хср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8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ЧСС</a:t>
                      </a:r>
                      <a:r>
                        <a:rPr kumimoji="0" lang="ru-RU" sz="16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8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 Д</a:t>
                      </a:r>
                      <a:r>
                        <a:rPr kumimoji="0" lang="ru-RU" sz="16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8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ЧСС</a:t>
                      </a:r>
                      <a:r>
                        <a:rPr kumimoji="0" lang="ru-RU" sz="16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8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 Д</a:t>
                      </a:r>
                      <a:r>
                        <a:rPr kumimoji="0" lang="ru-RU" sz="16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776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4175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8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=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8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=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28702" name="Rectangle 1"/>
          <p:cNvSpPr>
            <a:spLocks noChangeArrowheads="1"/>
          </p:cNvSpPr>
          <p:nvPr/>
        </p:nvSpPr>
        <p:spPr bwMode="auto">
          <a:xfrm>
            <a:off x="714375" y="1428750"/>
            <a:ext cx="749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nb-NO" sz="2400">
                <a:ea typeface="Calibri" pitchFamily="34" charset="0"/>
                <a:cs typeface="Times New Roman" pitchFamily="18" charset="0"/>
              </a:rPr>
              <a:t>Число ___ месяц ________  2018 год     Класс ________ </a:t>
            </a:r>
          </a:p>
          <a:p>
            <a:pPr eaLnBrk="0" hangingPunct="0"/>
            <a:endParaRPr lang="ru-RU" altLang="nb-NO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nb-NO" b="1" smtClean="0">
                <a:solidFill>
                  <a:srgbClr val="FF0000"/>
                </a:solidFill>
              </a:rPr>
              <a:t> Оценка результата</a:t>
            </a:r>
            <a:r>
              <a:rPr lang="ru-RU" altLang="nb-NO" sz="2400" b="1" smtClean="0">
                <a:solidFill>
                  <a:srgbClr val="FF0000"/>
                </a:solidFill>
              </a:rPr>
              <a:t/>
            </a:r>
            <a:br>
              <a:rPr lang="ru-RU" altLang="nb-NO" sz="2400" b="1" smtClean="0">
                <a:solidFill>
                  <a:srgbClr val="FF0000"/>
                </a:solidFill>
              </a:rPr>
            </a:br>
            <a:r>
              <a:rPr lang="ru-RU" altLang="nb-NO" sz="2800" b="1" smtClean="0">
                <a:solidFill>
                  <a:schemeClr val="tx1"/>
                </a:solidFill>
              </a:rPr>
              <a:t>Индивидуальный хронотип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571625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nb-NO" b="1" smtClean="0"/>
              <a:t>«СОВЫ»    АРИТМИКИ   «ЖАВОРОНКИ»</a:t>
            </a:r>
          </a:p>
        </p:txBody>
      </p:sp>
      <p:sp>
        <p:nvSpPr>
          <p:cNvPr id="29699" name="Line 4"/>
          <p:cNvSpPr>
            <a:spLocks noChangeShapeType="1"/>
          </p:cNvSpPr>
          <p:nvPr/>
        </p:nvSpPr>
        <p:spPr bwMode="auto">
          <a:xfrm flipH="1">
            <a:off x="1547813" y="1285875"/>
            <a:ext cx="523875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0" name="Line 5"/>
          <p:cNvSpPr>
            <a:spLocks noChangeShapeType="1"/>
          </p:cNvSpPr>
          <p:nvPr/>
        </p:nvSpPr>
        <p:spPr bwMode="auto">
          <a:xfrm flipH="1">
            <a:off x="4286250" y="1357313"/>
            <a:ext cx="46038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1" name="Line 6"/>
          <p:cNvSpPr>
            <a:spLocks noChangeShapeType="1"/>
          </p:cNvSpPr>
          <p:nvPr/>
        </p:nvSpPr>
        <p:spPr bwMode="auto">
          <a:xfrm>
            <a:off x="6643688" y="1357313"/>
            <a:ext cx="520700" cy="271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9702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95963" y="2276475"/>
            <a:ext cx="300990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088" y="2565400"/>
            <a:ext cx="9398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9" descr="Изображение 01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500" y="2143125"/>
            <a:ext cx="2303463" cy="285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5" name="Line 10"/>
          <p:cNvSpPr>
            <a:spLocks noChangeShapeType="1"/>
          </p:cNvSpPr>
          <p:nvPr/>
        </p:nvSpPr>
        <p:spPr bwMode="auto">
          <a:xfrm>
            <a:off x="611188" y="2349500"/>
            <a:ext cx="1439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6" name="Line 11"/>
          <p:cNvSpPr>
            <a:spLocks noChangeShapeType="1"/>
          </p:cNvSpPr>
          <p:nvPr/>
        </p:nvSpPr>
        <p:spPr bwMode="auto">
          <a:xfrm>
            <a:off x="611188" y="2349500"/>
            <a:ext cx="0" cy="2087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7" name="Line 13"/>
          <p:cNvSpPr>
            <a:spLocks noChangeShapeType="1"/>
          </p:cNvSpPr>
          <p:nvPr/>
        </p:nvSpPr>
        <p:spPr bwMode="auto">
          <a:xfrm>
            <a:off x="611188" y="4437063"/>
            <a:ext cx="1439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8" name="Line 14"/>
          <p:cNvSpPr>
            <a:spLocks noChangeShapeType="1"/>
          </p:cNvSpPr>
          <p:nvPr/>
        </p:nvSpPr>
        <p:spPr bwMode="auto">
          <a:xfrm>
            <a:off x="2051050" y="2349500"/>
            <a:ext cx="0" cy="2087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9" name="Text Box 16"/>
          <p:cNvSpPr txBox="1">
            <a:spLocks noChangeArrowheads="1"/>
          </p:cNvSpPr>
          <p:nvPr/>
        </p:nvSpPr>
        <p:spPr bwMode="auto">
          <a:xfrm>
            <a:off x="468313" y="4868863"/>
            <a:ext cx="172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nb-NO" altLang="nb-NO" sz="2000" b="1">
              <a:solidFill>
                <a:srgbClr val="3366FF"/>
              </a:solidFill>
            </a:endParaRPr>
          </a:p>
        </p:txBody>
      </p:sp>
      <p:sp>
        <p:nvSpPr>
          <p:cNvPr id="29710" name="Text Box 18"/>
          <p:cNvSpPr txBox="1">
            <a:spLocks noChangeArrowheads="1"/>
          </p:cNvSpPr>
          <p:nvPr/>
        </p:nvSpPr>
        <p:spPr bwMode="auto">
          <a:xfrm>
            <a:off x="2286000" y="5500688"/>
            <a:ext cx="3529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nb-NO" sz="2800" b="1"/>
              <a:t>ОТ   4,0  ДО   5,0</a:t>
            </a:r>
          </a:p>
        </p:txBody>
      </p:sp>
      <p:sp>
        <p:nvSpPr>
          <p:cNvPr id="29711" name="Text Box 19"/>
          <p:cNvSpPr txBox="1">
            <a:spLocks noChangeArrowheads="1"/>
          </p:cNvSpPr>
          <p:nvPr/>
        </p:nvSpPr>
        <p:spPr bwMode="auto">
          <a:xfrm>
            <a:off x="6084888" y="5157788"/>
            <a:ext cx="27352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nb-NO" sz="2800" b="1"/>
              <a:t>БОЛЬШЕ   5,0</a:t>
            </a:r>
          </a:p>
        </p:txBody>
      </p:sp>
      <p:sp>
        <p:nvSpPr>
          <p:cNvPr id="29712" name="Text Box 20"/>
          <p:cNvSpPr txBox="1">
            <a:spLocks noChangeArrowheads="1"/>
          </p:cNvSpPr>
          <p:nvPr/>
        </p:nvSpPr>
        <p:spPr bwMode="auto">
          <a:xfrm>
            <a:off x="0" y="4581525"/>
            <a:ext cx="2411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nb-NO" sz="2400" b="1"/>
              <a:t>МЕНЬШЕ 4,0</a:t>
            </a:r>
          </a:p>
        </p:txBody>
      </p:sp>
      <p:pic>
        <p:nvPicPr>
          <p:cNvPr id="29713" name="Picture 2" descr="D:\ТАМАРА\D9 презентации все\картинки\птицы\голубь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14563" y="4429125"/>
            <a:ext cx="11525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nb-NO" sz="4000" b="1" smtClean="0">
                <a:solidFill>
                  <a:srgbClr val="FF0000"/>
                </a:solidFill>
              </a:rPr>
              <a:t> «СОВЫ»</a:t>
            </a:r>
            <a:br>
              <a:rPr lang="ru-RU" altLang="nb-NO" sz="4000" b="1" smtClean="0">
                <a:solidFill>
                  <a:srgbClr val="FF0000"/>
                </a:solidFill>
              </a:rPr>
            </a:br>
            <a:r>
              <a:rPr lang="ru-RU" altLang="nb-NO" sz="3200" b="1" smtClean="0">
                <a:solidFill>
                  <a:schemeClr val="tx1"/>
                </a:solidFill>
              </a:rPr>
              <a:t>Они поздно ложатся и поздно встают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1800" b="1" smtClean="0">
                <a:solidFill>
                  <a:srgbClr val="FF0000"/>
                </a:solidFill>
              </a:rPr>
              <a:t>Р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1800" b="1" smtClean="0">
                <a:solidFill>
                  <a:srgbClr val="FF0000"/>
                </a:solidFill>
              </a:rPr>
              <a:t>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1800" b="1" smtClean="0">
                <a:solidFill>
                  <a:srgbClr val="FF0000"/>
                </a:solidFill>
              </a:rPr>
              <a:t>Б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1800" b="1" smtClean="0">
                <a:solidFill>
                  <a:srgbClr val="FF0000"/>
                </a:solidFill>
              </a:rPr>
              <a:t>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1800" b="1" smtClean="0">
                <a:solidFill>
                  <a:srgbClr val="FF0000"/>
                </a:solidFill>
              </a:rPr>
              <a:t>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1800" b="1" smtClean="0">
                <a:solidFill>
                  <a:srgbClr val="FF0000"/>
                </a:solidFill>
              </a:rPr>
              <a:t>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1800" b="1" smtClean="0">
                <a:solidFill>
                  <a:srgbClr val="FF0000"/>
                </a:solidFill>
              </a:rPr>
              <a:t>С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1800" b="1" smtClean="0">
                <a:solidFill>
                  <a:srgbClr val="FF0000"/>
                </a:solidFill>
              </a:rPr>
              <a:t>П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1800" b="1" smtClean="0">
                <a:solidFill>
                  <a:srgbClr val="FF0000"/>
                </a:solidFill>
              </a:rPr>
              <a:t>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1800" b="1" smtClean="0">
                <a:solidFill>
                  <a:srgbClr val="FF0000"/>
                </a:solidFill>
              </a:rPr>
              <a:t>С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1800" b="1" smtClean="0">
                <a:solidFill>
                  <a:srgbClr val="FF0000"/>
                </a:solidFill>
              </a:rPr>
              <a:t>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1800" b="1" smtClean="0">
                <a:solidFill>
                  <a:srgbClr val="FF0000"/>
                </a:solidFill>
              </a:rPr>
              <a:t>Б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1800" b="1" smtClean="0">
                <a:solidFill>
                  <a:srgbClr val="FF0000"/>
                </a:solidFill>
              </a:rPr>
              <a:t>Н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1800" b="1" smtClean="0">
                <a:solidFill>
                  <a:srgbClr val="FF0000"/>
                </a:solidFill>
              </a:rPr>
              <a:t>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1800" b="1" smtClean="0">
                <a:solidFill>
                  <a:srgbClr val="FF0000"/>
                </a:solidFill>
              </a:rPr>
              <a:t>С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1800" b="1" smtClean="0">
                <a:solidFill>
                  <a:srgbClr val="FF0000"/>
                </a:solidFill>
              </a:rPr>
              <a:t>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1800" b="1" smtClean="0">
                <a:solidFill>
                  <a:srgbClr val="FF0000"/>
                </a:solidFill>
              </a:rPr>
              <a:t>Ь</a:t>
            </a:r>
          </a:p>
          <a:p>
            <a:pPr eaLnBrk="1" hangingPunct="1">
              <a:lnSpc>
                <a:spcPct val="80000"/>
              </a:lnSpc>
            </a:pPr>
            <a:endParaRPr lang="ru-RU" altLang="nb-NO" sz="1800" smtClean="0"/>
          </a:p>
        </p:txBody>
      </p:sp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900113" y="5876925"/>
            <a:ext cx="8243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nb-NO" sz="2400" b="1">
                <a:solidFill>
                  <a:srgbClr val="FF0000"/>
                </a:solidFill>
              </a:rPr>
              <a:t>ПРИХОДИТСЯ НА ВЕЧЕР   с 16.00 до 23.00   и позже</a:t>
            </a:r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16238" y="1773238"/>
            <a:ext cx="3846512" cy="362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7" descr="D:\ТАМАРА\D9 презентации все\картинки\картинки анемешки\Animated\j028302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4786313"/>
            <a:ext cx="14287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2" descr="D:\ТАМАРА\D9 презентации все\картинки\картинки анемешки\Animated\j025445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75" y="142875"/>
            <a:ext cx="952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nb-NO" sz="4800" b="1" smtClean="0">
                <a:solidFill>
                  <a:srgbClr val="FF0000"/>
                </a:solidFill>
              </a:rPr>
              <a:t>РЕКОМЕНДАЦИИ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altLang="nb-NO" sz="2800" b="1" smtClean="0">
                <a:solidFill>
                  <a:srgbClr val="FF0000"/>
                </a:solidFill>
              </a:rPr>
              <a:t>                УЧЕНИКАМ  - «СОВАМ»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nb-NO" sz="4800" b="1" smtClean="0"/>
              <a:t>После занятий обязательно отдохнуть.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altLang="nb-NO" sz="4800" b="1" smtClean="0"/>
              <a:t>Постепенно переходить к новому режиму.</a:t>
            </a:r>
          </a:p>
          <a:p>
            <a:pPr marL="609600" indent="-609600" eaLnBrk="1" hangingPunct="1">
              <a:buFontTx/>
              <a:buNone/>
            </a:pPr>
            <a:endParaRPr lang="ru-RU" altLang="nb-NO" sz="4800" b="1" smtClean="0"/>
          </a:p>
          <a:p>
            <a:pPr marL="609600" indent="-609600" eaLnBrk="1" hangingPunct="1">
              <a:buFontTx/>
              <a:buNone/>
            </a:pPr>
            <a:endParaRPr lang="ru-RU" altLang="nb-NO" sz="4800" b="1" smtClean="0"/>
          </a:p>
          <a:p>
            <a:pPr marL="609600" indent="-609600" eaLnBrk="1" hangingPunct="1">
              <a:buFontTx/>
              <a:buNone/>
            </a:pPr>
            <a:endParaRPr lang="ru-RU" altLang="nb-NO" sz="2800" smtClean="0"/>
          </a:p>
          <a:p>
            <a:pPr marL="609600" indent="-609600" eaLnBrk="1" hangingPunct="1">
              <a:buFontTx/>
              <a:buNone/>
            </a:pPr>
            <a:endParaRPr lang="ru-RU" altLang="nb-NO" sz="2800" smtClean="0"/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67625" y="476250"/>
            <a:ext cx="9398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nb-NO" sz="4000" smtClean="0">
                <a:solidFill>
                  <a:srgbClr val="FF0000"/>
                </a:solidFill>
              </a:rPr>
              <a:t>«ЖАВОРОНКИ» </a:t>
            </a:r>
            <a:r>
              <a:rPr lang="en-US" altLang="nb-NO" sz="4000" smtClean="0">
                <a:solidFill>
                  <a:srgbClr val="FF0000"/>
                </a:solidFill>
              </a:rPr>
              <a:t/>
            </a:r>
            <a:br>
              <a:rPr lang="en-US" altLang="nb-NO" sz="4000" smtClean="0">
                <a:solidFill>
                  <a:srgbClr val="FF0000"/>
                </a:solidFill>
              </a:rPr>
            </a:br>
            <a:r>
              <a:rPr lang="ru-RU" altLang="nb-NO" sz="2800" b="1" smtClean="0"/>
              <a:t>Они рано пробуждаются и рано засыпают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57338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2000" b="1" smtClean="0">
                <a:solidFill>
                  <a:srgbClr val="FF0000"/>
                </a:solidFill>
              </a:rPr>
              <a:t>Р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2000" b="1" smtClean="0">
                <a:solidFill>
                  <a:srgbClr val="FF0000"/>
                </a:solidFill>
              </a:rPr>
              <a:t>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2000" b="1" smtClean="0">
                <a:solidFill>
                  <a:srgbClr val="FF0000"/>
                </a:solidFill>
              </a:rPr>
              <a:t>Б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2000" b="1" smtClean="0">
                <a:solidFill>
                  <a:srgbClr val="FF0000"/>
                </a:solidFill>
              </a:rPr>
              <a:t>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2000" b="1" smtClean="0">
                <a:solidFill>
                  <a:srgbClr val="FF0000"/>
                </a:solidFill>
              </a:rPr>
              <a:t>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2000" b="1" smtClean="0">
                <a:solidFill>
                  <a:srgbClr val="FF0000"/>
                </a:solidFill>
              </a:rPr>
              <a:t>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2000" b="1" smtClean="0">
                <a:solidFill>
                  <a:srgbClr val="FF0000"/>
                </a:solidFill>
              </a:rPr>
              <a:t>С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2000" b="1" smtClean="0">
                <a:solidFill>
                  <a:srgbClr val="FF0000"/>
                </a:solidFill>
              </a:rPr>
              <a:t>П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2000" b="1" smtClean="0">
                <a:solidFill>
                  <a:srgbClr val="FF0000"/>
                </a:solidFill>
              </a:rPr>
              <a:t>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2000" b="1" smtClean="0">
                <a:solidFill>
                  <a:srgbClr val="FF0000"/>
                </a:solidFill>
              </a:rPr>
              <a:t>С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2000" b="1" smtClean="0">
                <a:solidFill>
                  <a:srgbClr val="FF0000"/>
                </a:solidFill>
              </a:rPr>
              <a:t>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2000" b="1" smtClean="0">
                <a:solidFill>
                  <a:srgbClr val="FF0000"/>
                </a:solidFill>
              </a:rPr>
              <a:t>Б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2000" b="1" smtClean="0">
                <a:solidFill>
                  <a:srgbClr val="FF0000"/>
                </a:solidFill>
              </a:rPr>
              <a:t>Н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2000" b="1" smtClean="0">
                <a:solidFill>
                  <a:srgbClr val="FF0000"/>
                </a:solidFill>
              </a:rPr>
              <a:t>О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2000" b="1" smtClean="0">
                <a:solidFill>
                  <a:srgbClr val="FF0000"/>
                </a:solidFill>
              </a:rPr>
              <a:t>С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2000" b="1" smtClean="0">
                <a:solidFill>
                  <a:srgbClr val="FF0000"/>
                </a:solidFill>
              </a:rPr>
              <a:t>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2000" b="1" smtClean="0">
                <a:solidFill>
                  <a:srgbClr val="FF0000"/>
                </a:solidFill>
              </a:rPr>
              <a:t>Ь</a:t>
            </a:r>
          </a:p>
        </p:txBody>
      </p:sp>
      <p:pic>
        <p:nvPicPr>
          <p:cNvPr id="32771" name="Picture 4" descr="Изображение 0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484313"/>
            <a:ext cx="76025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971550" y="6165850"/>
            <a:ext cx="7993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nb-NO" sz="2000" b="1">
                <a:solidFill>
                  <a:srgbClr val="FF0000"/>
                </a:solidFill>
              </a:rPr>
              <a:t>ПРИХОДИТСЯ НА ПЕРВУЮ ПОЛОВИНУ ДНЯ с 9.00 до 14.00</a:t>
            </a:r>
          </a:p>
        </p:txBody>
      </p:sp>
      <p:pic>
        <p:nvPicPr>
          <p:cNvPr id="32773" name="Picture 6" descr="D:\ТАМАРА\D9 презентации все\картинки\картинки анемешки\Animated\j028302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572375" y="142875"/>
            <a:ext cx="1008063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2" descr="D:\ТАМАРА\D9 презентации все\картинки\картинки анемешки\Animated\j025445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142875"/>
            <a:ext cx="952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nb-NO" sz="4800" b="1" smtClean="0">
                <a:solidFill>
                  <a:srgbClr val="FF0000"/>
                </a:solidFill>
              </a:rPr>
              <a:t>РЕКОМЕНДАЦИИ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84313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nb-NO" b="1" smtClean="0">
                <a:solidFill>
                  <a:srgbClr val="FF0000"/>
                </a:solidFill>
              </a:rPr>
              <a:t>     УЧЕНИКАМ  - «ЖАВОРОНКАМ»</a:t>
            </a:r>
          </a:p>
          <a:p>
            <a:pPr eaLnBrk="1" hangingPunct="1">
              <a:buFontTx/>
              <a:buNone/>
            </a:pPr>
            <a:endParaRPr lang="ru-RU" altLang="nb-NO" b="1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ru-RU" altLang="nb-NO" b="1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971550" y="1882775"/>
            <a:ext cx="7897813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nb-NO" sz="4400" b="1"/>
              <a:t>1. Чередовать время прогулки</a:t>
            </a:r>
          </a:p>
          <a:p>
            <a:r>
              <a:rPr lang="ru-RU" altLang="nb-NO" sz="4400" b="1"/>
              <a:t>и вечерней работы.</a:t>
            </a:r>
          </a:p>
          <a:p>
            <a:r>
              <a:rPr lang="ru-RU" altLang="nb-NO" sz="4400" b="1"/>
              <a:t>2. Учитывать возрастные </a:t>
            </a:r>
          </a:p>
          <a:p>
            <a:r>
              <a:rPr lang="ru-RU" altLang="nb-NO" sz="4400" b="1"/>
              <a:t>особенности.</a:t>
            </a:r>
          </a:p>
          <a:p>
            <a:endParaRPr lang="ru-RU" altLang="nb-NO" sz="4400" b="1"/>
          </a:p>
        </p:txBody>
      </p:sp>
      <p:pic>
        <p:nvPicPr>
          <p:cNvPr id="33796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95963" y="3933825"/>
            <a:ext cx="300990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nb-NO" sz="4000" b="1" smtClean="0">
                <a:solidFill>
                  <a:srgbClr val="FF0000"/>
                </a:solidFill>
              </a:rPr>
              <a:t> «АРИТМИКИ» или  «ГОЛУБИ» </a:t>
            </a:r>
            <a:r>
              <a:rPr lang="ru-RU" altLang="nb-NO" sz="3200" b="1" smtClean="0">
                <a:solidFill>
                  <a:schemeClr val="tx1"/>
                </a:solidFill>
              </a:rPr>
              <a:t>нет определенных ритмов, </a:t>
            </a:r>
            <a:br>
              <a:rPr lang="ru-RU" altLang="nb-NO" sz="3200" b="1" smtClean="0">
                <a:solidFill>
                  <a:schemeClr val="tx1"/>
                </a:solidFill>
              </a:rPr>
            </a:br>
            <a:r>
              <a:rPr lang="ru-RU" altLang="nb-NO" sz="3200" b="1" smtClean="0">
                <a:solidFill>
                  <a:schemeClr val="tx1"/>
                </a:solidFill>
              </a:rPr>
              <a:t>они постоянно меняются</a:t>
            </a:r>
          </a:p>
        </p:txBody>
      </p:sp>
      <p:pic>
        <p:nvPicPr>
          <p:cNvPr id="34818" name="Picture 4" descr="Изображение 01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43213" y="1773238"/>
            <a:ext cx="3365500" cy="4525962"/>
          </a:xfrm>
        </p:spPr>
      </p:pic>
      <p:sp>
        <p:nvSpPr>
          <p:cNvPr id="34819" name="WordArt 5"/>
          <p:cNvSpPr>
            <a:spLocks noChangeArrowheads="1" noChangeShapeType="1" noTextEdit="1"/>
          </p:cNvSpPr>
          <p:nvPr/>
        </p:nvSpPr>
        <p:spPr bwMode="auto">
          <a:xfrm>
            <a:off x="5580063" y="1844675"/>
            <a:ext cx="3333750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12.00   15.30  18.20</a:t>
            </a:r>
          </a:p>
        </p:txBody>
      </p:sp>
      <p:sp>
        <p:nvSpPr>
          <p:cNvPr id="34820" name="WordArt 6"/>
          <p:cNvSpPr>
            <a:spLocks noChangeArrowheads="1" noChangeShapeType="1" noTextEdit="1"/>
          </p:cNvSpPr>
          <p:nvPr/>
        </p:nvSpPr>
        <p:spPr bwMode="auto">
          <a:xfrm rot="-701362">
            <a:off x="611188" y="4652963"/>
            <a:ext cx="2152650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21.32  12.13  </a:t>
            </a:r>
          </a:p>
        </p:txBody>
      </p:sp>
      <p:sp>
        <p:nvSpPr>
          <p:cNvPr id="34821" name="WordArt 7"/>
          <p:cNvSpPr>
            <a:spLocks noChangeArrowheads="1" noChangeShapeType="1" noTextEdit="1"/>
          </p:cNvSpPr>
          <p:nvPr/>
        </p:nvSpPr>
        <p:spPr bwMode="auto">
          <a:xfrm rot="1027384">
            <a:off x="174625" y="2063750"/>
            <a:ext cx="2952750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7.00  11.33   15.12</a:t>
            </a:r>
          </a:p>
        </p:txBody>
      </p:sp>
      <p:sp>
        <p:nvSpPr>
          <p:cNvPr id="34822" name="WordArt 8"/>
          <p:cNvSpPr>
            <a:spLocks noChangeArrowheads="1" noChangeShapeType="1" noTextEdit="1"/>
          </p:cNvSpPr>
          <p:nvPr/>
        </p:nvSpPr>
        <p:spPr bwMode="auto">
          <a:xfrm rot="1274171">
            <a:off x="6084888" y="4221163"/>
            <a:ext cx="2047875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23.55  13.17</a:t>
            </a:r>
          </a:p>
        </p:txBody>
      </p:sp>
      <p:pic>
        <p:nvPicPr>
          <p:cNvPr id="34823" name="Picture 8" descr="D:\ТАМАРА\D9 презентации все\картинки\картинки анемешки\Animated\j028277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2928938"/>
            <a:ext cx="1547812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Picture 9" descr="D:\ТАМАРА\D9 презентации все\картинки\картинки анемешки\Animated\j028277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286625" y="2786063"/>
            <a:ext cx="1584325" cy="134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Picture 10" descr="D:\ТАМАРА\D9 презентации все\картинки\картинки анемешки\Animated\j028531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688" y="5214938"/>
            <a:ext cx="1619250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2" descr="D:\ТАМАРА\D9 презентации все\картинки\картинки анемешки\Animated\j0254458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813" y="714375"/>
            <a:ext cx="952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nb-NO" sz="5400" b="1" smtClean="0">
                <a:solidFill>
                  <a:srgbClr val="FF0000"/>
                </a:solidFill>
              </a:rPr>
              <a:t>Актуальность: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nb-NO" sz="2800" b="1" dirty="0" smtClean="0">
                <a:latin typeface="Times New Roman" pitchFamily="18" charset="0"/>
              </a:rPr>
              <a:t>   </a:t>
            </a:r>
            <a:r>
              <a:rPr lang="ru-RU" altLang="nb-NO" sz="2800" b="1" dirty="0" smtClean="0">
                <a:latin typeface="Times New Roman" pitchFamily="18" charset="0"/>
              </a:rPr>
              <a:t> Условия жизни и профессиональной деятельности человека иногда вызывают </a:t>
            </a:r>
            <a:r>
              <a:rPr lang="ru-RU" altLang="nb-NO" sz="2800" b="1" dirty="0" smtClean="0">
                <a:solidFill>
                  <a:srgbClr val="FF0000"/>
                </a:solidFill>
                <a:latin typeface="Times New Roman" pitchFamily="18" charset="0"/>
              </a:rPr>
              <a:t>нарушения биоритмов.</a:t>
            </a:r>
            <a:endParaRPr lang="en-US" altLang="nb-NO" sz="28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nb-NO" sz="2800" b="1" dirty="0" smtClean="0">
                <a:latin typeface="Times New Roman" pitchFamily="18" charset="0"/>
              </a:rPr>
              <a:t>    </a:t>
            </a:r>
            <a:r>
              <a:rPr lang="ru-RU" altLang="nb-NO" sz="2800" b="1" dirty="0" smtClean="0">
                <a:latin typeface="Times New Roman" pitchFamily="18" charset="0"/>
              </a:rPr>
              <a:t>В результате системы органов начинают работать несогласованно, что </a:t>
            </a:r>
            <a:r>
              <a:rPr lang="ru-RU" altLang="nb-NO" sz="2800" b="1" dirty="0" smtClean="0">
                <a:solidFill>
                  <a:srgbClr val="FF0000"/>
                </a:solidFill>
                <a:latin typeface="Times New Roman" pitchFamily="18" charset="0"/>
              </a:rPr>
              <a:t>приводит к возникновению заболеваний.</a:t>
            </a:r>
            <a:endParaRPr lang="en-US" altLang="nb-NO" sz="28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nb-NO" sz="2800" b="1" dirty="0" smtClean="0">
                <a:latin typeface="Times New Roman" pitchFamily="18" charset="0"/>
              </a:rPr>
              <a:t>    </a:t>
            </a:r>
            <a:r>
              <a:rPr lang="ru-RU" altLang="nb-NO" sz="2800" b="1" dirty="0" smtClean="0">
                <a:latin typeface="Times New Roman" pitchFamily="18" charset="0"/>
              </a:rPr>
              <a:t>Отнюдь не лишено основания, что мы, прежде всего, спрашиваем, друг друга о здоровье и желаем его друг другу – это поистине главное условие человеческого счастья. </a:t>
            </a:r>
            <a:endParaRPr lang="en-US" altLang="nb-NO" sz="2800" b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nb-NO" sz="2800" b="1" i="1" dirty="0" smtClean="0">
                <a:latin typeface="Times New Roman" pitchFamily="18" charset="0"/>
              </a:rPr>
              <a:t>                                         </a:t>
            </a:r>
            <a:r>
              <a:rPr lang="ru-RU" altLang="nb-NO" sz="2800" b="1" i="1" dirty="0" smtClean="0">
                <a:latin typeface="Times New Roman" pitchFamily="18" charset="0"/>
              </a:rPr>
              <a:t>Артур Шопенгауэр</a:t>
            </a:r>
          </a:p>
        </p:txBody>
      </p:sp>
      <p:pic>
        <p:nvPicPr>
          <p:cNvPr id="17411" name="Picture 4" descr="D:\ТАМАРА\D9 презентации все\картинки\картинки анемешки\Animated\AG00013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25" y="357188"/>
            <a:ext cx="1728788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D:\ТАМАРА\D9 презентации все\картинки\картинки анемешки\Animated\AG00222_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5357813"/>
            <a:ext cx="1368425" cy="129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 descr="D:\ТАМАРА\D9 презентации все\картинки\картинки анемешки\Animated\AG00223_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13" y="5500688"/>
            <a:ext cx="15906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7" descr="D:\ТАМАРА\D9 презентации все\картинки\картинки анемешки\Animated\BD13708_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3" y="285750"/>
            <a:ext cx="9715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nb-NO" sz="4800" b="1" smtClean="0">
                <a:solidFill>
                  <a:srgbClr val="FF0000"/>
                </a:solidFill>
              </a:rPr>
              <a:t>РЕКОМЕНДАЦИИ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altLang="nb-NO" b="1" smtClean="0">
                <a:solidFill>
                  <a:srgbClr val="FF0000"/>
                </a:solidFill>
              </a:rPr>
              <a:t>     УЧЕНИКАМ  - «АРИТМИКАМ»</a:t>
            </a:r>
          </a:p>
          <a:p>
            <a:pPr marL="609600" indent="-609600" eaLnBrk="1" hangingPunct="1">
              <a:buFontTx/>
              <a:buNone/>
            </a:pPr>
            <a:r>
              <a:rPr lang="ru-RU" altLang="nb-NO" b="1" smtClean="0">
                <a:solidFill>
                  <a:srgbClr val="FF0000"/>
                </a:solidFill>
              </a:rPr>
              <a:t>    </a:t>
            </a:r>
            <a:r>
              <a:rPr lang="ru-RU" altLang="nb-NO" sz="5400" b="1" smtClean="0"/>
              <a:t>Не допускать частых изменений режима.</a:t>
            </a:r>
          </a:p>
          <a:p>
            <a:pPr marL="609600" indent="-609600" eaLnBrk="1" hangingPunct="1">
              <a:buFontTx/>
              <a:buNone/>
            </a:pPr>
            <a:r>
              <a:rPr lang="ru-RU" altLang="nb-NO" sz="5400" b="1" smtClean="0"/>
              <a:t>   </a:t>
            </a:r>
            <a:r>
              <a:rPr lang="ru-RU" altLang="nb-NO" sz="5400" b="1" smtClean="0">
                <a:solidFill>
                  <a:srgbClr val="FF0000"/>
                </a:solidFill>
              </a:rPr>
              <a:t>СТРОГО   ЕГО ВЫПОЛНЯТЬ!!!</a:t>
            </a:r>
          </a:p>
          <a:p>
            <a:pPr marL="609600" indent="-609600" eaLnBrk="1" hangingPunct="1">
              <a:buFontTx/>
              <a:buNone/>
            </a:pPr>
            <a:endParaRPr lang="ru-RU" altLang="nb-NO" sz="5400" b="1" smtClean="0">
              <a:solidFill>
                <a:srgbClr val="FF0000"/>
              </a:solidFill>
            </a:endParaRPr>
          </a:p>
        </p:txBody>
      </p:sp>
      <p:pic>
        <p:nvPicPr>
          <p:cNvPr id="35843" name="Picture 2" descr="D:\ТАМАРА\D9 презентации все\картинки\птицы\голубь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43688" y="4071938"/>
            <a:ext cx="2343150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nb-NO" sz="4000" b="1" smtClean="0">
                <a:solidFill>
                  <a:srgbClr val="FF0000"/>
                </a:solidFill>
              </a:rPr>
              <a:t>ОСОБОЕ ВНИМАНИЕ УДЕЛИТЬ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nb-NO" b="1" smtClean="0"/>
              <a:t>На время сна.</a:t>
            </a:r>
          </a:p>
          <a:p>
            <a:pPr eaLnBrk="1" hangingPunct="1"/>
            <a:r>
              <a:rPr lang="ru-RU" altLang="nb-NO" b="1" smtClean="0"/>
              <a:t>На время приема пищи (3-4 раза в день).</a:t>
            </a:r>
          </a:p>
          <a:p>
            <a:pPr eaLnBrk="1" hangingPunct="1"/>
            <a:r>
              <a:rPr lang="ru-RU" altLang="nb-NO" b="1" smtClean="0"/>
              <a:t>На время прогулки и спорта (с 15.00 до 18.00).</a:t>
            </a:r>
          </a:p>
          <a:p>
            <a:pPr eaLnBrk="1" hangingPunct="1"/>
            <a:r>
              <a:rPr lang="ru-RU" altLang="nb-NO" b="1" smtClean="0"/>
              <a:t>На индивидуальный хронотип.</a:t>
            </a:r>
          </a:p>
        </p:txBody>
      </p:sp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0" y="5000625"/>
            <a:ext cx="9398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43563" y="5000625"/>
            <a:ext cx="1476375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2" descr="D:\ТАМАРА\D9 презентации все\картинки\птицы\голубь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14750" y="5000625"/>
            <a:ext cx="1547813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4" descr="D:\ТАМАРА\D9 презентации все\картинки\картинки анемешки\Animated\j028278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00938" y="3786188"/>
            <a:ext cx="12763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2" descr="D:\ТАМАРА\D9 презентации все\картинки\картинки анемешки\Animated\j0284137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00500" y="1214438"/>
            <a:ext cx="1047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2" name="Picture 5" descr="d28_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15188" y="1143000"/>
            <a:ext cx="1476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142875"/>
            <a:ext cx="8229600" cy="714375"/>
          </a:xfrm>
        </p:spPr>
        <p:txBody>
          <a:bodyPr/>
          <a:lstStyle/>
          <a:p>
            <a:pPr eaLnBrk="1" hangingPunct="1"/>
            <a:r>
              <a:rPr lang="ru-RU" altLang="nb-NO" sz="3200" smtClean="0">
                <a:solidFill>
                  <a:srgbClr val="FF0000"/>
                </a:solidFill>
              </a:rPr>
              <a:t>Примерный режим дня для учащихся средней школы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428625" y="928688"/>
          <a:ext cx="8143875" cy="5794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  <a:gridCol w="1143008"/>
                <a:gridCol w="1500198"/>
                <a:gridCol w="1214446"/>
                <a:gridCol w="1214446"/>
                <a:gridCol w="1214446"/>
              </a:tblGrid>
              <a:tr h="485217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Режимные моменты 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7-9лет</a:t>
                      </a:r>
                    </a:p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1-3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</a:rPr>
                        <a:t>класс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10лет</a:t>
                      </a:r>
                    </a:p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4класс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11-13лет</a:t>
                      </a:r>
                    </a:p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5-6класс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14-15лет</a:t>
                      </a:r>
                    </a:p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7-8класс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16-17лет</a:t>
                      </a:r>
                    </a:p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9-11класс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5217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Подъем</a:t>
                      </a:r>
                      <a:r>
                        <a:rPr lang="ru-RU" sz="1200" baseline="0" dirty="0" smtClean="0"/>
                        <a:t>, гимнастика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7.00</a:t>
                      </a:r>
                      <a:endParaRPr lang="ru-RU" sz="1200" dirty="0"/>
                    </a:p>
                  </a:txBody>
                  <a:tcPr/>
                </a:tc>
              </a:tr>
              <a:tr h="28542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Завтрак</a:t>
                      </a:r>
                      <a:r>
                        <a:rPr lang="ru-RU" sz="1200" baseline="0" dirty="0" smtClean="0"/>
                        <a:t>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7.30</a:t>
                      </a:r>
                      <a:endParaRPr lang="ru-RU" sz="1200" dirty="0"/>
                    </a:p>
                  </a:txBody>
                  <a:tcPr/>
                </a:tc>
              </a:tr>
              <a:tr h="485217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Дорога в школу 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7.50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7.50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7.50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7.50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7.50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485217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Занятия</a:t>
                      </a:r>
                      <a:r>
                        <a:rPr lang="ru-RU" sz="1200" baseline="0" dirty="0" smtClean="0"/>
                        <a:t> в школе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8.20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8.20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8.20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8.20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8.20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485217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Дорога</a:t>
                      </a:r>
                      <a:r>
                        <a:rPr lang="ru-RU" sz="1200" baseline="0" dirty="0" smtClean="0"/>
                        <a:t> из школы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12.30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13.30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14.00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14.30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14.30</a:t>
                      </a:r>
                      <a:endParaRPr lang="ru-RU" sz="1200" dirty="0"/>
                    </a:p>
                  </a:txBody>
                  <a:tcPr/>
                </a:tc>
              </a:tr>
              <a:tr h="28542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Обед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13.00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14.00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14.30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15.00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15.00</a:t>
                      </a:r>
                      <a:endParaRPr lang="ru-RU" sz="1200" dirty="0"/>
                    </a:p>
                  </a:txBody>
                  <a:tcPr/>
                </a:tc>
              </a:tr>
              <a:tr h="485217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Послеобеденный</a:t>
                      </a:r>
                      <a:r>
                        <a:rPr lang="ru-RU" sz="1200" baseline="0" dirty="0" smtClean="0"/>
                        <a:t> отдых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13.30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aseline="0" dirty="0" smtClean="0"/>
                        <a:t>      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aseline="0" dirty="0" smtClean="0"/>
                        <a:t>    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   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  -</a:t>
                      </a:r>
                      <a:endParaRPr lang="ru-RU" sz="1200" dirty="0"/>
                    </a:p>
                  </a:txBody>
                  <a:tcPr/>
                </a:tc>
              </a:tr>
              <a:tr h="285422">
                <a:tc>
                  <a:txBody>
                    <a:bodyPr/>
                    <a:lstStyle/>
                    <a:p>
                      <a:r>
                        <a:rPr lang="ru-RU" sz="1200" baseline="0" dirty="0" smtClean="0"/>
                        <a:t>Спорт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14.30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14.30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15.00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15.30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15.30</a:t>
                      </a:r>
                      <a:endParaRPr lang="ru-RU" sz="1200" dirty="0"/>
                    </a:p>
                  </a:txBody>
                  <a:tcPr/>
                </a:tc>
              </a:tr>
              <a:tr h="28542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Уроки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16.00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17.00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17.00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17.00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17.00</a:t>
                      </a:r>
                      <a:endParaRPr lang="ru-RU" sz="1200" dirty="0"/>
                    </a:p>
                  </a:txBody>
                  <a:tcPr/>
                </a:tc>
              </a:tr>
              <a:tr h="28542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Прогулка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17.30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aseline="0" dirty="0" smtClean="0"/>
                        <a:t>     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   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   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   -</a:t>
                      </a:r>
                      <a:endParaRPr lang="ru-RU" sz="1200" dirty="0"/>
                    </a:p>
                  </a:txBody>
                  <a:tcPr/>
                </a:tc>
              </a:tr>
              <a:tr h="68501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Ужин и свободное время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19.00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19.30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19.30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19.30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19.30</a:t>
                      </a:r>
                      <a:endParaRPr lang="ru-RU" sz="1200" dirty="0"/>
                    </a:p>
                  </a:txBody>
                  <a:tcPr/>
                </a:tc>
              </a:tr>
              <a:tr h="485217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Приготовление</a:t>
                      </a:r>
                      <a:r>
                        <a:rPr lang="ru-RU" sz="1200" baseline="0" dirty="0" smtClean="0"/>
                        <a:t> ко сну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21.00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21.00</a:t>
                      </a:r>
                      <a:endParaRPr lang="ru-RU" sz="1200" dirty="0"/>
                    </a:p>
                  </a:txBody>
                  <a:tcPr/>
                </a:tc>
              </a:tr>
              <a:tr h="28542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Сон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21.00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21.00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21.30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22.00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nb-NO" sz="3200" b="1" smtClean="0">
                <a:solidFill>
                  <a:srgbClr val="FF0000"/>
                </a:solidFill>
              </a:rPr>
              <a:t>Выдвинутая гипотеза справедлива </a:t>
            </a:r>
            <a:br>
              <a:rPr lang="ru-RU" altLang="nb-NO" sz="3200" b="1" smtClean="0">
                <a:solidFill>
                  <a:srgbClr val="FF0000"/>
                </a:solidFill>
              </a:rPr>
            </a:br>
            <a:endParaRPr lang="ru-RU" altLang="nb-NO" sz="3200" b="1" smtClean="0">
              <a:solidFill>
                <a:srgbClr val="FF0000"/>
              </a:solidFill>
            </a:endParaRPr>
          </a:p>
        </p:txBody>
      </p:sp>
      <p:pic>
        <p:nvPicPr>
          <p:cNvPr id="3993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86063" y="857250"/>
            <a:ext cx="5832475" cy="5113338"/>
          </a:xfrm>
          <a:solidFill>
            <a:srgbClr val="FF0000"/>
          </a:solidFill>
        </p:spPr>
      </p:pic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2484438" y="6237288"/>
            <a:ext cx="2089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nb-NO" altLang="nb-NO">
              <a:solidFill>
                <a:srgbClr val="996633"/>
              </a:solidFill>
            </a:endParaRPr>
          </a:p>
        </p:txBody>
      </p:sp>
      <p:sp>
        <p:nvSpPr>
          <p:cNvPr id="39940" name="Text Box 7"/>
          <p:cNvSpPr txBox="1">
            <a:spLocks noChangeArrowheads="1"/>
          </p:cNvSpPr>
          <p:nvPr/>
        </p:nvSpPr>
        <p:spPr bwMode="auto">
          <a:xfrm>
            <a:off x="2555875" y="6092825"/>
            <a:ext cx="65881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nb-NO" altLang="nb-NO"/>
          </a:p>
        </p:txBody>
      </p:sp>
      <p:sp>
        <p:nvSpPr>
          <p:cNvPr id="39941" name="Text Box 8"/>
          <p:cNvSpPr txBox="1">
            <a:spLocks noChangeArrowheads="1"/>
          </p:cNvSpPr>
          <p:nvPr/>
        </p:nvSpPr>
        <p:spPr bwMode="auto">
          <a:xfrm>
            <a:off x="2124075" y="6092825"/>
            <a:ext cx="34559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nb-NO" sz="2000" b="1"/>
              <a:t>Максимальные значения показателей</a:t>
            </a:r>
          </a:p>
        </p:txBody>
      </p:sp>
      <p:sp>
        <p:nvSpPr>
          <p:cNvPr id="39942" name="Text Box 10"/>
          <p:cNvSpPr txBox="1">
            <a:spLocks noChangeArrowheads="1"/>
          </p:cNvSpPr>
          <p:nvPr/>
        </p:nvSpPr>
        <p:spPr bwMode="auto">
          <a:xfrm>
            <a:off x="6011863" y="6092825"/>
            <a:ext cx="3132137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nb-NO" sz="2000" b="1"/>
              <a:t>Минимальные</a:t>
            </a:r>
          </a:p>
          <a:p>
            <a:r>
              <a:rPr lang="ru-RU" altLang="nb-NO" sz="2000" b="1"/>
              <a:t> значения показателей</a:t>
            </a:r>
          </a:p>
          <a:p>
            <a:pPr>
              <a:spcBef>
                <a:spcPct val="50000"/>
              </a:spcBef>
            </a:pPr>
            <a:endParaRPr lang="ru-RU" altLang="nb-NO" sz="1800" b="1"/>
          </a:p>
        </p:txBody>
      </p:sp>
      <p:sp>
        <p:nvSpPr>
          <p:cNvPr id="39943" name="Text Box 11"/>
          <p:cNvSpPr txBox="1">
            <a:spLocks noChangeArrowheads="1"/>
          </p:cNvSpPr>
          <p:nvPr/>
        </p:nvSpPr>
        <p:spPr bwMode="auto">
          <a:xfrm>
            <a:off x="250825" y="1628775"/>
            <a:ext cx="24638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nb-NO" sz="2400" b="1"/>
              <a:t>так, как у большинства людей максимальные значения показателей бодрствования приходятся с 9.00 часов утра и до 14.00, затем с 16.00 до 21.00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altLang="nb-NO" b="1" smtClean="0">
                <a:solidFill>
                  <a:srgbClr val="FF0000"/>
                </a:solidFill>
              </a:rPr>
              <a:t>ВЫВОДЫ: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nb-NO" sz="2800" b="1" smtClean="0"/>
              <a:t>Условия жизни и профессиональной деятельности человека иногда вызывают нарушения биоритмов. </a:t>
            </a:r>
          </a:p>
          <a:p>
            <a:pPr eaLnBrk="1" hangingPunct="1"/>
            <a:r>
              <a:rPr lang="ru-RU" altLang="nb-NO" sz="2800" b="1" smtClean="0"/>
              <a:t>В результате системы органов начинают работать несогласованно, что </a:t>
            </a:r>
            <a:r>
              <a:rPr lang="ru-RU" altLang="nb-NO" sz="2800" b="1" smtClean="0">
                <a:solidFill>
                  <a:srgbClr val="FF0000"/>
                </a:solidFill>
              </a:rPr>
              <a:t>приводит к возникновению заболеваний.</a:t>
            </a:r>
          </a:p>
          <a:p>
            <a:pPr eaLnBrk="1" hangingPunct="1"/>
            <a:r>
              <a:rPr lang="ru-RU" altLang="nb-NO" sz="2800" b="1" smtClean="0">
                <a:solidFill>
                  <a:srgbClr val="FF0000"/>
                </a:solidFill>
              </a:rPr>
              <a:t>Обязательно нужно знать свой хронотип, чтобы правильно составить  режим дня.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nb-NO" sz="2800" b="1" u="sng" smtClean="0">
                <a:solidFill>
                  <a:srgbClr val="FF0000"/>
                </a:solidFill>
              </a:rPr>
              <a:t>Тема:</a:t>
            </a:r>
            <a:r>
              <a:rPr lang="ru-RU" altLang="nb-NO" sz="2800" b="1" smtClean="0">
                <a:solidFill>
                  <a:srgbClr val="FF0000"/>
                </a:solidFill>
              </a:rPr>
              <a:t> Оценка  работоспособности школьников старших классов по их индивидуальному суточному хронотипу.</a:t>
            </a:r>
            <a:br>
              <a:rPr lang="ru-RU" altLang="nb-NO" sz="2800" b="1" smtClean="0">
                <a:solidFill>
                  <a:srgbClr val="FF0000"/>
                </a:solidFill>
              </a:rPr>
            </a:br>
            <a:endParaRPr lang="ru-RU" altLang="nb-NO" sz="2800" smtClean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nb-NO" sz="2000" b="1" u="sng" smtClean="0"/>
              <a:t>Цель исследования:</a:t>
            </a:r>
            <a:r>
              <a:rPr lang="ru-RU" altLang="nb-NO" sz="2000" smtClean="0"/>
              <a:t> изучить состояние эффективности работы старшеклассников в зависимости от их индивидуального  хронотипа.   </a:t>
            </a:r>
            <a:r>
              <a:rPr lang="ru-RU" altLang="nb-NO" sz="2000" b="1" smtClean="0"/>
              <a:t> </a:t>
            </a:r>
            <a:endParaRPr lang="ru-RU" altLang="nb-NO" sz="2000" smtClean="0"/>
          </a:p>
          <a:p>
            <a:r>
              <a:rPr lang="ru-RU" altLang="nb-NO" sz="2000" b="1" u="sng" smtClean="0"/>
              <a:t>Объект изучения: </a:t>
            </a:r>
            <a:endParaRPr lang="ru-RU" altLang="nb-NO" sz="2000" smtClean="0"/>
          </a:p>
          <a:p>
            <a:pPr>
              <a:buFontTx/>
              <a:buNone/>
            </a:pPr>
            <a:r>
              <a:rPr lang="ru-RU" altLang="nb-NO" sz="2000" smtClean="0"/>
              <a:t>     Объектом изучения являются учащиеся девятых, десятых и  одиннадцатых  классов.</a:t>
            </a:r>
            <a:r>
              <a:rPr lang="ru-RU" altLang="nb-NO" sz="2000" b="1" smtClean="0"/>
              <a:t> </a:t>
            </a:r>
            <a:endParaRPr lang="ru-RU" altLang="nb-NO" sz="2000" smtClean="0"/>
          </a:p>
          <a:p>
            <a:r>
              <a:rPr lang="ru-RU" altLang="nb-NO" sz="2000" b="1" u="sng" smtClean="0"/>
              <a:t>Изучаемое свойство:</a:t>
            </a:r>
            <a:r>
              <a:rPr lang="ru-RU" altLang="nb-NO" sz="2000" smtClean="0"/>
              <a:t>  ритм деятельности внутренних органов и систем.</a:t>
            </a:r>
          </a:p>
          <a:p>
            <a:pPr eaLnBrk="1" hangingPunct="1"/>
            <a:r>
              <a:rPr lang="ru-RU" altLang="nb-NO" sz="2000" b="1" u="sng" smtClean="0"/>
              <a:t>Оборудование и материалы:</a:t>
            </a:r>
          </a:p>
          <a:p>
            <a:pPr eaLnBrk="1" hangingPunct="1"/>
            <a:r>
              <a:rPr lang="ru-RU" altLang="nb-NO" sz="2000" smtClean="0"/>
              <a:t>Секундомер, для подсчета частоты сердечных сокращений и частоты дыхания.</a:t>
            </a:r>
          </a:p>
          <a:p>
            <a:pPr eaLnBrk="1" hangingPunct="1"/>
            <a:r>
              <a:rPr lang="ru-RU" altLang="nb-NO" sz="2000" smtClean="0"/>
              <a:t>Калькулятор, для расчетов.</a:t>
            </a:r>
          </a:p>
          <a:p>
            <a:pPr>
              <a:buFontTx/>
              <a:buNone/>
            </a:pPr>
            <a:endParaRPr lang="ru-RU" altLang="nb-NO" sz="2000" u="sng" smtClean="0"/>
          </a:p>
        </p:txBody>
      </p:sp>
      <p:pic>
        <p:nvPicPr>
          <p:cNvPr id="18435" name="Picture 6" descr="D:\ТАМАРА\D9 презентации все\картинки\картинки анемешки\Animated\AG00223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0"/>
            <a:ext cx="15906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D:\ТАМАРА\D9 презентации все\картинки\картинки анемешки\Animated\AG00223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188" y="5357813"/>
            <a:ext cx="15906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nb-NO" b="1" smtClean="0">
                <a:solidFill>
                  <a:srgbClr val="FF0000"/>
                </a:solidFill>
              </a:rPr>
              <a:t>ЗАДАЧИ ИССЛЕДОВАНИЯ: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arenR"/>
            </a:pPr>
            <a:r>
              <a:rPr lang="ru-RU" altLang="nb-NO" sz="2800" b="1" smtClean="0"/>
              <a:t>Определить индивидуальные признаки суточного хронотипа учащихся.</a:t>
            </a:r>
          </a:p>
          <a:p>
            <a:pPr marL="609600" indent="-609600" eaLnBrk="1" hangingPunct="1">
              <a:buFontTx/>
              <a:buAutoNum type="arabicParenR"/>
            </a:pPr>
            <a:r>
              <a:rPr lang="ru-RU" altLang="nb-NO" sz="2800" b="1" smtClean="0"/>
              <a:t>Выявить  эффективность работы учащихся старших классов в начале и в конце учебного дня в зависимости от их индивидуального хронотипа.</a:t>
            </a:r>
          </a:p>
          <a:p>
            <a:pPr marL="609600" indent="-609600" eaLnBrk="1" hangingPunct="1">
              <a:buFontTx/>
              <a:buAutoNum type="arabicParenR"/>
            </a:pPr>
            <a:r>
              <a:rPr lang="ru-RU" altLang="nb-NO" sz="2800" b="1" smtClean="0"/>
              <a:t>Дать оценку полученным результатам и сформировать рекомендации по составлению школьного режима.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nb-NO" b="1" smtClean="0">
                <a:solidFill>
                  <a:srgbClr val="FF0000"/>
                </a:solidFill>
              </a:rPr>
              <a:t>Гипотеза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nb-NO" sz="4400" b="1" smtClean="0"/>
              <a:t>Если учащиеся будут знать свой индивидуальный хронотип, то они смогут изменить по возможности свой режим дня.</a:t>
            </a:r>
          </a:p>
          <a:p>
            <a:endParaRPr lang="ru-RU" altLang="nb-NO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nb-NO" b="1" smtClean="0">
                <a:solidFill>
                  <a:srgbClr val="FF0000"/>
                </a:solidFill>
              </a:rPr>
              <a:t>МЕТОДИКА: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nb-NO" sz="2800" smtClean="0"/>
              <a:t>   </a:t>
            </a:r>
            <a:r>
              <a:rPr lang="ru-RU" altLang="nb-NO" sz="5400" b="1" smtClean="0"/>
              <a:t>Для выявления признаков суточного хронотипа человека используется тест Г.Хольдебранта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5400" b="1" smtClean="0"/>
              <a:t>  </a:t>
            </a:r>
          </a:p>
        </p:txBody>
      </p:sp>
      <p:pic>
        <p:nvPicPr>
          <p:cNvPr id="21507" name="Picture 2" descr="D:\ТАМАРА\D9 презентации все\картинки\картинки анемешки\Animated\j025445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8002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nb-NO" sz="4800" b="1" smtClean="0">
                <a:solidFill>
                  <a:srgbClr val="FF0000"/>
                </a:solidFill>
              </a:rPr>
              <a:t>Сущность метода: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nb-NO" sz="2800" smtClean="0"/>
              <a:t>У здоровых испытуемых (учащихся) в условиях основного обмена (в утренние часы, при температурном и психическом комфорте в положении сидя) определяли за одну минуту частоту сердечных сокращений (ЧСС) и частоту дыхания (ЧД). </a:t>
            </a:r>
            <a:endParaRPr lang="ru-RU" altLang="nb-NO" sz="2800" b="1" smtClean="0"/>
          </a:p>
          <a:p>
            <a:pPr eaLnBrk="1" hangingPunct="1">
              <a:lnSpc>
                <a:spcPct val="80000"/>
              </a:lnSpc>
            </a:pPr>
            <a:r>
              <a:rPr lang="ru-RU" altLang="nb-NO" sz="2800" smtClean="0"/>
              <a:t>Затем показатель ЧСС делили на показатель ЧД</a:t>
            </a:r>
            <a:r>
              <a:rPr lang="en-US" altLang="nb-NO" sz="2800" smtClean="0"/>
              <a:t> (c </a:t>
            </a:r>
            <a:r>
              <a:rPr lang="ru-RU" altLang="nb-NO" sz="2800" smtClean="0"/>
              <a:t>точностью до 0,1 секунды)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nb-NO" sz="2800" smtClean="0"/>
              <a:t>     </a:t>
            </a:r>
            <a:r>
              <a:rPr lang="ru-RU" altLang="nb-NO" sz="2800" b="1" smtClean="0"/>
              <a:t>Х = ЧСС/ ЧД</a:t>
            </a:r>
          </a:p>
          <a:p>
            <a:pPr eaLnBrk="1" hangingPunct="1">
              <a:lnSpc>
                <a:spcPct val="80000"/>
              </a:lnSpc>
            </a:pPr>
            <a:r>
              <a:rPr lang="ru-RU" altLang="nb-NO" sz="2800" smtClean="0"/>
              <a:t>Находили среднее значение </a:t>
            </a:r>
            <a:r>
              <a:rPr lang="ru-RU" altLang="nb-NO" sz="2800" b="1" smtClean="0"/>
              <a:t>Х1+Х6 / 2 = Хср</a:t>
            </a:r>
          </a:p>
          <a:p>
            <a:pPr eaLnBrk="1" hangingPunct="1">
              <a:lnSpc>
                <a:spcPct val="80000"/>
              </a:lnSpc>
            </a:pPr>
            <a:endParaRPr lang="en-US" altLang="nb-NO" sz="2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nb-NO" sz="2800" b="1" smtClean="0"/>
              <a:t> </a:t>
            </a:r>
            <a:endParaRPr lang="ru-RU" altLang="nb-NO" sz="2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nb-NO" sz="28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nb-NO" sz="24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nb-NO" sz="4800" b="1" smtClean="0">
                <a:solidFill>
                  <a:srgbClr val="FF0000"/>
                </a:solidFill>
              </a:rPr>
              <a:t>Размерность: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nb-NO" sz="4000" b="1" smtClean="0"/>
              <a:t>Для чистоты эксперимента следует сделать по два  замера в течение нескольких дней подряд.</a:t>
            </a:r>
          </a:p>
          <a:p>
            <a:pPr eaLnBrk="1" hangingPunct="1"/>
            <a:r>
              <a:rPr lang="ru-RU" altLang="nb-NO" sz="4000" b="1" smtClean="0"/>
              <a:t>Оценка работоспособности производится на первом и последнем уроке.</a:t>
            </a:r>
          </a:p>
        </p:txBody>
      </p:sp>
      <p:pic>
        <p:nvPicPr>
          <p:cNvPr id="23555" name="Picture 4" descr="D:\ТАМАРА\D9 презентации все\картинки\картинки анемешки\Animated\J007613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357188"/>
            <a:ext cx="809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nb-NO" b="1" smtClean="0">
                <a:solidFill>
                  <a:srgbClr val="FF0000"/>
                </a:solidFill>
              </a:rPr>
              <a:t>СХЕМА ЭКСПЕРИМЕНТА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229600" cy="45259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nb-NO" smtClean="0"/>
              <a:t>9,10,11 классов</a:t>
            </a:r>
          </a:p>
          <a:p>
            <a:pPr algn="ctr" eaLnBrk="1" hangingPunct="1">
              <a:buFontTx/>
              <a:buNone/>
            </a:pPr>
            <a:endParaRPr lang="ru-RU" altLang="nb-NO" smtClean="0"/>
          </a:p>
        </p:txBody>
      </p:sp>
      <p:sp>
        <p:nvSpPr>
          <p:cNvPr id="24579" name="Rectangle 8"/>
          <p:cNvSpPr>
            <a:spLocks noChangeArrowheads="1"/>
          </p:cNvSpPr>
          <p:nvPr/>
        </p:nvSpPr>
        <p:spPr bwMode="auto">
          <a:xfrm>
            <a:off x="684213" y="2492375"/>
            <a:ext cx="1655762" cy="14192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nb-NO" altLang="nb-NO" sz="1800">
              <a:solidFill>
                <a:schemeClr val="folHlink"/>
              </a:solidFill>
              <a:latin typeface="Arial" charset="0"/>
            </a:endParaRPr>
          </a:p>
        </p:txBody>
      </p:sp>
      <p:sp>
        <p:nvSpPr>
          <p:cNvPr id="24580" name="Rectangle 15"/>
          <p:cNvSpPr>
            <a:spLocks noChangeArrowheads="1"/>
          </p:cNvSpPr>
          <p:nvPr/>
        </p:nvSpPr>
        <p:spPr bwMode="auto">
          <a:xfrm>
            <a:off x="3708400" y="2636838"/>
            <a:ext cx="1655763" cy="14192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nb-NO" altLang="nb-NO" sz="1800">
              <a:latin typeface="Arial" charset="0"/>
            </a:endParaRPr>
          </a:p>
        </p:txBody>
      </p:sp>
      <p:sp>
        <p:nvSpPr>
          <p:cNvPr id="24581" name="Rectangle 16"/>
          <p:cNvSpPr>
            <a:spLocks noChangeArrowheads="1"/>
          </p:cNvSpPr>
          <p:nvPr/>
        </p:nvSpPr>
        <p:spPr bwMode="auto">
          <a:xfrm>
            <a:off x="6659563" y="2636838"/>
            <a:ext cx="1655762" cy="141922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nb-NO" altLang="nb-NO" sz="1800">
              <a:latin typeface="Arial" charset="0"/>
            </a:endParaRPr>
          </a:p>
        </p:txBody>
      </p:sp>
      <p:sp>
        <p:nvSpPr>
          <p:cNvPr id="24582" name="Text Box 17"/>
          <p:cNvSpPr txBox="1">
            <a:spLocks noChangeArrowheads="1"/>
          </p:cNvSpPr>
          <p:nvPr/>
        </p:nvSpPr>
        <p:spPr bwMode="auto">
          <a:xfrm>
            <a:off x="879475" y="2847975"/>
            <a:ext cx="1423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nb-NO" sz="2000" b="1">
                <a:solidFill>
                  <a:srgbClr val="FF0000"/>
                </a:solidFill>
                <a:latin typeface="Arial" charset="0"/>
              </a:rPr>
              <a:t>УЧЕНИК 1</a:t>
            </a:r>
          </a:p>
        </p:txBody>
      </p:sp>
      <p:sp>
        <p:nvSpPr>
          <p:cNvPr id="24583" name="Text Box 18"/>
          <p:cNvSpPr txBox="1">
            <a:spLocks noChangeArrowheads="1"/>
          </p:cNvSpPr>
          <p:nvPr/>
        </p:nvSpPr>
        <p:spPr bwMode="auto">
          <a:xfrm>
            <a:off x="3903663" y="2919413"/>
            <a:ext cx="1423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nb-NO" sz="2000" b="1">
                <a:solidFill>
                  <a:srgbClr val="FF0000"/>
                </a:solidFill>
                <a:latin typeface="Arial" charset="0"/>
              </a:rPr>
              <a:t>УЧЕНИК 2</a:t>
            </a:r>
          </a:p>
        </p:txBody>
      </p:sp>
      <p:sp>
        <p:nvSpPr>
          <p:cNvPr id="24584" name="Text Box 19"/>
          <p:cNvSpPr txBox="1">
            <a:spLocks noChangeArrowheads="1"/>
          </p:cNvSpPr>
          <p:nvPr/>
        </p:nvSpPr>
        <p:spPr bwMode="auto">
          <a:xfrm>
            <a:off x="6804025" y="3141663"/>
            <a:ext cx="1512888" cy="396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nb-NO" sz="2000" b="1">
                <a:solidFill>
                  <a:srgbClr val="FF0000"/>
                </a:solidFill>
                <a:latin typeface="Arial" charset="0"/>
              </a:rPr>
              <a:t>УЧЕНИК 3</a:t>
            </a:r>
          </a:p>
        </p:txBody>
      </p:sp>
      <p:sp>
        <p:nvSpPr>
          <p:cNvPr id="24585" name="Rectangle 20"/>
          <p:cNvSpPr>
            <a:spLocks noChangeArrowheads="1"/>
          </p:cNvSpPr>
          <p:nvPr/>
        </p:nvSpPr>
        <p:spPr bwMode="auto">
          <a:xfrm>
            <a:off x="2700338" y="5229225"/>
            <a:ext cx="15113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b-NO" altLang="nb-NO"/>
          </a:p>
        </p:txBody>
      </p:sp>
      <p:sp>
        <p:nvSpPr>
          <p:cNvPr id="24586" name="Rectangle 21"/>
          <p:cNvSpPr>
            <a:spLocks noChangeArrowheads="1"/>
          </p:cNvSpPr>
          <p:nvPr/>
        </p:nvSpPr>
        <p:spPr bwMode="auto">
          <a:xfrm>
            <a:off x="5724525" y="5157788"/>
            <a:ext cx="15113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b-NO" altLang="nb-NO"/>
          </a:p>
        </p:txBody>
      </p:sp>
      <p:sp>
        <p:nvSpPr>
          <p:cNvPr id="24587" name="Text Box 23"/>
          <p:cNvSpPr txBox="1">
            <a:spLocks noChangeArrowheads="1"/>
          </p:cNvSpPr>
          <p:nvPr/>
        </p:nvSpPr>
        <p:spPr bwMode="auto">
          <a:xfrm>
            <a:off x="2843213" y="5373688"/>
            <a:ext cx="12969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nb-NO" sz="4000" b="1">
                <a:solidFill>
                  <a:srgbClr val="3366FF"/>
                </a:solidFill>
                <a:latin typeface="Arial" charset="0"/>
              </a:rPr>
              <a:t>ЧСС</a:t>
            </a:r>
          </a:p>
        </p:txBody>
      </p:sp>
      <p:sp>
        <p:nvSpPr>
          <p:cNvPr id="24588" name="Text Box 24"/>
          <p:cNvSpPr txBox="1">
            <a:spLocks noChangeArrowheads="1"/>
          </p:cNvSpPr>
          <p:nvPr/>
        </p:nvSpPr>
        <p:spPr bwMode="auto">
          <a:xfrm>
            <a:off x="5867400" y="5373688"/>
            <a:ext cx="1441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nb-NO" sz="3600" b="1">
                <a:solidFill>
                  <a:srgbClr val="3366FF"/>
                </a:solidFill>
                <a:latin typeface="Arial" charset="0"/>
              </a:rPr>
              <a:t>ЧД</a:t>
            </a:r>
          </a:p>
        </p:txBody>
      </p:sp>
      <p:sp>
        <p:nvSpPr>
          <p:cNvPr id="24589" name="Line 26"/>
          <p:cNvSpPr>
            <a:spLocks noChangeShapeType="1"/>
          </p:cNvSpPr>
          <p:nvPr/>
        </p:nvSpPr>
        <p:spPr bwMode="auto">
          <a:xfrm flipH="1">
            <a:off x="2268538" y="1989138"/>
            <a:ext cx="151130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90" name="Line 27"/>
          <p:cNvSpPr>
            <a:spLocks noChangeShapeType="1"/>
          </p:cNvSpPr>
          <p:nvPr/>
        </p:nvSpPr>
        <p:spPr bwMode="auto">
          <a:xfrm>
            <a:off x="4500563" y="2133600"/>
            <a:ext cx="14287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91" name="Line 28"/>
          <p:cNvSpPr>
            <a:spLocks noChangeShapeType="1"/>
          </p:cNvSpPr>
          <p:nvPr/>
        </p:nvSpPr>
        <p:spPr bwMode="auto">
          <a:xfrm>
            <a:off x="5076825" y="2133600"/>
            <a:ext cx="2016125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92" name="Line 29"/>
          <p:cNvSpPr>
            <a:spLocks noChangeShapeType="1"/>
          </p:cNvSpPr>
          <p:nvPr/>
        </p:nvSpPr>
        <p:spPr bwMode="auto">
          <a:xfrm>
            <a:off x="1692275" y="4076700"/>
            <a:ext cx="1655763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93" name="Line 30"/>
          <p:cNvSpPr>
            <a:spLocks noChangeShapeType="1"/>
          </p:cNvSpPr>
          <p:nvPr/>
        </p:nvSpPr>
        <p:spPr bwMode="auto">
          <a:xfrm flipH="1">
            <a:off x="3492500" y="4221163"/>
            <a:ext cx="935038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94" name="Line 31"/>
          <p:cNvSpPr>
            <a:spLocks noChangeShapeType="1"/>
          </p:cNvSpPr>
          <p:nvPr/>
        </p:nvSpPr>
        <p:spPr bwMode="auto">
          <a:xfrm flipH="1">
            <a:off x="3708400" y="4149725"/>
            <a:ext cx="3168650" cy="935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95" name="Line 32"/>
          <p:cNvSpPr>
            <a:spLocks noChangeShapeType="1"/>
          </p:cNvSpPr>
          <p:nvPr/>
        </p:nvSpPr>
        <p:spPr bwMode="auto">
          <a:xfrm>
            <a:off x="2484438" y="3357563"/>
            <a:ext cx="3887787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96" name="Line 33"/>
          <p:cNvSpPr>
            <a:spLocks noChangeShapeType="1"/>
          </p:cNvSpPr>
          <p:nvPr/>
        </p:nvSpPr>
        <p:spPr bwMode="auto">
          <a:xfrm>
            <a:off x="5508625" y="3860800"/>
            <a:ext cx="1008063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97" name="Line 34"/>
          <p:cNvSpPr>
            <a:spLocks noChangeShapeType="1"/>
          </p:cNvSpPr>
          <p:nvPr/>
        </p:nvSpPr>
        <p:spPr bwMode="auto">
          <a:xfrm flipH="1">
            <a:off x="6588125" y="4149725"/>
            <a:ext cx="576263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</TotalTime>
  <Words>801</Words>
  <Application>Microsoft Office PowerPoint</Application>
  <PresentationFormat>Экран (4:3)</PresentationFormat>
  <Paragraphs>273</Paragraphs>
  <Slides>24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Оформление по умолчанию</vt:lpstr>
      <vt:lpstr>Оценка  работоспособности школьников старших классов по их индивидуальному суточному хронотипу </vt:lpstr>
      <vt:lpstr>Актуальность:</vt:lpstr>
      <vt:lpstr>Тема: Оценка  работоспособности школьников старших классов по их индивидуальному суточному хронотипу. </vt:lpstr>
      <vt:lpstr>ЗАДАЧИ ИССЛЕДОВАНИЯ:</vt:lpstr>
      <vt:lpstr>Гипотеза</vt:lpstr>
      <vt:lpstr>МЕТОДИКА:</vt:lpstr>
      <vt:lpstr>Сущность метода:</vt:lpstr>
      <vt:lpstr>Размерность:</vt:lpstr>
      <vt:lpstr>СХЕМА ЭКСПЕРИМЕНТА</vt:lpstr>
      <vt:lpstr> Ход работы: </vt:lpstr>
      <vt:lpstr>Слайд 11</vt:lpstr>
      <vt:lpstr>Слайд 12</vt:lpstr>
      <vt:lpstr> СТАТИСТИЧЕСКАЯ ОБРАБОТКА </vt:lpstr>
      <vt:lpstr> Оценка результата Индивидуальный хронотип</vt:lpstr>
      <vt:lpstr> «СОВЫ» Они поздно ложатся и поздно встают</vt:lpstr>
      <vt:lpstr>РЕКОМЕНДАЦИИ</vt:lpstr>
      <vt:lpstr>«ЖАВОРОНКИ»  Они рано пробуждаются и рано засыпают</vt:lpstr>
      <vt:lpstr>РЕКОМЕНДАЦИИ</vt:lpstr>
      <vt:lpstr> «АРИТМИКИ» или  «ГОЛУБИ» нет определенных ритмов,  они постоянно меняются</vt:lpstr>
      <vt:lpstr>РЕКОМЕНДАЦИИ</vt:lpstr>
      <vt:lpstr>ОСОБОЕ ВНИМАНИЕ УДЕЛИТЬ</vt:lpstr>
      <vt:lpstr>Примерный режим дня для учащихся средней школы</vt:lpstr>
      <vt:lpstr>Выдвинутая гипотеза справедлива  </vt:lpstr>
      <vt:lpstr>ВЫВОДЫ: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Оценка объема кратковременной памяти и работоспособности школьников старших классов по их индивидуальному суточному хронотипу</dc:title>
  <dc:creator>Admin</dc:creator>
  <cp:lastModifiedBy>XXXXX</cp:lastModifiedBy>
  <cp:revision>108</cp:revision>
  <dcterms:created xsi:type="dcterms:W3CDTF">2009-11-12T19:24:28Z</dcterms:created>
  <dcterms:modified xsi:type="dcterms:W3CDTF">2018-12-26T18:09:03Z</dcterms:modified>
</cp:coreProperties>
</file>