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89" r:id="rId3"/>
    <p:sldId id="290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6" r:id="rId17"/>
    <p:sldId id="30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4" d="100"/>
          <a:sy n="104" d="100"/>
        </p:scale>
        <p:origin x="12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BACCA-09AF-44EE-81B4-39F720FF71F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</dgm:pt>
    <dgm:pt modelId="{DCE113D7-0AFA-46B2-89FB-E98F9F0535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Times New Roman" pitchFamily="18" charset="0"/>
              <a:cs typeface="Arial" charset="0"/>
            </a:rPr>
            <a:t>Каша</a:t>
          </a:r>
          <a:endParaRPr kumimoji="0" lang="ru-RU" b="1" i="0" u="none" strike="noStrike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gm:t>
    </dgm:pt>
    <dgm:pt modelId="{A6C74F8F-50AA-499B-828A-932F4C226715}" type="parTrans" cxnId="{5FDC805E-B481-4E81-983B-CF1B769C6D16}">
      <dgm:prSet/>
      <dgm:spPr/>
      <dgm:t>
        <a:bodyPr/>
        <a:lstStyle/>
        <a:p>
          <a:endParaRPr lang="ru-RU"/>
        </a:p>
      </dgm:t>
    </dgm:pt>
    <dgm:pt modelId="{189BACB2-8129-4935-9B67-A00034CED822}" type="sibTrans" cxnId="{5FDC805E-B481-4E81-983B-CF1B769C6D16}">
      <dgm:prSet/>
      <dgm:spPr/>
      <dgm:t>
        <a:bodyPr/>
        <a:lstStyle/>
        <a:p>
          <a:endParaRPr lang="ru-RU"/>
        </a:p>
      </dgm:t>
    </dgm:pt>
    <dgm:pt modelId="{E13256FB-E399-4B2A-A57C-1634638B01A7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Times New Roman" pitchFamily="18" charset="0"/>
              <a:cs typeface="Arial" charset="0"/>
            </a:rPr>
            <a:t>  1.Овсяная – 20 человек    </a:t>
          </a:r>
          <a:endParaRPr kumimoji="0" lang="ru-RU" b="1" i="0" u="none" strike="noStrike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gm:t>
    </dgm:pt>
    <dgm:pt modelId="{F8519693-1C73-4A0F-8E3C-8C840A81A742}" type="parTrans" cxnId="{EFF24EB9-39E2-4A4E-AE31-6638A2282427}">
      <dgm:prSet/>
      <dgm:spPr/>
      <dgm:t>
        <a:bodyPr/>
        <a:lstStyle/>
        <a:p>
          <a:endParaRPr lang="ru-RU"/>
        </a:p>
      </dgm:t>
    </dgm:pt>
    <dgm:pt modelId="{E256B726-FCBB-41FE-90B8-709325FADD7C}" type="sibTrans" cxnId="{EFF24EB9-39E2-4A4E-AE31-6638A2282427}">
      <dgm:prSet/>
      <dgm:spPr/>
      <dgm:t>
        <a:bodyPr/>
        <a:lstStyle/>
        <a:p>
          <a:endParaRPr lang="ru-RU"/>
        </a:p>
      </dgm:t>
    </dgm:pt>
    <dgm:pt modelId="{94EACFDA-8C5A-4FC3-81ED-71D513B063B8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 2. Манная -18 человек</a:t>
          </a:r>
        </a:p>
      </dgm:t>
    </dgm:pt>
    <dgm:pt modelId="{F6407CD4-1A48-4D37-AE06-C01E3A07198D}" type="parTrans" cxnId="{FA72A112-1752-4F9E-813F-17825AD3396B}">
      <dgm:prSet/>
      <dgm:spPr/>
      <dgm:t>
        <a:bodyPr/>
        <a:lstStyle/>
        <a:p>
          <a:endParaRPr lang="ru-RU"/>
        </a:p>
      </dgm:t>
    </dgm:pt>
    <dgm:pt modelId="{FD6BF298-903E-4CA0-B8EB-8F321A44EF99}" type="sibTrans" cxnId="{FA72A112-1752-4F9E-813F-17825AD3396B}">
      <dgm:prSet/>
      <dgm:spPr/>
      <dgm:t>
        <a:bodyPr/>
        <a:lstStyle/>
        <a:p>
          <a:endParaRPr lang="ru-RU"/>
        </a:p>
      </dgm:t>
    </dgm:pt>
    <dgm:pt modelId="{2E6DDAEC-39EF-4653-9B8C-16724CB8DD26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Times New Roman" pitchFamily="18" charset="0"/>
              <a:cs typeface="Arial" charset="0"/>
            </a:rPr>
            <a:t> 3.Гречневая – 15 человек</a:t>
          </a:r>
          <a:endParaRPr kumimoji="0" lang="ru-RU" b="1" i="0" u="none" strike="noStrike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gm:t>
    </dgm:pt>
    <dgm:pt modelId="{3FD65FF8-D9BB-4EF9-807E-11F34A8B31E5}" type="parTrans" cxnId="{8918E96C-511D-4720-9891-D4190A1DC248}">
      <dgm:prSet/>
      <dgm:spPr/>
      <dgm:t>
        <a:bodyPr/>
        <a:lstStyle/>
        <a:p>
          <a:endParaRPr lang="ru-RU"/>
        </a:p>
      </dgm:t>
    </dgm:pt>
    <dgm:pt modelId="{B4733AE5-5D88-4C5B-9398-9FE76E916C84}" type="sibTrans" cxnId="{8918E96C-511D-4720-9891-D4190A1DC248}">
      <dgm:prSet/>
      <dgm:spPr/>
      <dgm:t>
        <a:bodyPr/>
        <a:lstStyle/>
        <a:p>
          <a:endParaRPr lang="ru-RU"/>
        </a:p>
      </dgm:t>
    </dgm:pt>
    <dgm:pt modelId="{21AFEB51-0E93-4BC8-8D80-DA0362BB563A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Times New Roman" pitchFamily="18" charset="0"/>
              <a:cs typeface="Arial" charset="0"/>
            </a:rPr>
            <a:t> 4.Рисовая- 6 человек</a:t>
          </a:r>
          <a:endParaRPr kumimoji="0" lang="ru-RU" b="1" i="0" u="none" strike="noStrike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gm:t>
    </dgm:pt>
    <dgm:pt modelId="{850C91EB-3B28-4259-B4FE-5C47D35D906A}" type="parTrans" cxnId="{A76C2D97-1A2F-4887-9D46-2C48C7832A42}">
      <dgm:prSet/>
      <dgm:spPr/>
      <dgm:t>
        <a:bodyPr/>
        <a:lstStyle/>
        <a:p>
          <a:endParaRPr lang="ru-RU"/>
        </a:p>
      </dgm:t>
    </dgm:pt>
    <dgm:pt modelId="{3B57744B-0E1A-4840-8316-E66AB9B61BF4}" type="sibTrans" cxnId="{A76C2D97-1A2F-4887-9D46-2C48C7832A42}">
      <dgm:prSet/>
      <dgm:spPr/>
      <dgm:t>
        <a:bodyPr/>
        <a:lstStyle/>
        <a:p>
          <a:endParaRPr lang="ru-RU"/>
        </a:p>
      </dgm:t>
    </dgm:pt>
    <dgm:pt modelId="{7873594C-5386-4220-B40C-63B7610B138B}" type="pres">
      <dgm:prSet presAssocID="{FCABACCA-09AF-44EE-81B4-39F720FF71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8694AE-1291-42C5-875D-44C6669E2F2D}" type="pres">
      <dgm:prSet presAssocID="{DCE113D7-0AFA-46B2-89FB-E98F9F0535B6}" presName="hierRoot1" presStyleCnt="0"/>
      <dgm:spPr/>
    </dgm:pt>
    <dgm:pt modelId="{94815E9A-8098-4FD2-AD6E-F4D48E8363FF}" type="pres">
      <dgm:prSet presAssocID="{DCE113D7-0AFA-46B2-89FB-E98F9F0535B6}" presName="composite" presStyleCnt="0"/>
      <dgm:spPr/>
    </dgm:pt>
    <dgm:pt modelId="{1CA530E2-D83D-4476-AA50-835E1FC28E08}" type="pres">
      <dgm:prSet presAssocID="{DCE113D7-0AFA-46B2-89FB-E98F9F0535B6}" presName="background" presStyleLbl="node0" presStyleIdx="0" presStyleCnt="1"/>
      <dgm:spPr/>
    </dgm:pt>
    <dgm:pt modelId="{CD4C3F39-07DB-494C-B807-897E983E33DC}" type="pres">
      <dgm:prSet presAssocID="{DCE113D7-0AFA-46B2-89FB-E98F9F0535B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904680-19E3-4C23-A345-797C0994000D}" type="pres">
      <dgm:prSet presAssocID="{DCE113D7-0AFA-46B2-89FB-E98F9F0535B6}" presName="hierChild2" presStyleCnt="0"/>
      <dgm:spPr/>
    </dgm:pt>
    <dgm:pt modelId="{A4CA125F-4F67-4C72-A280-1598F89C3C66}" type="pres">
      <dgm:prSet presAssocID="{F8519693-1C73-4A0F-8E3C-8C840A81A742}" presName="Name10" presStyleLbl="parChTrans1D2" presStyleIdx="0" presStyleCnt="4"/>
      <dgm:spPr/>
      <dgm:t>
        <a:bodyPr/>
        <a:lstStyle/>
        <a:p>
          <a:endParaRPr lang="ru-RU"/>
        </a:p>
      </dgm:t>
    </dgm:pt>
    <dgm:pt modelId="{C72FE923-5663-4615-9B61-D70125DCCF77}" type="pres">
      <dgm:prSet presAssocID="{E13256FB-E399-4B2A-A57C-1634638B01A7}" presName="hierRoot2" presStyleCnt="0"/>
      <dgm:spPr/>
    </dgm:pt>
    <dgm:pt modelId="{BF9C106E-6440-4203-BBF2-3F273AFF77D4}" type="pres">
      <dgm:prSet presAssocID="{E13256FB-E399-4B2A-A57C-1634638B01A7}" presName="composite2" presStyleCnt="0"/>
      <dgm:spPr/>
    </dgm:pt>
    <dgm:pt modelId="{8B738828-1CD0-44C9-A3A3-466C4F920BBC}" type="pres">
      <dgm:prSet presAssocID="{E13256FB-E399-4B2A-A57C-1634638B01A7}" presName="background2" presStyleLbl="node2" presStyleIdx="0" presStyleCnt="4"/>
      <dgm:spPr/>
    </dgm:pt>
    <dgm:pt modelId="{EB5ED68E-3458-46F4-8CA3-8782A5B3DFCE}" type="pres">
      <dgm:prSet presAssocID="{E13256FB-E399-4B2A-A57C-1634638B01A7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1BCB5B-3C62-4968-BF5C-A9FA0BC77C61}" type="pres">
      <dgm:prSet presAssocID="{E13256FB-E399-4B2A-A57C-1634638B01A7}" presName="hierChild3" presStyleCnt="0"/>
      <dgm:spPr/>
    </dgm:pt>
    <dgm:pt modelId="{CD0F7F24-7A58-48AF-A2FB-8C4999AFBAEC}" type="pres">
      <dgm:prSet presAssocID="{F6407CD4-1A48-4D37-AE06-C01E3A07198D}" presName="Name10" presStyleLbl="parChTrans1D2" presStyleIdx="1" presStyleCnt="4"/>
      <dgm:spPr/>
      <dgm:t>
        <a:bodyPr/>
        <a:lstStyle/>
        <a:p>
          <a:endParaRPr lang="ru-RU"/>
        </a:p>
      </dgm:t>
    </dgm:pt>
    <dgm:pt modelId="{77DBCD23-1D81-4779-A82C-9D469D9E1129}" type="pres">
      <dgm:prSet presAssocID="{94EACFDA-8C5A-4FC3-81ED-71D513B063B8}" presName="hierRoot2" presStyleCnt="0"/>
      <dgm:spPr/>
    </dgm:pt>
    <dgm:pt modelId="{4895065D-0E5B-496C-BF12-BABDC98CB7AC}" type="pres">
      <dgm:prSet presAssocID="{94EACFDA-8C5A-4FC3-81ED-71D513B063B8}" presName="composite2" presStyleCnt="0"/>
      <dgm:spPr/>
    </dgm:pt>
    <dgm:pt modelId="{70D9C305-066D-4595-B7C8-AE52A00803C1}" type="pres">
      <dgm:prSet presAssocID="{94EACFDA-8C5A-4FC3-81ED-71D513B063B8}" presName="background2" presStyleLbl="node2" presStyleIdx="1" presStyleCnt="4"/>
      <dgm:spPr/>
    </dgm:pt>
    <dgm:pt modelId="{62213973-9A86-4CBC-8F14-98E32A10132F}" type="pres">
      <dgm:prSet presAssocID="{94EACFDA-8C5A-4FC3-81ED-71D513B063B8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DF08C4-1A53-482D-9257-39F55DECECB8}" type="pres">
      <dgm:prSet presAssocID="{94EACFDA-8C5A-4FC3-81ED-71D513B063B8}" presName="hierChild3" presStyleCnt="0"/>
      <dgm:spPr/>
    </dgm:pt>
    <dgm:pt modelId="{67838A6C-E871-4D91-8168-4D99B5E76FEA}" type="pres">
      <dgm:prSet presAssocID="{3FD65FF8-D9BB-4EF9-807E-11F34A8B31E5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391EAA9-3C42-48C4-B247-D924546DEE89}" type="pres">
      <dgm:prSet presAssocID="{2E6DDAEC-39EF-4653-9B8C-16724CB8DD26}" presName="hierRoot2" presStyleCnt="0"/>
      <dgm:spPr/>
    </dgm:pt>
    <dgm:pt modelId="{3E0550D6-99EE-4C77-ABB1-37B3D39E433E}" type="pres">
      <dgm:prSet presAssocID="{2E6DDAEC-39EF-4653-9B8C-16724CB8DD26}" presName="composite2" presStyleCnt="0"/>
      <dgm:spPr/>
    </dgm:pt>
    <dgm:pt modelId="{C191EFC8-C2A7-4A84-A472-8CDF511E1709}" type="pres">
      <dgm:prSet presAssocID="{2E6DDAEC-39EF-4653-9B8C-16724CB8DD26}" presName="background2" presStyleLbl="node2" presStyleIdx="2" presStyleCnt="4"/>
      <dgm:spPr/>
    </dgm:pt>
    <dgm:pt modelId="{0E5730FD-9442-4E98-A8E5-AF1DEA6A204A}" type="pres">
      <dgm:prSet presAssocID="{2E6DDAEC-39EF-4653-9B8C-16724CB8DD26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C566F8-1289-42E0-9EB6-B685E3C92E72}" type="pres">
      <dgm:prSet presAssocID="{2E6DDAEC-39EF-4653-9B8C-16724CB8DD26}" presName="hierChild3" presStyleCnt="0"/>
      <dgm:spPr/>
    </dgm:pt>
    <dgm:pt modelId="{02E4BC30-B650-454A-A7AB-8BEB96F6CEE5}" type="pres">
      <dgm:prSet presAssocID="{850C91EB-3B28-4259-B4FE-5C47D35D906A}" presName="Name10" presStyleLbl="parChTrans1D2" presStyleIdx="3" presStyleCnt="4"/>
      <dgm:spPr/>
      <dgm:t>
        <a:bodyPr/>
        <a:lstStyle/>
        <a:p>
          <a:endParaRPr lang="ru-RU"/>
        </a:p>
      </dgm:t>
    </dgm:pt>
    <dgm:pt modelId="{8B99EADE-568E-4501-8BDF-4C53A2B8B527}" type="pres">
      <dgm:prSet presAssocID="{21AFEB51-0E93-4BC8-8D80-DA0362BB563A}" presName="hierRoot2" presStyleCnt="0"/>
      <dgm:spPr/>
    </dgm:pt>
    <dgm:pt modelId="{D196D95F-4037-44F4-A76B-673CEAF2429A}" type="pres">
      <dgm:prSet presAssocID="{21AFEB51-0E93-4BC8-8D80-DA0362BB563A}" presName="composite2" presStyleCnt="0"/>
      <dgm:spPr/>
    </dgm:pt>
    <dgm:pt modelId="{5ABB2D22-CF2B-49FF-A78D-7F8741D3E652}" type="pres">
      <dgm:prSet presAssocID="{21AFEB51-0E93-4BC8-8D80-DA0362BB563A}" presName="background2" presStyleLbl="node2" presStyleIdx="3" presStyleCnt="4"/>
      <dgm:spPr/>
    </dgm:pt>
    <dgm:pt modelId="{BC899381-2C84-415F-A4A6-AD9565A0B797}" type="pres">
      <dgm:prSet presAssocID="{21AFEB51-0E93-4BC8-8D80-DA0362BB563A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A750C7-E616-4B6F-B929-F77A6C9A2FE5}" type="pres">
      <dgm:prSet presAssocID="{21AFEB51-0E93-4BC8-8D80-DA0362BB563A}" presName="hierChild3" presStyleCnt="0"/>
      <dgm:spPr/>
    </dgm:pt>
  </dgm:ptLst>
  <dgm:cxnLst>
    <dgm:cxn modelId="{BD53C0F3-9C8F-4D56-A7B1-C381969A54DB}" type="presOf" srcId="{DCE113D7-0AFA-46B2-89FB-E98F9F0535B6}" destId="{CD4C3F39-07DB-494C-B807-897E983E33DC}" srcOrd="0" destOrd="0" presId="urn:microsoft.com/office/officeart/2005/8/layout/hierarchy1"/>
    <dgm:cxn modelId="{A7A1177F-7E58-4EA5-8E2B-7C794A316DCA}" type="presOf" srcId="{850C91EB-3B28-4259-B4FE-5C47D35D906A}" destId="{02E4BC30-B650-454A-A7AB-8BEB96F6CEE5}" srcOrd="0" destOrd="0" presId="urn:microsoft.com/office/officeart/2005/8/layout/hierarchy1"/>
    <dgm:cxn modelId="{1FD8441C-97DA-45BD-AC90-A2E516B9F2AC}" type="presOf" srcId="{F6407CD4-1A48-4D37-AE06-C01E3A07198D}" destId="{CD0F7F24-7A58-48AF-A2FB-8C4999AFBAEC}" srcOrd="0" destOrd="0" presId="urn:microsoft.com/office/officeart/2005/8/layout/hierarchy1"/>
    <dgm:cxn modelId="{EB6CF6B0-75D5-4FEE-8754-38976F7571C5}" type="presOf" srcId="{F8519693-1C73-4A0F-8E3C-8C840A81A742}" destId="{A4CA125F-4F67-4C72-A280-1598F89C3C66}" srcOrd="0" destOrd="0" presId="urn:microsoft.com/office/officeart/2005/8/layout/hierarchy1"/>
    <dgm:cxn modelId="{5FDC805E-B481-4E81-983B-CF1B769C6D16}" srcId="{FCABACCA-09AF-44EE-81B4-39F720FF71F3}" destId="{DCE113D7-0AFA-46B2-89FB-E98F9F0535B6}" srcOrd="0" destOrd="0" parTransId="{A6C74F8F-50AA-499B-828A-932F4C226715}" sibTransId="{189BACB2-8129-4935-9B67-A00034CED822}"/>
    <dgm:cxn modelId="{44D9E0F7-D6A4-44D7-9006-2EE2DBB66C9E}" type="presOf" srcId="{3FD65FF8-D9BB-4EF9-807E-11F34A8B31E5}" destId="{67838A6C-E871-4D91-8168-4D99B5E76FEA}" srcOrd="0" destOrd="0" presId="urn:microsoft.com/office/officeart/2005/8/layout/hierarchy1"/>
    <dgm:cxn modelId="{FA72A112-1752-4F9E-813F-17825AD3396B}" srcId="{DCE113D7-0AFA-46B2-89FB-E98F9F0535B6}" destId="{94EACFDA-8C5A-4FC3-81ED-71D513B063B8}" srcOrd="1" destOrd="0" parTransId="{F6407CD4-1A48-4D37-AE06-C01E3A07198D}" sibTransId="{FD6BF298-903E-4CA0-B8EB-8F321A44EF99}"/>
    <dgm:cxn modelId="{EFF24EB9-39E2-4A4E-AE31-6638A2282427}" srcId="{DCE113D7-0AFA-46B2-89FB-E98F9F0535B6}" destId="{E13256FB-E399-4B2A-A57C-1634638B01A7}" srcOrd="0" destOrd="0" parTransId="{F8519693-1C73-4A0F-8E3C-8C840A81A742}" sibTransId="{E256B726-FCBB-41FE-90B8-709325FADD7C}"/>
    <dgm:cxn modelId="{A76C2D97-1A2F-4887-9D46-2C48C7832A42}" srcId="{DCE113D7-0AFA-46B2-89FB-E98F9F0535B6}" destId="{21AFEB51-0E93-4BC8-8D80-DA0362BB563A}" srcOrd="3" destOrd="0" parTransId="{850C91EB-3B28-4259-B4FE-5C47D35D906A}" sibTransId="{3B57744B-0E1A-4840-8316-E66AB9B61BF4}"/>
    <dgm:cxn modelId="{7F2475C8-3B74-45AA-B81D-51282CDD113B}" type="presOf" srcId="{2E6DDAEC-39EF-4653-9B8C-16724CB8DD26}" destId="{0E5730FD-9442-4E98-A8E5-AF1DEA6A204A}" srcOrd="0" destOrd="0" presId="urn:microsoft.com/office/officeart/2005/8/layout/hierarchy1"/>
    <dgm:cxn modelId="{8918E96C-511D-4720-9891-D4190A1DC248}" srcId="{DCE113D7-0AFA-46B2-89FB-E98F9F0535B6}" destId="{2E6DDAEC-39EF-4653-9B8C-16724CB8DD26}" srcOrd="2" destOrd="0" parTransId="{3FD65FF8-D9BB-4EF9-807E-11F34A8B31E5}" sibTransId="{B4733AE5-5D88-4C5B-9398-9FE76E916C84}"/>
    <dgm:cxn modelId="{B7154537-3505-4D79-9271-77C54D0A1156}" type="presOf" srcId="{21AFEB51-0E93-4BC8-8D80-DA0362BB563A}" destId="{BC899381-2C84-415F-A4A6-AD9565A0B797}" srcOrd="0" destOrd="0" presId="urn:microsoft.com/office/officeart/2005/8/layout/hierarchy1"/>
    <dgm:cxn modelId="{D2378E80-1E37-47E8-ADA1-3DF74B88030D}" type="presOf" srcId="{FCABACCA-09AF-44EE-81B4-39F720FF71F3}" destId="{7873594C-5386-4220-B40C-63B7610B138B}" srcOrd="0" destOrd="0" presId="urn:microsoft.com/office/officeart/2005/8/layout/hierarchy1"/>
    <dgm:cxn modelId="{040DA7A1-6F87-4BD9-9D92-9E6A5CA7DB9A}" type="presOf" srcId="{E13256FB-E399-4B2A-A57C-1634638B01A7}" destId="{EB5ED68E-3458-46F4-8CA3-8782A5B3DFCE}" srcOrd="0" destOrd="0" presId="urn:microsoft.com/office/officeart/2005/8/layout/hierarchy1"/>
    <dgm:cxn modelId="{FB65FA8B-BD0E-4C97-B429-63BC92D69890}" type="presOf" srcId="{94EACFDA-8C5A-4FC3-81ED-71D513B063B8}" destId="{62213973-9A86-4CBC-8F14-98E32A10132F}" srcOrd="0" destOrd="0" presId="urn:microsoft.com/office/officeart/2005/8/layout/hierarchy1"/>
    <dgm:cxn modelId="{F4025A47-E118-4FB2-A85B-6DCF36E6ECDD}" type="presParOf" srcId="{7873594C-5386-4220-B40C-63B7610B138B}" destId="{578694AE-1291-42C5-875D-44C6669E2F2D}" srcOrd="0" destOrd="0" presId="urn:microsoft.com/office/officeart/2005/8/layout/hierarchy1"/>
    <dgm:cxn modelId="{44698C5D-9D90-492D-A0B7-15AC190AAA74}" type="presParOf" srcId="{578694AE-1291-42C5-875D-44C6669E2F2D}" destId="{94815E9A-8098-4FD2-AD6E-F4D48E8363FF}" srcOrd="0" destOrd="0" presId="urn:microsoft.com/office/officeart/2005/8/layout/hierarchy1"/>
    <dgm:cxn modelId="{F9009866-F081-40EB-A8DF-0B751D85E06F}" type="presParOf" srcId="{94815E9A-8098-4FD2-AD6E-F4D48E8363FF}" destId="{1CA530E2-D83D-4476-AA50-835E1FC28E08}" srcOrd="0" destOrd="0" presId="urn:microsoft.com/office/officeart/2005/8/layout/hierarchy1"/>
    <dgm:cxn modelId="{55878728-5937-40BD-87DE-2525B85E446D}" type="presParOf" srcId="{94815E9A-8098-4FD2-AD6E-F4D48E8363FF}" destId="{CD4C3F39-07DB-494C-B807-897E983E33DC}" srcOrd="1" destOrd="0" presId="urn:microsoft.com/office/officeart/2005/8/layout/hierarchy1"/>
    <dgm:cxn modelId="{A649A756-7651-4F6F-8987-DD1E38E0813A}" type="presParOf" srcId="{578694AE-1291-42C5-875D-44C6669E2F2D}" destId="{5B904680-19E3-4C23-A345-797C0994000D}" srcOrd="1" destOrd="0" presId="urn:microsoft.com/office/officeart/2005/8/layout/hierarchy1"/>
    <dgm:cxn modelId="{9069FA0A-FA6D-48F7-8359-B7E4E9284D00}" type="presParOf" srcId="{5B904680-19E3-4C23-A345-797C0994000D}" destId="{A4CA125F-4F67-4C72-A280-1598F89C3C66}" srcOrd="0" destOrd="0" presId="urn:microsoft.com/office/officeart/2005/8/layout/hierarchy1"/>
    <dgm:cxn modelId="{A4704CCE-48C0-4E4E-8AA5-3BC7A969AF38}" type="presParOf" srcId="{5B904680-19E3-4C23-A345-797C0994000D}" destId="{C72FE923-5663-4615-9B61-D70125DCCF77}" srcOrd="1" destOrd="0" presId="urn:microsoft.com/office/officeart/2005/8/layout/hierarchy1"/>
    <dgm:cxn modelId="{EE8BFC9B-A4F6-4204-9552-9F26BA0D011A}" type="presParOf" srcId="{C72FE923-5663-4615-9B61-D70125DCCF77}" destId="{BF9C106E-6440-4203-BBF2-3F273AFF77D4}" srcOrd="0" destOrd="0" presId="urn:microsoft.com/office/officeart/2005/8/layout/hierarchy1"/>
    <dgm:cxn modelId="{2C3381AA-4C61-4014-81D4-C2B110951C82}" type="presParOf" srcId="{BF9C106E-6440-4203-BBF2-3F273AFF77D4}" destId="{8B738828-1CD0-44C9-A3A3-466C4F920BBC}" srcOrd="0" destOrd="0" presId="urn:microsoft.com/office/officeart/2005/8/layout/hierarchy1"/>
    <dgm:cxn modelId="{53E61243-95DE-42D6-BF2D-B84AEFFB6895}" type="presParOf" srcId="{BF9C106E-6440-4203-BBF2-3F273AFF77D4}" destId="{EB5ED68E-3458-46F4-8CA3-8782A5B3DFCE}" srcOrd="1" destOrd="0" presId="urn:microsoft.com/office/officeart/2005/8/layout/hierarchy1"/>
    <dgm:cxn modelId="{B5988EB6-216D-4B64-8D8C-4F3BD3180E55}" type="presParOf" srcId="{C72FE923-5663-4615-9B61-D70125DCCF77}" destId="{101BCB5B-3C62-4968-BF5C-A9FA0BC77C61}" srcOrd="1" destOrd="0" presId="urn:microsoft.com/office/officeart/2005/8/layout/hierarchy1"/>
    <dgm:cxn modelId="{4B380B83-29EB-485D-9C22-413F6E3D02FB}" type="presParOf" srcId="{5B904680-19E3-4C23-A345-797C0994000D}" destId="{CD0F7F24-7A58-48AF-A2FB-8C4999AFBAEC}" srcOrd="2" destOrd="0" presId="urn:microsoft.com/office/officeart/2005/8/layout/hierarchy1"/>
    <dgm:cxn modelId="{CFFC5643-36F2-40F7-AEB1-888E8F6D5346}" type="presParOf" srcId="{5B904680-19E3-4C23-A345-797C0994000D}" destId="{77DBCD23-1D81-4779-A82C-9D469D9E1129}" srcOrd="3" destOrd="0" presId="urn:microsoft.com/office/officeart/2005/8/layout/hierarchy1"/>
    <dgm:cxn modelId="{87C7721F-3545-4350-A42D-A6DDFA6E93EC}" type="presParOf" srcId="{77DBCD23-1D81-4779-A82C-9D469D9E1129}" destId="{4895065D-0E5B-496C-BF12-BABDC98CB7AC}" srcOrd="0" destOrd="0" presId="urn:microsoft.com/office/officeart/2005/8/layout/hierarchy1"/>
    <dgm:cxn modelId="{15E0EA58-0FAA-4B9D-9053-E4FF9D2F094A}" type="presParOf" srcId="{4895065D-0E5B-496C-BF12-BABDC98CB7AC}" destId="{70D9C305-066D-4595-B7C8-AE52A00803C1}" srcOrd="0" destOrd="0" presId="urn:microsoft.com/office/officeart/2005/8/layout/hierarchy1"/>
    <dgm:cxn modelId="{A236582C-F3F9-4879-A515-4D4A7273AC70}" type="presParOf" srcId="{4895065D-0E5B-496C-BF12-BABDC98CB7AC}" destId="{62213973-9A86-4CBC-8F14-98E32A10132F}" srcOrd="1" destOrd="0" presId="urn:microsoft.com/office/officeart/2005/8/layout/hierarchy1"/>
    <dgm:cxn modelId="{B801B373-F93C-4D46-BDBA-46BE2395A728}" type="presParOf" srcId="{77DBCD23-1D81-4779-A82C-9D469D9E1129}" destId="{60DF08C4-1A53-482D-9257-39F55DECECB8}" srcOrd="1" destOrd="0" presId="urn:microsoft.com/office/officeart/2005/8/layout/hierarchy1"/>
    <dgm:cxn modelId="{73919B93-D751-4B35-8CF9-FC80A2612C1A}" type="presParOf" srcId="{5B904680-19E3-4C23-A345-797C0994000D}" destId="{67838A6C-E871-4D91-8168-4D99B5E76FEA}" srcOrd="4" destOrd="0" presId="urn:microsoft.com/office/officeart/2005/8/layout/hierarchy1"/>
    <dgm:cxn modelId="{6E5B3742-D81D-49F7-98E1-B74ADBF84052}" type="presParOf" srcId="{5B904680-19E3-4C23-A345-797C0994000D}" destId="{A391EAA9-3C42-48C4-B247-D924546DEE89}" srcOrd="5" destOrd="0" presId="urn:microsoft.com/office/officeart/2005/8/layout/hierarchy1"/>
    <dgm:cxn modelId="{C900504B-28DD-4F17-B004-06972D915514}" type="presParOf" srcId="{A391EAA9-3C42-48C4-B247-D924546DEE89}" destId="{3E0550D6-99EE-4C77-ABB1-37B3D39E433E}" srcOrd="0" destOrd="0" presId="urn:microsoft.com/office/officeart/2005/8/layout/hierarchy1"/>
    <dgm:cxn modelId="{1337AB02-D537-49D5-BF2D-05F839D4CD1F}" type="presParOf" srcId="{3E0550D6-99EE-4C77-ABB1-37B3D39E433E}" destId="{C191EFC8-C2A7-4A84-A472-8CDF511E1709}" srcOrd="0" destOrd="0" presId="urn:microsoft.com/office/officeart/2005/8/layout/hierarchy1"/>
    <dgm:cxn modelId="{945E9EE2-DB3E-4743-AF5C-057CE34DB5F1}" type="presParOf" srcId="{3E0550D6-99EE-4C77-ABB1-37B3D39E433E}" destId="{0E5730FD-9442-4E98-A8E5-AF1DEA6A204A}" srcOrd="1" destOrd="0" presId="urn:microsoft.com/office/officeart/2005/8/layout/hierarchy1"/>
    <dgm:cxn modelId="{9B42A355-1A20-4EFE-AE7D-B3AD2924CEAA}" type="presParOf" srcId="{A391EAA9-3C42-48C4-B247-D924546DEE89}" destId="{20C566F8-1289-42E0-9EB6-B685E3C92E72}" srcOrd="1" destOrd="0" presId="urn:microsoft.com/office/officeart/2005/8/layout/hierarchy1"/>
    <dgm:cxn modelId="{C74B604C-C004-4A4D-98D3-98D3098D2907}" type="presParOf" srcId="{5B904680-19E3-4C23-A345-797C0994000D}" destId="{02E4BC30-B650-454A-A7AB-8BEB96F6CEE5}" srcOrd="6" destOrd="0" presId="urn:microsoft.com/office/officeart/2005/8/layout/hierarchy1"/>
    <dgm:cxn modelId="{4071E12D-934B-4962-A94C-DCD374F4571D}" type="presParOf" srcId="{5B904680-19E3-4C23-A345-797C0994000D}" destId="{8B99EADE-568E-4501-8BDF-4C53A2B8B527}" srcOrd="7" destOrd="0" presId="urn:microsoft.com/office/officeart/2005/8/layout/hierarchy1"/>
    <dgm:cxn modelId="{F6FAD1FA-E1FA-4BD1-8E3C-E1A959211495}" type="presParOf" srcId="{8B99EADE-568E-4501-8BDF-4C53A2B8B527}" destId="{D196D95F-4037-44F4-A76B-673CEAF2429A}" srcOrd="0" destOrd="0" presId="urn:microsoft.com/office/officeart/2005/8/layout/hierarchy1"/>
    <dgm:cxn modelId="{538FA841-47F5-4626-955B-474DCA9EAD39}" type="presParOf" srcId="{D196D95F-4037-44F4-A76B-673CEAF2429A}" destId="{5ABB2D22-CF2B-49FF-A78D-7F8741D3E652}" srcOrd="0" destOrd="0" presId="urn:microsoft.com/office/officeart/2005/8/layout/hierarchy1"/>
    <dgm:cxn modelId="{B507D84F-CD9D-4961-89C8-3407FE888BDF}" type="presParOf" srcId="{D196D95F-4037-44F4-A76B-673CEAF2429A}" destId="{BC899381-2C84-415F-A4A6-AD9565A0B797}" srcOrd="1" destOrd="0" presId="urn:microsoft.com/office/officeart/2005/8/layout/hierarchy1"/>
    <dgm:cxn modelId="{01829B67-A0EF-4791-BA0C-67C1B73F90FC}" type="presParOf" srcId="{8B99EADE-568E-4501-8BDF-4C53A2B8B527}" destId="{31A750C7-E616-4B6F-B929-F77A6C9A2FE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E4BC30-B650-454A-A7AB-8BEB96F6CEE5}">
      <dsp:nvSpPr>
        <dsp:cNvPr id="0" name=""/>
        <dsp:cNvSpPr/>
      </dsp:nvSpPr>
      <dsp:spPr>
        <a:xfrm>
          <a:off x="2267772" y="1879191"/>
          <a:ext cx="1780752" cy="282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10"/>
              </a:lnTo>
              <a:lnTo>
                <a:pt x="1780752" y="192510"/>
              </a:lnTo>
              <a:lnTo>
                <a:pt x="1780752" y="28249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38A6C-E871-4D91-8168-4D99B5E76FEA}">
      <dsp:nvSpPr>
        <dsp:cNvPr id="0" name=""/>
        <dsp:cNvSpPr/>
      </dsp:nvSpPr>
      <dsp:spPr>
        <a:xfrm>
          <a:off x="2267772" y="1879191"/>
          <a:ext cx="593584" cy="282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10"/>
              </a:lnTo>
              <a:lnTo>
                <a:pt x="593584" y="192510"/>
              </a:lnTo>
              <a:lnTo>
                <a:pt x="593584" y="28249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0F7F24-7A58-48AF-A2FB-8C4999AFBAEC}">
      <dsp:nvSpPr>
        <dsp:cNvPr id="0" name=""/>
        <dsp:cNvSpPr/>
      </dsp:nvSpPr>
      <dsp:spPr>
        <a:xfrm>
          <a:off x="1674188" y="1879191"/>
          <a:ext cx="593584" cy="282492"/>
        </a:xfrm>
        <a:custGeom>
          <a:avLst/>
          <a:gdLst/>
          <a:ahLst/>
          <a:cxnLst/>
          <a:rect l="0" t="0" r="0" b="0"/>
          <a:pathLst>
            <a:path>
              <a:moveTo>
                <a:pt x="593584" y="0"/>
              </a:moveTo>
              <a:lnTo>
                <a:pt x="593584" y="192510"/>
              </a:lnTo>
              <a:lnTo>
                <a:pt x="0" y="192510"/>
              </a:lnTo>
              <a:lnTo>
                <a:pt x="0" y="28249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A125F-4F67-4C72-A280-1598F89C3C66}">
      <dsp:nvSpPr>
        <dsp:cNvPr id="0" name=""/>
        <dsp:cNvSpPr/>
      </dsp:nvSpPr>
      <dsp:spPr>
        <a:xfrm>
          <a:off x="487020" y="1879191"/>
          <a:ext cx="1780752" cy="282492"/>
        </a:xfrm>
        <a:custGeom>
          <a:avLst/>
          <a:gdLst/>
          <a:ahLst/>
          <a:cxnLst/>
          <a:rect l="0" t="0" r="0" b="0"/>
          <a:pathLst>
            <a:path>
              <a:moveTo>
                <a:pt x="1780752" y="0"/>
              </a:moveTo>
              <a:lnTo>
                <a:pt x="1780752" y="192510"/>
              </a:lnTo>
              <a:lnTo>
                <a:pt x="0" y="192510"/>
              </a:lnTo>
              <a:lnTo>
                <a:pt x="0" y="28249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530E2-D83D-4476-AA50-835E1FC28E08}">
      <dsp:nvSpPr>
        <dsp:cNvPr id="0" name=""/>
        <dsp:cNvSpPr/>
      </dsp:nvSpPr>
      <dsp:spPr>
        <a:xfrm>
          <a:off x="1782112" y="1262403"/>
          <a:ext cx="971319" cy="616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4C3F39-07DB-494C-B807-897E983E33DC}">
      <dsp:nvSpPr>
        <dsp:cNvPr id="0" name=""/>
        <dsp:cNvSpPr/>
      </dsp:nvSpPr>
      <dsp:spPr>
        <a:xfrm>
          <a:off x="1890037" y="1364932"/>
          <a:ext cx="971319" cy="616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smtClean="0">
              <a:ln/>
              <a:effectLst/>
              <a:latin typeface="Times New Roman" pitchFamily="18" charset="0"/>
              <a:cs typeface="Arial" charset="0"/>
            </a:rPr>
            <a:t>Каша</a:t>
          </a:r>
          <a:endParaRPr kumimoji="0" lang="ru-RU" sz="1100" b="1" i="0" u="none" strike="noStrike" kern="1200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sp:txBody>
      <dsp:txXfrm>
        <a:off x="1908102" y="1382997"/>
        <a:ext cx="935189" cy="580657"/>
      </dsp:txXfrm>
    </dsp:sp>
    <dsp:sp modelId="{8B738828-1CD0-44C9-A3A3-466C4F920BBC}">
      <dsp:nvSpPr>
        <dsp:cNvPr id="0" name=""/>
        <dsp:cNvSpPr/>
      </dsp:nvSpPr>
      <dsp:spPr>
        <a:xfrm>
          <a:off x="1360" y="2161683"/>
          <a:ext cx="971319" cy="616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ED68E-3458-46F4-8CA3-8782A5B3DFCE}">
      <dsp:nvSpPr>
        <dsp:cNvPr id="0" name=""/>
        <dsp:cNvSpPr/>
      </dsp:nvSpPr>
      <dsp:spPr>
        <a:xfrm>
          <a:off x="109284" y="2264212"/>
          <a:ext cx="971319" cy="616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smtClean="0">
              <a:ln/>
              <a:effectLst/>
              <a:latin typeface="Times New Roman" pitchFamily="18" charset="0"/>
              <a:cs typeface="Arial" charset="0"/>
            </a:rPr>
            <a:t>  1.Овсяная – 20 человек    </a:t>
          </a:r>
          <a:endParaRPr kumimoji="0" lang="ru-RU" sz="1100" b="1" i="0" u="none" strike="noStrike" kern="1200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sp:txBody>
      <dsp:txXfrm>
        <a:off x="127349" y="2282277"/>
        <a:ext cx="935189" cy="580657"/>
      </dsp:txXfrm>
    </dsp:sp>
    <dsp:sp modelId="{70D9C305-066D-4595-B7C8-AE52A00803C1}">
      <dsp:nvSpPr>
        <dsp:cNvPr id="0" name=""/>
        <dsp:cNvSpPr/>
      </dsp:nvSpPr>
      <dsp:spPr>
        <a:xfrm>
          <a:off x="1188528" y="2161683"/>
          <a:ext cx="971319" cy="616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13973-9A86-4CBC-8F14-98E32A10132F}">
      <dsp:nvSpPr>
        <dsp:cNvPr id="0" name=""/>
        <dsp:cNvSpPr/>
      </dsp:nvSpPr>
      <dsp:spPr>
        <a:xfrm>
          <a:off x="1296453" y="2264212"/>
          <a:ext cx="971319" cy="616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 2. Манная -18 человек</a:t>
          </a:r>
        </a:p>
      </dsp:txBody>
      <dsp:txXfrm>
        <a:off x="1314518" y="2282277"/>
        <a:ext cx="935189" cy="580657"/>
      </dsp:txXfrm>
    </dsp:sp>
    <dsp:sp modelId="{C191EFC8-C2A7-4A84-A472-8CDF511E1709}">
      <dsp:nvSpPr>
        <dsp:cNvPr id="0" name=""/>
        <dsp:cNvSpPr/>
      </dsp:nvSpPr>
      <dsp:spPr>
        <a:xfrm>
          <a:off x="2375697" y="2161683"/>
          <a:ext cx="971319" cy="616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730FD-9442-4E98-A8E5-AF1DEA6A204A}">
      <dsp:nvSpPr>
        <dsp:cNvPr id="0" name=""/>
        <dsp:cNvSpPr/>
      </dsp:nvSpPr>
      <dsp:spPr>
        <a:xfrm>
          <a:off x="2483621" y="2264212"/>
          <a:ext cx="971319" cy="616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smtClean="0">
              <a:ln/>
              <a:effectLst/>
              <a:latin typeface="Times New Roman" pitchFamily="18" charset="0"/>
              <a:cs typeface="Arial" charset="0"/>
            </a:rPr>
            <a:t> 3.Гречневая – 15 человек</a:t>
          </a:r>
          <a:endParaRPr kumimoji="0" lang="ru-RU" sz="1100" b="1" i="0" u="none" strike="noStrike" kern="1200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sp:txBody>
      <dsp:txXfrm>
        <a:off x="2501686" y="2282277"/>
        <a:ext cx="935189" cy="580657"/>
      </dsp:txXfrm>
    </dsp:sp>
    <dsp:sp modelId="{5ABB2D22-CF2B-49FF-A78D-7F8741D3E652}">
      <dsp:nvSpPr>
        <dsp:cNvPr id="0" name=""/>
        <dsp:cNvSpPr/>
      </dsp:nvSpPr>
      <dsp:spPr>
        <a:xfrm>
          <a:off x="3562865" y="2161683"/>
          <a:ext cx="971319" cy="616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99381-2C84-415F-A4A6-AD9565A0B797}">
      <dsp:nvSpPr>
        <dsp:cNvPr id="0" name=""/>
        <dsp:cNvSpPr/>
      </dsp:nvSpPr>
      <dsp:spPr>
        <a:xfrm>
          <a:off x="3670790" y="2264212"/>
          <a:ext cx="971319" cy="6167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smtClean="0">
              <a:ln/>
              <a:effectLst/>
              <a:latin typeface="Times New Roman" pitchFamily="18" charset="0"/>
              <a:cs typeface="Arial" charset="0"/>
            </a:rPr>
            <a:t> 4.Рисовая- 6 человек</a:t>
          </a:r>
          <a:endParaRPr kumimoji="0" lang="ru-RU" sz="1100" b="1" i="0" u="none" strike="noStrike" kern="1200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sp:txBody>
      <dsp:txXfrm>
        <a:off x="3688855" y="2282277"/>
        <a:ext cx="935189" cy="580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emf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929330"/>
            <a:ext cx="2318506" cy="524006"/>
          </a:xfrm>
        </p:spPr>
        <p:txBody>
          <a:bodyPr>
            <a:normAutofit fontScale="32500" lnSpcReduction="20000"/>
          </a:bodyPr>
          <a:lstStyle/>
          <a:p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Ученика 4 «Г» класса</a:t>
            </a:r>
            <a:endParaRPr lang="en-US" sz="24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i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Якунчеева Гордея</a:t>
            </a:r>
            <a:endParaRPr lang="ru-RU" sz="2400" b="1" i="1" cap="all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04856" cy="123724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Почему полезна каша?</a:t>
            </a:r>
            <a:endParaRPr lang="ru-RU" b="1" i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sk-027-kasha-iz-topora-01-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357430"/>
            <a:ext cx="4267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"/>
            <a:ext cx="4038600" cy="5973763"/>
          </a:xfrm>
        </p:spPr>
        <p:txBody>
          <a:bodyPr/>
          <a:lstStyle/>
          <a:p>
            <a:pPr eaLnBrk="1" hangingPunct="1">
              <a:defRPr/>
            </a:pPr>
            <a:endParaRPr lang="ru-RU" sz="1600" b="1" dirty="0" smtClean="0">
              <a:solidFill>
                <a:srgbClr val="FF3300"/>
              </a:solidFill>
            </a:endParaRPr>
          </a:p>
          <a:p>
            <a:pPr eaLnBrk="1" hangingPunct="1">
              <a:defRPr/>
            </a:pPr>
            <a:r>
              <a:rPr lang="ru-RU" sz="1600" b="1" i="1" dirty="0" smtClean="0">
                <a:solidFill>
                  <a:srgbClr val="FF3300"/>
                </a:solidFill>
              </a:rPr>
              <a:t>Рисовая каша –</a:t>
            </a:r>
            <a:r>
              <a:rPr lang="ru-RU" sz="1600" b="1" i="1" dirty="0" smtClean="0"/>
              <a:t> укрепляет нервную систему. Японские ученые сделали открытие: чем чаще ешь рис, тем лучше у тебя интеллект.</a:t>
            </a:r>
          </a:p>
          <a:p>
            <a:pPr eaLnBrk="1" hangingPunct="1">
              <a:defRPr/>
            </a:pPr>
            <a:endParaRPr lang="ru-RU" sz="16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b="1" i="1" dirty="0" smtClean="0"/>
          </a:p>
          <a:p>
            <a:pPr eaLnBrk="1" hangingPunct="1">
              <a:defRPr/>
            </a:pPr>
            <a:r>
              <a:rPr lang="ru-RU" sz="1600" b="1" i="1" dirty="0" smtClean="0">
                <a:solidFill>
                  <a:srgbClr val="FF3300"/>
                </a:solidFill>
              </a:rPr>
              <a:t>Гречневая каша -</a:t>
            </a:r>
            <a:r>
              <a:rPr lang="ru-RU" sz="1600" b="1" i="1" dirty="0" smtClean="0"/>
              <a:t>  содержит кальций, железо, цинк, медь и витамины. Полезна при болях в сердце и ожирении.</a:t>
            </a:r>
          </a:p>
          <a:p>
            <a:pPr eaLnBrk="1" hangingPunct="1">
              <a:defRPr/>
            </a:pPr>
            <a:endParaRPr lang="ru-RU" sz="1600" b="1" i="1" dirty="0" smtClean="0"/>
          </a:p>
          <a:p>
            <a:pPr eaLnBrk="1" hangingPunct="1">
              <a:defRPr/>
            </a:pPr>
            <a:endParaRPr lang="ru-RU" sz="16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b="1" i="1" dirty="0" smtClean="0"/>
          </a:p>
          <a:p>
            <a:pPr eaLnBrk="1" hangingPunct="1">
              <a:defRPr/>
            </a:pPr>
            <a:r>
              <a:rPr lang="ru-RU" sz="1600" b="1" i="1" dirty="0" smtClean="0"/>
              <a:t> </a:t>
            </a:r>
            <a:r>
              <a:rPr lang="ru-RU" sz="1600" b="1" i="1" dirty="0" smtClean="0">
                <a:solidFill>
                  <a:srgbClr val="FF3300"/>
                </a:solidFill>
              </a:rPr>
              <a:t>Перловая каша –</a:t>
            </a:r>
            <a:r>
              <a:rPr lang="ru-RU" sz="1600" b="1" i="1" dirty="0" smtClean="0"/>
              <a:t> богата лизином- это аминокислота, которая помогает бороться с вирусами и микробами.</a:t>
            </a:r>
            <a:r>
              <a:rPr lang="en-US" sz="1600" b="1" i="1" dirty="0" smtClean="0"/>
              <a:t> </a:t>
            </a:r>
            <a:r>
              <a:rPr lang="ru-RU" sz="1600" b="1" i="1" dirty="0" smtClean="0"/>
              <a:t>Эту кашу особенно любил царь Петр </a:t>
            </a:r>
            <a:r>
              <a:rPr lang="en-US" sz="1600" b="1" i="1" dirty="0" smtClean="0"/>
              <a:t>I</a:t>
            </a:r>
            <a:r>
              <a:rPr lang="ru-RU" sz="1600" b="1" i="1" dirty="0" smtClean="0"/>
              <a:t>.</a:t>
            </a:r>
          </a:p>
        </p:txBody>
      </p:sp>
      <p:pic>
        <p:nvPicPr>
          <p:cNvPr id="13316" name="Picture 10" descr="bludo-14-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00808"/>
            <a:ext cx="44450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3000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</a:rPr>
              <a:t>Праздник у каши.</a:t>
            </a:r>
            <a:br>
              <a:rPr lang="ru-RU" sz="4000" smtClean="0">
                <a:solidFill>
                  <a:srgbClr val="FF0000"/>
                </a:solidFill>
              </a:rPr>
            </a:br>
            <a:endParaRPr lang="ru-RU" sz="4000" smtClean="0">
              <a:solidFill>
                <a:srgbClr val="FF0000"/>
              </a:solidFill>
            </a:endParaRPr>
          </a:p>
        </p:txBody>
      </p:sp>
      <p:pic>
        <p:nvPicPr>
          <p:cNvPr id="1434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3018" y="1744216"/>
            <a:ext cx="32004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571472" y="642918"/>
            <a:ext cx="4724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1600" b="1" dirty="0"/>
              <a:t>Оказывается, у каши есть свой  народный праздник- он так и называется- Мирская каша. Отмечается в день Акулины- </a:t>
            </a:r>
            <a:r>
              <a:rPr lang="ru-RU" sz="1600" b="1" dirty="0" err="1"/>
              <a:t>Гречишницы</a:t>
            </a:r>
            <a:r>
              <a:rPr lang="ru-RU" sz="1600" b="1" dirty="0"/>
              <a:t>, 26 июня. За неделю до этого дня или через неделю после него по народным приметам нужно было сеять гречиху, что бы урожай был щедрым.  Первые горсти гречихи брали из мешочка, сшитого   в виде куклы. Собрав урожай, в деревнях устраивали угощение кашей для всей округи. А после уборочной мешочек, из которого делали куклу, вновь наполняли отборным зерном нового урожая и наряжали в куклу. </a:t>
            </a:r>
            <a:r>
              <a:rPr lang="ru-RU" sz="1600" b="1" dirty="0" err="1"/>
              <a:t>Зерновушку</a:t>
            </a:r>
            <a:r>
              <a:rPr lang="ru-RU" sz="1600" b="1" dirty="0"/>
              <a:t> бережно хранили на видном месте - в красном углу .Она знак сытой жизни и достатка в семье. Эта особая кукла имеет несколько названий: </a:t>
            </a:r>
            <a:r>
              <a:rPr lang="ru-RU" sz="1600" b="1" dirty="0" err="1"/>
              <a:t>Зернушка</a:t>
            </a:r>
            <a:r>
              <a:rPr lang="ru-RU" sz="1600" b="1" dirty="0"/>
              <a:t>, </a:t>
            </a:r>
            <a:r>
              <a:rPr lang="ru-RU" sz="1600" b="1" dirty="0" err="1"/>
              <a:t>Зерновушка,Крупеничка</a:t>
            </a:r>
            <a:r>
              <a:rPr lang="ru-RU" sz="1600" b="1" dirty="0"/>
              <a:t>, Горошинка. Каша на Руси была в почёте и о ней с любовью говорили: « Каша- матушка наша ! »</a:t>
            </a:r>
          </a:p>
        </p:txBody>
      </p:sp>
    </p:spTree>
  </p:cSld>
  <p:clrMapOvr>
    <a:masterClrMapping/>
  </p:clrMapOvr>
  <p:transition spd="slow" advClick="0" advTm="32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</a:rPr>
              <a:t>Исследовательская работа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00108"/>
            <a:ext cx="3733800" cy="565945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16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Разработал вопросы анкеты. Чтобы провести исследование, я выбрал групповой, анонимный анкетный опрос. Объяснил, как надо работать с бланком анкетного опроса, который помог бы мне определить, полезна ли каша и стоит ли ее есть.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Анкета состояла из 7 вопросов. В анкетировании приняли участие  50 учащихся: ученики 1 «А» и «Б» классов в возрасте от 7 до 8 лет. Данные анкетного опроса детей показывают: мальчики и девочки проявляют по- разному  отношение к кашам.</a:t>
            </a:r>
          </a:p>
        </p:txBody>
      </p:sp>
      <p:pic>
        <p:nvPicPr>
          <p:cNvPr id="1026" name="Picture 2" descr="C:\Users\Raider\Desktop\мои дети\DSC01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177364"/>
            <a:ext cx="3571900" cy="486547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1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5" name="Rectangle 11"/>
          <p:cNvSpPr>
            <a:spLocks noGrp="1" noChangeArrowheads="1"/>
          </p:cNvSpPr>
          <p:nvPr>
            <p:ph sz="half" idx="2"/>
          </p:nvPr>
        </p:nvSpPr>
        <p:spPr>
          <a:xfrm>
            <a:off x="5105400" y="0"/>
            <a:ext cx="4038600" cy="6629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Самой полезной кашей ребятами признана овсяная каша, ее выбрали 10 мальчиков и 10 девочек( 20ч.)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О том, что каша полезна, знают всего 3 человека из 50.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 Самой популярной кашей у мальчиков                       (10ч.) и у девочек (10ч.) стала овсяная каша.  Всего овсяную кашу выбрало 20 человек.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На 2 месте манная каша: мальчики (10ч.) и девочки(8ч.), всего - 18человек.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На 3 месте - гречневая каша: мальчики                      (11ч.) и девочки (4ч.), 15 человек.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 На 4 месте -  рисовая каша: мальчики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 ( 4ч.) и  девочки( 2ч.), всего - 6 человек.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Ребята не любят перловую и пшённую  кашу , из 50 учеников никто её не выбрал.</a:t>
            </a:r>
          </a:p>
        </p:txBody>
      </p:sp>
      <p:graphicFrame>
        <p:nvGraphicFramePr>
          <p:cNvPr id="1026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0034" y="2643182"/>
          <a:ext cx="4038600" cy="269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Диаграмма" r:id="rId3" imgW="6096000" imgH="4067062" progId="MSGraph.Chart.8">
                  <p:embed followColorScheme="full"/>
                </p:oleObj>
              </mc:Choice>
              <mc:Fallback>
                <p:oleObj name="Диаграмма" r:id="rId3" imgW="6096000" imgH="4067062" progId="MSGraph.Chart.8">
                  <p:embed followColorScheme="full"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2643182"/>
                        <a:ext cx="4038600" cy="2693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285720" y="1643050"/>
          <a:ext cx="4643470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 advClick="0" advTm="20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Правильное название этой каши – не геркулесовая, а овсяная. «Геркулес» - это всего лишь товарная марка овсяных хлопьев!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Полезные свойства геркулеса</a:t>
            </a:r>
            <a:endParaRPr lang="ru-RU" b="1" dirty="0" smtClean="0"/>
          </a:p>
          <a:p>
            <a:pPr lvl="0"/>
            <a:r>
              <a:rPr lang="ru-RU" dirty="0" smtClean="0"/>
              <a:t>Энергетическая ценность: 200 кКал</a:t>
            </a:r>
          </a:p>
          <a:p>
            <a:pPr lvl="0"/>
            <a:r>
              <a:rPr lang="ru-RU" dirty="0" smtClean="0"/>
              <a:t>Белки: 11 г</a:t>
            </a:r>
          </a:p>
          <a:p>
            <a:pPr lvl="0"/>
            <a:r>
              <a:rPr lang="ru-RU" dirty="0" smtClean="0"/>
              <a:t>Жиры: 6 г</a:t>
            </a:r>
          </a:p>
          <a:p>
            <a:pPr lvl="0"/>
            <a:r>
              <a:rPr lang="ru-RU" dirty="0" smtClean="0"/>
              <a:t>Углеводы: 50г</a:t>
            </a:r>
          </a:p>
          <a:p>
            <a:pPr lvl="0"/>
            <a:r>
              <a:rPr lang="ru-RU" dirty="0" smtClean="0"/>
              <a:t>Калий: 420 мг</a:t>
            </a:r>
          </a:p>
          <a:p>
            <a:pPr lvl="0"/>
            <a:r>
              <a:rPr lang="ru-RU" dirty="0" smtClean="0"/>
              <a:t>Фосфор: 140 мг</a:t>
            </a:r>
          </a:p>
          <a:p>
            <a:pPr lvl="0"/>
            <a:r>
              <a:rPr lang="ru-RU" dirty="0" smtClean="0"/>
              <a:t>Кремний: 1 г</a:t>
            </a:r>
          </a:p>
          <a:p>
            <a:pPr lvl="0"/>
            <a:r>
              <a:rPr lang="ru-RU" dirty="0" smtClean="0"/>
              <a:t>Клетчатка:  11 г</a:t>
            </a:r>
          </a:p>
          <a:p>
            <a:endParaRPr lang="ru-RU" dirty="0"/>
          </a:p>
        </p:txBody>
      </p:sp>
      <p:pic>
        <p:nvPicPr>
          <p:cNvPr id="1026" name="Picture 2" descr="F:\геркулес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172" r="717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784976" cy="104685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Возьму необходимые ингредиенты: хлопья овсяные,  молоко, сахар-песок, поваренную  соль</a:t>
            </a:r>
            <a:r>
              <a:rPr lang="ru-RU" sz="2800" dirty="0" smtClean="0"/>
              <a:t>. И </a:t>
            </a:r>
            <a:r>
              <a:rPr lang="ru-RU" sz="2800" dirty="0" err="1" smtClean="0"/>
              <a:t>и</a:t>
            </a:r>
            <a:r>
              <a:rPr lang="ru-RU" sz="2800" dirty="0" smtClean="0"/>
              <a:t> и…..</a:t>
            </a:r>
            <a:endParaRPr lang="ru-RU" sz="28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4772" y="1340768"/>
            <a:ext cx="7200324" cy="478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Переливаем кашу в тарелку и кушаем!!!</a:t>
            </a:r>
            <a:endParaRPr lang="ru-RU" dirty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527449"/>
            <a:ext cx="6875462" cy="457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7" name="Rectangle 7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48006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</a:rPr>
              <a:t>Выводы:</a:t>
            </a:r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848600" cy="4906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Моя гипотеза , что мои одноклассники мало знают о полезных свойствах каши и поэтому не едят ее, подтвердилась. В своем исследовании я доказал, что каша - сытное и полезное  блюдо и идеально здоровый завтрак, потому что: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  во- первых, утренние каши повышают концентрацию внимания на целый день;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  во- вторых, каша не способствует ожирению;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  в- третьих, люди, которые регулярно едят утром кашу на завтрак, способны лучше противостоять стрессам и находятся в хорошей физической форме.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Полученная в ходе исследования информация, позволяет сделать следующие выводы: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1. Убедить </a:t>
            </a:r>
            <a:r>
              <a:rPr lang="ru-RU" sz="1600" b="1" i="1" dirty="0" smtClean="0"/>
              <a:t>родителей привлекать детей к приготовлению  каши. Ведь то, что сварил сам, хочется съесть.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/>
              <a:t>2. Привлечь классный актив 1-4 классов для организации  и проведения бесед с учащимися  1-4 классов по темам: « Почему полезна каша?», «Какая каша лучше?»,  и т.д. Такие беседы могут помочь разъяснить ценность каши для человека.</a:t>
            </a:r>
          </a:p>
        </p:txBody>
      </p:sp>
    </p:spTree>
  </p:cSld>
  <p:clrMapOvr>
    <a:masterClrMapping/>
  </p:clrMapOvr>
  <p:transition spd="slow" advClick="0" advTm="32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1256274111_16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01625" y="428604"/>
            <a:ext cx="40386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b="1" i="1" dirty="0" smtClean="0"/>
              <a:t>Каша  в России  всегда была особым блюдом: обрядовым, торжественным и одновременно первейшим блюдом на пирах или празднествах. Привычное, неприметное, но обладающее особым колоритом блюдо за пределами России стоит в одном ряду с борщом, русскими щами и квасом. Каша – это и национальная гордость, и марка нашей страны, но в первую очередь – вершина кулинарного искусства древней</a:t>
            </a:r>
            <a:r>
              <a:rPr lang="ru-RU" sz="3200" b="1" i="1" dirty="0" smtClean="0"/>
              <a:t> Руси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987824" y="1214422"/>
            <a:ext cx="5040560" cy="41449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Цель : доказать , что каша - сытное и полезное блюдо и разработать рекомендации, повышающие популярность каши среди детей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256"/>
            <a:ext cx="8229600" cy="19812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Гипотеза :</a:t>
            </a:r>
            <a:r>
              <a:rPr lang="ru-RU" sz="3200" b="1" i="1" dirty="0" smtClean="0">
                <a:latin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предположим, что дети не знают о полезных свойствах каши и поэтому не хотят кушать многие разновидности каш.</a:t>
            </a:r>
          </a:p>
        </p:txBody>
      </p:sp>
      <p:pic>
        <p:nvPicPr>
          <p:cNvPr id="7171" name="Picture 4" descr="40985493_Mannayakash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785794"/>
            <a:ext cx="5334000" cy="3500462"/>
          </a:xfrm>
          <a:noFill/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5715008" y="381000"/>
            <a:ext cx="312419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Объектом исследования </a:t>
            </a: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является меню семей моих одноклассников.</a:t>
            </a:r>
          </a:p>
          <a:p>
            <a:pPr>
              <a:defRPr/>
            </a:pPr>
            <a:endParaRPr lang="ru-RU" sz="2400" b="1" i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Предметом исследования-</a:t>
            </a: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каша как продукт питания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defRPr/>
            </a:pPr>
            <a:endParaRPr lang="ru-RU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Click="0" advTm="9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105400" cy="10668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i="1" smtClean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54864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проанализировать понятия «каша»;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узнать, какая бывает каша и чем она полезна;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выяснить, есть ли праздник у каши;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провести изучение семейного меню на завтрак и мнений сверстников о кашах методом анкетного опроса;</a:t>
            </a:r>
          </a:p>
        </p:txBody>
      </p:sp>
      <p:pic>
        <p:nvPicPr>
          <p:cNvPr id="8196" name="Picture 4" descr="000743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988840"/>
            <a:ext cx="30956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4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</a:rPr>
              <a:t>История возникновения</a:t>
            </a:r>
            <a:br>
              <a:rPr lang="ru-RU" sz="4000" smtClean="0">
                <a:solidFill>
                  <a:srgbClr val="FF0000"/>
                </a:solidFill>
              </a:rPr>
            </a:br>
            <a:r>
              <a:rPr lang="ru-RU" sz="4000" smtClean="0">
                <a:solidFill>
                  <a:srgbClr val="FF0000"/>
                </a:solidFill>
              </a:rPr>
              <a:t> данного исследования.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3886200" cy="46482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Когда я был младше я не понимал, почему мама иногда просто заставляет меня есть кашу. Она говорила, что кашу есть полезно. Что она помогает вырасти сильным и здоровым. Но иногда каша  казалась мне неаппетитной, и даже не пробуя её, я уже говорил, что она невкусная. Мама шла на всякие хитрости: когда готовила кашу, звала меня и я смотрел, как она варит кашу, из чего, а потом мы вместе придумали, какие ягоды и фрукты можно добавить в кашу. 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4357686" y="3143248"/>
            <a:ext cx="426720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1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 полюбил кашу. Став школьникам, я обратил внимание, что  в школьной столовой, когда нам давали кашу, многие дети отказывались от нее и говорили учительнице, что она не полезна. Но так ли это на самом деле? Я задумался: действительно ли каша полезна? Что такое каша? И какими бывают каши?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2714644" cy="180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39000"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3246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</a:rPr>
              <a:t>Что такое каша?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914400"/>
            <a:ext cx="4953000" cy="5562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Из литературы я узнал, что существует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множество определений понятия  каша.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Вот несколько примеров.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600" b="1" i="1" dirty="0" smtClean="0">
                <a:latin typeface="Times New Roman" pitchFamily="18" charset="0"/>
              </a:rPr>
              <a:t>Каша- кушанье из крупы, вареной в воде или молоке. ( Д. Н. Ушаков. БТС)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600" b="1" i="1" dirty="0" smtClean="0">
                <a:latin typeface="Times New Roman" pitchFamily="18" charset="0"/>
              </a:rPr>
              <a:t>В другом источнике каша определяется как Путаница, беспорядок в мыслях, разговорах.              (У него каша в голове.)</a:t>
            </a:r>
          </a:p>
          <a:p>
            <a:pPr algn="ctr" eaLnBrk="1" hangingPunct="1"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600" b="1" i="1" dirty="0" smtClean="0">
                <a:latin typeface="Times New Roman" pitchFamily="18" charset="0"/>
              </a:rPr>
              <a:t>Так же в спорте раздавленная неудачным ударом фигура в игре городки это называется сделать кашу.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</p:txBody>
      </p:sp>
      <p:pic>
        <p:nvPicPr>
          <p:cNvPr id="10245" name="Picture 10" descr="IMG_2843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2438400"/>
            <a:ext cx="3333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 advTm="25000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186766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Какая бывает каша и 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чем она полезна?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57200" y="2438400"/>
            <a:ext cx="4038600" cy="3687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Из разных источников я узнал , что каша – это полезный , питательный, вкусный и недорогой продукт. Очень полезно есть кашу на завтрак. Начиная день с каши, вы насыщаете организм полезными веществами.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 Вы спросите меня: «Так какую же кашу выбрать? Ведь их так много».                     Да, разнообразие каш не знает границ: манная, овсяная, перловая, пшённая, рисовая, гречневая.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latin typeface="Times New Roman" pitchFamily="18" charset="0"/>
              </a:rPr>
              <a:t>Приведу примеры полезных свойств некоторых каш.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b="1" i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4289" r="4289"/>
          <a:stretch>
            <a:fillRect/>
          </a:stretch>
        </p:blipFill>
        <p:spPr bwMode="auto">
          <a:xfrm>
            <a:off x="4714876" y="2500306"/>
            <a:ext cx="4057849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5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228600"/>
            <a:ext cx="4038600" cy="5897563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i="1" smtClean="0">
                <a:solidFill>
                  <a:srgbClr val="FF3300"/>
                </a:solidFill>
              </a:rPr>
              <a:t>Манная каша -  </a:t>
            </a:r>
            <a:r>
              <a:rPr lang="ru-RU" sz="1600" b="1" i="1" smtClean="0"/>
              <a:t>обладает высокой  калорийностью, питательной ценностью и высокой усвояемостью.</a:t>
            </a:r>
          </a:p>
          <a:p>
            <a:pPr eaLnBrk="1" hangingPunct="1">
              <a:defRPr/>
            </a:pPr>
            <a:endParaRPr lang="ru-RU" sz="1600" b="1" i="1" smtClean="0"/>
          </a:p>
          <a:p>
            <a:pPr eaLnBrk="1" hangingPunct="1">
              <a:defRPr/>
            </a:pPr>
            <a:endParaRPr lang="ru-RU" sz="1600" b="1" i="1" smtClean="0"/>
          </a:p>
          <a:p>
            <a:pPr eaLnBrk="1" hangingPunct="1">
              <a:defRPr/>
            </a:pPr>
            <a:r>
              <a:rPr lang="ru-RU" sz="1600" b="1" i="1" smtClean="0">
                <a:solidFill>
                  <a:srgbClr val="FF3300"/>
                </a:solidFill>
              </a:rPr>
              <a:t>Овсяная каша – </a:t>
            </a:r>
            <a:r>
              <a:rPr lang="ru-RU" sz="1600" b="1" i="1" smtClean="0"/>
              <a:t>самая питательная из каш. Клетчатка, содержащаяся в овсяной каше  способствует хорошему пищеварению. Кроме того она повышает иммунитет, очищает организм от солей и шлаков.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b="1" i="1" smtClean="0"/>
          </a:p>
          <a:p>
            <a:pPr eaLnBrk="1" hangingPunct="1">
              <a:defRPr/>
            </a:pPr>
            <a:r>
              <a:rPr lang="ru-RU" sz="1600" b="1" i="1" smtClean="0">
                <a:solidFill>
                  <a:srgbClr val="FF3300"/>
                </a:solidFill>
              </a:rPr>
              <a:t>Пшенная каша –</a:t>
            </a:r>
            <a:r>
              <a:rPr lang="ru-RU" sz="1600" b="1" i="1" smtClean="0"/>
              <a:t> оказывает на организм общеукрепляющее воздействие, способствует выведению из организма антибиотиков.</a:t>
            </a:r>
          </a:p>
          <a:p>
            <a:pPr eaLnBrk="1" hangingPunct="1">
              <a:defRPr/>
            </a:pPr>
            <a:endParaRPr lang="ru-RU" sz="1600" b="1" i="1" smtClean="0"/>
          </a:p>
        </p:txBody>
      </p:sp>
      <p:pic>
        <p:nvPicPr>
          <p:cNvPr id="12292" name="Picture 11" descr="120214160714-120214161237-p-460-300-ovsjanaja-kasha-s-jablokom-korice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1772816"/>
            <a:ext cx="4381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3000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</TotalTime>
  <Words>1161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Georgia</vt:lpstr>
      <vt:lpstr>Times New Roman</vt:lpstr>
      <vt:lpstr>Wingdings</vt:lpstr>
      <vt:lpstr>Wingdings 2</vt:lpstr>
      <vt:lpstr>Официальная</vt:lpstr>
      <vt:lpstr>Диаграмма</vt:lpstr>
      <vt:lpstr>Почему полезна каша?</vt:lpstr>
      <vt:lpstr>Презентация PowerPoint</vt:lpstr>
      <vt:lpstr>Презентация PowerPoint</vt:lpstr>
      <vt:lpstr>    Гипотеза : предположим, что дети не знают о полезных свойствах каши и поэтому не хотят кушать многие разновидности каш.</vt:lpstr>
      <vt:lpstr>Задачи</vt:lpstr>
      <vt:lpstr>История возникновения  данного исследования.</vt:lpstr>
      <vt:lpstr>Что такое каша?</vt:lpstr>
      <vt:lpstr> Какая бывает каша и  чем она полезна?</vt:lpstr>
      <vt:lpstr>Презентация PowerPoint</vt:lpstr>
      <vt:lpstr>Презентация PowerPoint</vt:lpstr>
      <vt:lpstr>Праздник у каши. </vt:lpstr>
      <vt:lpstr>Исследовательская работа</vt:lpstr>
      <vt:lpstr>Презентация PowerPoint</vt:lpstr>
      <vt:lpstr>Правильное название этой каши – не геркулесовая, а овсяная. «Геркулес» - это всего лишь товарная марка овсяных хлопьев!</vt:lpstr>
      <vt:lpstr>Возьму необходимые ингредиенты: хлопья овсяные,  молоко, сахар-песок, поваренную  соль. И и и…..</vt:lpstr>
      <vt:lpstr>Переливаем кашу в тарелку и кушаем!!!</vt:lpstr>
      <vt:lpstr>Выводы: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 Здоровое питание .  Готовим овсяную кашу».</dc:title>
  <dc:creator>Гордей</dc:creator>
  <cp:lastModifiedBy>Админ</cp:lastModifiedBy>
  <cp:revision>20</cp:revision>
  <dcterms:created xsi:type="dcterms:W3CDTF">2012-12-13T18:02:44Z</dcterms:created>
  <dcterms:modified xsi:type="dcterms:W3CDTF">2018-12-26T00:31:08Z</dcterms:modified>
</cp:coreProperties>
</file>