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5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prstClr val="white">
                    <a:lumMod val="65000"/>
                  </a:prst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white">
                  <a:lumMod val="6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000100" y="142852"/>
            <a:ext cx="8001056" cy="65722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2" name="Рисунок 11" descr="0_75db3_c809b474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214290"/>
            <a:ext cx="1524003" cy="972314"/>
          </a:xfrm>
          <a:prstGeom prst="rect">
            <a:avLst/>
          </a:prstGeom>
        </p:spPr>
      </p:pic>
      <p:pic>
        <p:nvPicPr>
          <p:cNvPr id="13" name="Рисунок 12" descr="0_75db3_c809b474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1500174"/>
            <a:ext cx="1524003" cy="972314"/>
          </a:xfrm>
          <a:prstGeom prst="rect">
            <a:avLst/>
          </a:prstGeom>
        </p:spPr>
      </p:pic>
      <p:pic>
        <p:nvPicPr>
          <p:cNvPr id="19" name="Рисунок 18" descr="0_75db3_c809b474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2857496"/>
            <a:ext cx="1524003" cy="972314"/>
          </a:xfrm>
          <a:prstGeom prst="rect">
            <a:avLst/>
          </a:prstGeom>
        </p:spPr>
      </p:pic>
      <p:pic>
        <p:nvPicPr>
          <p:cNvPr id="20" name="Рисунок 19" descr="0_75db3_c809b474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4286256"/>
            <a:ext cx="1524003" cy="972314"/>
          </a:xfrm>
          <a:prstGeom prst="rect">
            <a:avLst/>
          </a:prstGeom>
        </p:spPr>
      </p:pic>
      <p:pic>
        <p:nvPicPr>
          <p:cNvPr id="21" name="Рисунок 20" descr="0_75db3_c809b474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5715016"/>
            <a:ext cx="1524003" cy="97231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9066/16969765.145/0_75db3_c809b474_L.pn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000100" y="2357430"/>
            <a:ext cx="7929618" cy="4297574"/>
            <a:chOff x="1115616" y="2146448"/>
            <a:chExt cx="7165477" cy="462970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10941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Полезные ископаемые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361672" y="5085184"/>
              <a:ext cx="4910120" cy="16909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32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Фёдорова Н.А.</a:t>
              </a:r>
            </a:p>
            <a:p>
              <a:pPr algn="ctr">
                <a:defRPr/>
              </a:pPr>
              <a:r>
                <a:rPr lang="ru-RU" sz="32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</a:t>
              </a:r>
              <a:r>
                <a:rPr lang="ru-RU" sz="32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читель начальных классов</a:t>
              </a:r>
            </a:p>
            <a:p>
              <a:pPr algn="ctr">
                <a:defRPr/>
              </a:pPr>
              <a:r>
                <a:rPr lang="ru-RU" sz="32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ГБОУ школа № 212</a:t>
              </a:r>
              <a:endParaRPr lang="ru-RU" sz="3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84368" y="566124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907704" y="188640"/>
            <a:ext cx="701908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400" dirty="0" smtClean="0">
                <a:latin typeface="Monotype Corsiva" panose="03010101010201010101" pitchFamily="66" charset="0"/>
              </a:rPr>
              <a:t> </a:t>
            </a:r>
            <a:r>
              <a:rPr lang="ru-RU" sz="4400" dirty="0">
                <a:latin typeface="Monotype Corsiva" panose="03010101010201010101" pitchFamily="66" charset="0"/>
              </a:rPr>
              <a:t>Для </a:t>
            </a:r>
            <a:r>
              <a:rPr lang="ru-RU" sz="4400" dirty="0" smtClean="0">
                <a:latin typeface="Monotype Corsiva" panose="03010101010201010101" pitchFamily="66" charset="0"/>
              </a:rPr>
              <a:t>лёгкости </a:t>
            </a:r>
            <a:r>
              <a:rPr lang="ru-RU" sz="4400" dirty="0">
                <a:latin typeface="Monotype Corsiva" panose="03010101010201010101" pitchFamily="66" charset="0"/>
              </a:rPr>
              <a:t>в сплавы </a:t>
            </a:r>
            <a:r>
              <a:rPr lang="ru-RU" sz="4400" dirty="0" smtClean="0">
                <a:latin typeface="Monotype Corsiva" panose="03010101010201010101" pitchFamily="66" charset="0"/>
              </a:rPr>
              <a:t>даётся</a:t>
            </a:r>
            <a:r>
              <a:rPr lang="ru-RU" sz="4400" dirty="0">
                <a:latin typeface="Monotype Corsiva" panose="03010101010201010101" pitchFamily="66" charset="0"/>
              </a:rPr>
              <a:t>. </a:t>
            </a:r>
          </a:p>
          <a:p>
            <a:r>
              <a:rPr lang="ru-RU" sz="4400" dirty="0">
                <a:latin typeface="Monotype Corsiva" panose="03010101010201010101" pitchFamily="66" charset="0"/>
              </a:rPr>
              <a:t>Мощь </a:t>
            </a:r>
            <a:r>
              <a:rPr lang="ru-RU" sz="4400" dirty="0" smtClean="0">
                <a:latin typeface="Monotype Corsiva" panose="03010101010201010101" pitchFamily="66" charset="0"/>
              </a:rPr>
              <a:t>самолёта </a:t>
            </a:r>
            <a:r>
              <a:rPr lang="ru-RU" sz="4400" dirty="0">
                <a:latin typeface="Monotype Corsiva" panose="03010101010201010101" pitchFamily="66" charset="0"/>
              </a:rPr>
              <a:t>создал. </a:t>
            </a:r>
          </a:p>
          <a:p>
            <a:r>
              <a:rPr lang="ru-RU" sz="4400" dirty="0">
                <a:latin typeface="Monotype Corsiva" panose="03010101010201010101" pitchFamily="66" charset="0"/>
              </a:rPr>
              <a:t>Тягуч и пластичен, отлично </a:t>
            </a:r>
            <a:r>
              <a:rPr lang="ru-RU" sz="4400" dirty="0" smtClean="0">
                <a:latin typeface="Monotype Corsiva" panose="03010101010201010101" pitchFamily="66" charset="0"/>
              </a:rPr>
              <a:t>куётся </a:t>
            </a:r>
          </a:p>
          <a:p>
            <a:r>
              <a:rPr lang="ru-RU" sz="4400" dirty="0" smtClean="0">
                <a:latin typeface="Monotype Corsiva" panose="03010101010201010101" pitchFamily="66" charset="0"/>
              </a:rPr>
              <a:t>Серебряный </a:t>
            </a:r>
            <a:r>
              <a:rPr lang="ru-RU" sz="4400" dirty="0">
                <a:latin typeface="Monotype Corsiva" panose="03010101010201010101" pitchFamily="66" charset="0"/>
              </a:rPr>
              <a:t>этот металл.</a:t>
            </a:r>
          </a:p>
          <a:p>
            <a:pPr fontAlgn="base"/>
            <a:endParaRPr lang="ru-RU" sz="4400" dirty="0">
              <a:latin typeface="Monotype Corsiva" panose="03010101010201010101" pitchFamily="66" charset="0"/>
            </a:endParaRPr>
          </a:p>
          <a:p>
            <a:pPr fontAlgn="base"/>
            <a:r>
              <a:rPr lang="ru-RU" sz="4400" dirty="0">
                <a:latin typeface="Monotype Corsiva" panose="03010101010201010101" pitchFamily="66" charset="0"/>
              </a:rPr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40152" y="4509993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алюминий</a:t>
            </a:r>
            <a:endParaRPr lang="ru-RU" sz="4800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132535"/>
            <a:ext cx="3222545" cy="241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47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84368" y="566124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051720" y="779038"/>
            <a:ext cx="70190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400" dirty="0" smtClean="0">
                <a:latin typeface="Monotype Corsiva" panose="03010101010201010101" pitchFamily="66" charset="0"/>
              </a:rPr>
              <a:t>Он очень нужен детворе,</a:t>
            </a:r>
          </a:p>
          <a:p>
            <a:pPr fontAlgn="base"/>
            <a:r>
              <a:rPr lang="ru-RU" sz="4400" dirty="0" smtClean="0">
                <a:latin typeface="Monotype Corsiva" panose="03010101010201010101" pitchFamily="66" charset="0"/>
              </a:rPr>
              <a:t>Он на дорожках во дворе,</a:t>
            </a:r>
          </a:p>
          <a:p>
            <a:pPr fontAlgn="base"/>
            <a:r>
              <a:rPr lang="ru-RU" sz="4400" dirty="0" smtClean="0">
                <a:latin typeface="Monotype Corsiva" panose="03010101010201010101" pitchFamily="66" charset="0"/>
              </a:rPr>
              <a:t>Он и на стройке, и на пляже,</a:t>
            </a:r>
          </a:p>
          <a:p>
            <a:pPr fontAlgn="base"/>
            <a:r>
              <a:rPr lang="ru-RU" sz="4400" dirty="0" smtClean="0">
                <a:latin typeface="Monotype Corsiva" panose="03010101010201010101" pitchFamily="66" charset="0"/>
              </a:rPr>
              <a:t>Он и в стекле расплавлен даже.</a:t>
            </a:r>
            <a:endParaRPr lang="ru-RU" sz="4400" dirty="0">
              <a:latin typeface="Monotype Corsiva" panose="03010101010201010101" pitchFamily="66" charset="0"/>
            </a:endParaRPr>
          </a:p>
          <a:p>
            <a:pPr fontAlgn="base"/>
            <a:endParaRPr lang="ru-RU" sz="4400" dirty="0">
              <a:latin typeface="Monotype Corsiva" panose="03010101010201010101" pitchFamily="66" charset="0"/>
            </a:endParaRPr>
          </a:p>
          <a:p>
            <a:pPr fontAlgn="base"/>
            <a:r>
              <a:rPr lang="ru-RU" sz="4400" dirty="0">
                <a:latin typeface="Monotype Corsiva" panose="03010101010201010101" pitchFamily="66" charset="0"/>
              </a:rPr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40152" y="4509993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песок</a:t>
            </a:r>
            <a:endParaRPr lang="ru-RU" sz="4800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268" y="4245990"/>
            <a:ext cx="3278443" cy="21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22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84368" y="566124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24920" y="1549097"/>
            <a:ext cx="70190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400" dirty="0" smtClean="0">
                <a:latin typeface="Monotype Corsiva" panose="03010101010201010101" pitchFamily="66" charset="0"/>
              </a:rPr>
              <a:t>Порода горного царства</a:t>
            </a:r>
          </a:p>
          <a:p>
            <a:pPr fontAlgn="base"/>
            <a:r>
              <a:rPr lang="ru-RU" sz="4400" dirty="0" smtClean="0">
                <a:latin typeface="Monotype Corsiva" panose="03010101010201010101" pitchFamily="66" charset="0"/>
              </a:rPr>
              <a:t>Из шпата, слюды и кварца.</a:t>
            </a:r>
            <a:endParaRPr lang="ru-RU" sz="4400" dirty="0">
              <a:latin typeface="Monotype Corsiva" panose="03010101010201010101" pitchFamily="66" charset="0"/>
            </a:endParaRPr>
          </a:p>
          <a:p>
            <a:pPr fontAlgn="base"/>
            <a:endParaRPr lang="ru-RU" sz="4400" dirty="0">
              <a:latin typeface="Monotype Corsiva" panose="03010101010201010101" pitchFamily="66" charset="0"/>
            </a:endParaRPr>
          </a:p>
          <a:p>
            <a:pPr fontAlgn="base"/>
            <a:r>
              <a:rPr lang="ru-RU" sz="4400" dirty="0">
                <a:latin typeface="Monotype Corsiva" panose="03010101010201010101" pitchFamily="66" charset="0"/>
              </a:rPr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40152" y="4509993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гранит</a:t>
            </a:r>
            <a:endParaRPr lang="ru-RU" sz="4800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213034"/>
            <a:ext cx="2819890" cy="225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466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84368" y="566124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051720" y="734739"/>
            <a:ext cx="70190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400" dirty="0" smtClean="0">
                <a:latin typeface="Monotype Corsiva" panose="03010101010201010101" pitchFamily="66" charset="0"/>
              </a:rPr>
              <a:t> </a:t>
            </a:r>
            <a:r>
              <a:rPr lang="ru-RU" sz="4400" dirty="0">
                <a:latin typeface="Monotype Corsiva" panose="03010101010201010101" pitchFamily="66" charset="0"/>
              </a:rPr>
              <a:t>Он очень прочен и упруг,</a:t>
            </a:r>
            <a:r>
              <a:rPr lang="ru-RU" sz="4400" dirty="0">
                <a:latin typeface="Monotype Corsiva" panose="03010101010201010101" pitchFamily="66" charset="0"/>
              </a:rPr>
              <a:t/>
            </a:r>
            <a:br>
              <a:rPr lang="ru-RU" sz="4400" dirty="0">
                <a:latin typeface="Monotype Corsiva" panose="03010101010201010101" pitchFamily="66" charset="0"/>
              </a:rPr>
            </a:br>
            <a:r>
              <a:rPr lang="ru-RU" sz="4400" dirty="0">
                <a:latin typeface="Monotype Corsiva" panose="03010101010201010101" pitchFamily="66" charset="0"/>
              </a:rPr>
              <a:t>Строителям – надежный друг:</a:t>
            </a:r>
            <a:r>
              <a:rPr lang="ru-RU" sz="4400" dirty="0">
                <a:latin typeface="Monotype Corsiva" panose="03010101010201010101" pitchFamily="66" charset="0"/>
              </a:rPr>
              <a:t/>
            </a:r>
            <a:br>
              <a:rPr lang="ru-RU" sz="4400" dirty="0">
                <a:latin typeface="Monotype Corsiva" panose="03010101010201010101" pitchFamily="66" charset="0"/>
              </a:rPr>
            </a:br>
            <a:r>
              <a:rPr lang="ru-RU" sz="4400" dirty="0">
                <a:latin typeface="Monotype Corsiva" panose="03010101010201010101" pitchFamily="66" charset="0"/>
              </a:rPr>
              <a:t>Дома, ступени, постаменты</a:t>
            </a:r>
            <a:r>
              <a:rPr lang="ru-RU" sz="4400" dirty="0">
                <a:latin typeface="Monotype Corsiva" panose="03010101010201010101" pitchFamily="66" charset="0"/>
              </a:rPr>
              <a:t/>
            </a:r>
            <a:br>
              <a:rPr lang="ru-RU" sz="4400" dirty="0">
                <a:latin typeface="Monotype Corsiva" panose="03010101010201010101" pitchFamily="66" charset="0"/>
              </a:rPr>
            </a:br>
            <a:r>
              <a:rPr lang="ru-RU" sz="4400" dirty="0">
                <a:latin typeface="Monotype Corsiva" panose="03010101010201010101" pitchFamily="66" charset="0"/>
              </a:rPr>
              <a:t>Красивы станут и заметны. </a:t>
            </a:r>
            <a:endParaRPr lang="ru-RU" sz="4400" dirty="0">
              <a:latin typeface="Monotype Corsiva" panose="03010101010201010101" pitchFamily="66" charset="0"/>
            </a:endParaRPr>
          </a:p>
          <a:p>
            <a:pPr fontAlgn="base"/>
            <a:endParaRPr lang="ru-RU" sz="4400" dirty="0">
              <a:latin typeface="Monotype Corsiva" panose="03010101010201010101" pitchFamily="66" charset="0"/>
            </a:endParaRPr>
          </a:p>
          <a:p>
            <a:pPr fontAlgn="base"/>
            <a:r>
              <a:rPr lang="ru-RU" sz="4400" dirty="0">
                <a:latin typeface="Monotype Corsiva" panose="03010101010201010101" pitchFamily="66" charset="0"/>
              </a:rPr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40152" y="4509993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мрамор</a:t>
            </a:r>
            <a:endParaRPr lang="ru-RU" sz="4800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130546"/>
            <a:ext cx="3227851" cy="242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78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84368" y="566124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29321" y="770507"/>
            <a:ext cx="70190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dirty="0" smtClean="0"/>
              <a:t> </a:t>
            </a:r>
            <a:r>
              <a:rPr lang="ru-RU" sz="4400" dirty="0">
                <a:latin typeface="Monotype Corsiva" panose="03010101010201010101" pitchFamily="66" charset="0"/>
              </a:rPr>
              <a:t>Покрывают им дороги</a:t>
            </a:r>
            <a:r>
              <a:rPr lang="ru-RU" sz="4400" dirty="0" smtClean="0">
                <a:latin typeface="Monotype Corsiva" panose="03010101010201010101" pitchFamily="66" charset="0"/>
              </a:rPr>
              <a:t>,</a:t>
            </a:r>
          </a:p>
          <a:p>
            <a:pPr fontAlgn="base"/>
            <a:r>
              <a:rPr lang="ru-RU" sz="4400" dirty="0" smtClean="0">
                <a:latin typeface="Monotype Corsiva" panose="03010101010201010101" pitchFamily="66" charset="0"/>
              </a:rPr>
              <a:t> </a:t>
            </a:r>
            <a:r>
              <a:rPr lang="ru-RU" sz="4400" dirty="0">
                <a:latin typeface="Monotype Corsiva" panose="03010101010201010101" pitchFamily="66" charset="0"/>
              </a:rPr>
              <a:t>Улицы в селеньях, </a:t>
            </a:r>
            <a:endParaRPr lang="ru-RU" sz="4400" dirty="0" smtClean="0">
              <a:latin typeface="Monotype Corsiva" panose="03010101010201010101" pitchFamily="66" charset="0"/>
            </a:endParaRPr>
          </a:p>
          <a:p>
            <a:pPr fontAlgn="base"/>
            <a:r>
              <a:rPr lang="ru-RU" sz="4400" dirty="0" smtClean="0">
                <a:latin typeface="Monotype Corsiva" panose="03010101010201010101" pitchFamily="66" charset="0"/>
              </a:rPr>
              <a:t>А </a:t>
            </a:r>
            <a:r>
              <a:rPr lang="ru-RU" sz="4400" dirty="0">
                <a:latin typeface="Monotype Corsiva" panose="03010101010201010101" pitchFamily="66" charset="0"/>
              </a:rPr>
              <a:t>ещё он есть в цементе. </a:t>
            </a:r>
            <a:endParaRPr lang="ru-RU" sz="4400" dirty="0" smtClean="0">
              <a:latin typeface="Monotype Corsiva" panose="03010101010201010101" pitchFamily="66" charset="0"/>
            </a:endParaRPr>
          </a:p>
          <a:p>
            <a:pPr fontAlgn="base"/>
            <a:r>
              <a:rPr lang="ru-RU" sz="4400" dirty="0" smtClean="0">
                <a:latin typeface="Monotype Corsiva" panose="03010101010201010101" pitchFamily="66" charset="0"/>
              </a:rPr>
              <a:t>Сам </a:t>
            </a:r>
            <a:r>
              <a:rPr lang="ru-RU" sz="4400" dirty="0">
                <a:latin typeface="Monotype Corsiva" panose="03010101010201010101" pitchFamily="66" charset="0"/>
              </a:rPr>
              <a:t>он — </a:t>
            </a:r>
            <a:r>
              <a:rPr lang="ru-RU" sz="4400" dirty="0" smtClean="0">
                <a:latin typeface="Monotype Corsiva" panose="03010101010201010101" pitchFamily="66" charset="0"/>
              </a:rPr>
              <a:t>удобрение.</a:t>
            </a:r>
            <a:endParaRPr lang="ru-RU" sz="4400" dirty="0">
              <a:latin typeface="Monotype Corsiva" panose="03010101010201010101" pitchFamily="66" charset="0"/>
            </a:endParaRPr>
          </a:p>
          <a:p>
            <a:pPr fontAlgn="base"/>
            <a:endParaRPr lang="ru-RU" sz="4400" dirty="0">
              <a:latin typeface="Monotype Corsiva" panose="03010101010201010101" pitchFamily="66" charset="0"/>
            </a:endParaRPr>
          </a:p>
          <a:p>
            <a:pPr fontAlgn="base"/>
            <a:r>
              <a:rPr lang="ru-RU" sz="4400" dirty="0">
                <a:latin typeface="Monotype Corsiva" panose="03010101010201010101" pitchFamily="66" charset="0"/>
              </a:rPr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40152" y="4509993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известняк</a:t>
            </a:r>
            <a:endParaRPr lang="ru-RU" sz="4800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" b="9884"/>
          <a:stretch/>
        </p:blipFill>
        <p:spPr>
          <a:xfrm flipH="1">
            <a:off x="2278275" y="4523694"/>
            <a:ext cx="3254006" cy="178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458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142976" y="1916832"/>
            <a:ext cx="7715304" cy="4353957"/>
            <a:chOff x="539750" y="1344094"/>
            <a:chExt cx="7993063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539750" y="1344094"/>
              <a:ext cx="7993063" cy="4527418"/>
              <a:chOff x="539552" y="-815361"/>
              <a:chExt cx="7992888" cy="5659512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539552" y="-815361"/>
                <a:ext cx="7992888" cy="44480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Вы можете использовать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данное оформление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для создания своих презентаций,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но в своей презентации вы должны указать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источник шаблона: </a:t>
                </a:r>
              </a:p>
              <a:p>
                <a:pPr algn="ctr">
                  <a:defRPr/>
                </a:pPr>
                <a:endParaRPr lang="ru-RU" sz="800" dirty="0">
                  <a:solidFill>
                    <a:prstClr val="black"/>
                  </a:solidFill>
                  <a:latin typeface="Monotype Corsiva" pitchFamily="66" charset="0"/>
                </a:endParaRPr>
              </a:p>
              <a:p>
                <a:pPr algn="ctr">
                  <a:defRPr/>
                </a:pPr>
                <a:r>
                  <a:rPr lang="ru-RU" b="1" dirty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Фокина Лидия Петровна</a:t>
                </a:r>
              </a:p>
              <a:p>
                <a:pPr algn="ctr">
                  <a:defRPr/>
                </a:pPr>
                <a:r>
                  <a:rPr lang="ru-RU" b="1" dirty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учитель начальных классов</a:t>
                </a:r>
              </a:p>
              <a:p>
                <a:pPr algn="ctr">
                  <a:defRPr/>
                </a:pPr>
                <a:r>
                  <a:rPr lang="ru-RU" b="1" dirty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МКОУ «СОШ ст. Евсино»</a:t>
                </a:r>
              </a:p>
              <a:p>
                <a:pPr algn="ctr">
                  <a:defRPr/>
                </a:pPr>
                <a:r>
                  <a:rPr lang="ru-RU" b="1" dirty="0" err="1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Искитимского</a:t>
                </a:r>
                <a:r>
                  <a:rPr lang="ru-RU" b="1" dirty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 района</a:t>
                </a:r>
              </a:p>
              <a:p>
                <a:pPr algn="ctr">
                  <a:defRPr/>
                </a:pPr>
                <a:r>
                  <a:rPr lang="ru-RU" b="1" dirty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Новосибирской области</a:t>
                </a:r>
                <a:endParaRPr lang="ru-RU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6476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prstClr val="black"/>
                    </a:solidFill>
                    <a:latin typeface="Monotype Corsiva" pitchFamily="66" charset="0"/>
                  </a:rPr>
                  <a:t>Сайт </a:t>
                </a:r>
                <a:r>
                  <a:rPr lang="en-US" sz="2000" b="1" dirty="0">
                    <a:solidFill>
                      <a:prstClr val="black"/>
                    </a:solidFill>
                    <a:latin typeface="Monotype Corsiva" pitchFamily="66" charset="0"/>
                    <a:hlinkClick r:id="rId2"/>
                  </a:rPr>
                  <a:t>http://linda6035.ucoz.ru/</a:t>
                </a:r>
                <a:r>
                  <a:rPr lang="ru-RU" sz="2000" b="1" dirty="0">
                    <a:solidFill>
                      <a:prstClr val="black"/>
                    </a:solidFill>
                    <a:latin typeface="Monotype Corsiva" pitchFamily="66" charset="0"/>
                  </a:rPr>
                  <a:t>    </a:t>
                </a:r>
                <a:r>
                  <a:rPr lang="ru-RU" sz="2000" b="1" i="1" dirty="0">
                    <a:solidFill>
                      <a:prstClr val="black"/>
                    </a:solidFill>
                    <a:latin typeface="Monotype Corsiva" pitchFamily="66" charset="0"/>
                  </a:rPr>
                  <a:t>  </a:t>
                </a:r>
                <a:endParaRPr lang="ru-RU" sz="2000" b="1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4481068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0070C0"/>
                  </a:solidFill>
                </a:rPr>
                <a:t>СПАСИБО АВТОРАМ ФОНОВ И КАРТИНОК</a:t>
              </a: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712552" y="285728"/>
            <a:ext cx="66372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Шнуровка </a:t>
            </a: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</a:t>
            </a:r>
            <a:r>
              <a:rPr lang="en-US" sz="1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img-fotki.yandex.ru/get/9066/16969765.145/0_75db3_c809b474_L.png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400" dirty="0">
              <a:solidFill>
                <a:srgbClr val="9BBB59">
                  <a:lumMod val="50000"/>
                </a:srgb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980728"/>
            <a:ext cx="280831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Горючие</a:t>
            </a:r>
            <a:endParaRPr lang="ru-RU" sz="4400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2924944"/>
            <a:ext cx="280831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Рудные</a:t>
            </a:r>
            <a:endParaRPr lang="ru-RU" sz="4400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4884115"/>
            <a:ext cx="280831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Строительные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авильный пятиугольник 4">
            <a:hlinkClick r:id="rId2" action="ppaction://hlinksldjump"/>
          </p:cNvPr>
          <p:cNvSpPr/>
          <p:nvPr/>
        </p:nvSpPr>
        <p:spPr>
          <a:xfrm>
            <a:off x="4724400" y="980728"/>
            <a:ext cx="960120" cy="9144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1</a:t>
            </a:r>
            <a:endParaRPr lang="ru-RU" sz="6000" dirty="0">
              <a:solidFill>
                <a:schemeClr val="bg2">
                  <a:lumMod val="1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Правильный пятиугольник 6">
            <a:hlinkClick r:id="rId3" action="ppaction://hlinksldjump"/>
          </p:cNvPr>
          <p:cNvSpPr/>
          <p:nvPr/>
        </p:nvSpPr>
        <p:spPr>
          <a:xfrm>
            <a:off x="5748124" y="980728"/>
            <a:ext cx="960120" cy="9144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2</a:t>
            </a:r>
          </a:p>
        </p:txBody>
      </p:sp>
      <p:sp>
        <p:nvSpPr>
          <p:cNvPr id="8" name="Правильный пятиугольник 7">
            <a:hlinkClick r:id="rId4" action="ppaction://hlinksldjump"/>
          </p:cNvPr>
          <p:cNvSpPr/>
          <p:nvPr/>
        </p:nvSpPr>
        <p:spPr>
          <a:xfrm>
            <a:off x="6816246" y="980728"/>
            <a:ext cx="960120" cy="9144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3</a:t>
            </a:r>
          </a:p>
        </p:txBody>
      </p:sp>
      <p:sp>
        <p:nvSpPr>
          <p:cNvPr id="9" name="Правильный пятиугольник 8">
            <a:hlinkClick r:id="rId5" action="ppaction://hlinksldjump"/>
          </p:cNvPr>
          <p:cNvSpPr/>
          <p:nvPr/>
        </p:nvSpPr>
        <p:spPr>
          <a:xfrm>
            <a:off x="7884368" y="980728"/>
            <a:ext cx="960120" cy="9144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4</a:t>
            </a:r>
          </a:p>
        </p:txBody>
      </p:sp>
      <p:sp>
        <p:nvSpPr>
          <p:cNvPr id="10" name="Правильный пятиугольник 9">
            <a:hlinkClick r:id="rId6" action="ppaction://hlinksldjump"/>
          </p:cNvPr>
          <p:cNvSpPr/>
          <p:nvPr/>
        </p:nvSpPr>
        <p:spPr>
          <a:xfrm>
            <a:off x="4724400" y="2924944"/>
            <a:ext cx="960120" cy="9144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1</a:t>
            </a:r>
            <a:endParaRPr lang="ru-RU" sz="6000" dirty="0">
              <a:solidFill>
                <a:schemeClr val="bg2">
                  <a:lumMod val="1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11" name="Правильный пятиугольник 10">
            <a:hlinkClick r:id="rId7" action="ppaction://hlinksldjump"/>
          </p:cNvPr>
          <p:cNvSpPr/>
          <p:nvPr/>
        </p:nvSpPr>
        <p:spPr>
          <a:xfrm>
            <a:off x="5748124" y="2924944"/>
            <a:ext cx="960120" cy="9144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2</a:t>
            </a:r>
          </a:p>
        </p:txBody>
      </p:sp>
      <p:sp>
        <p:nvSpPr>
          <p:cNvPr id="12" name="Правильный пятиугольник 11">
            <a:hlinkClick r:id="rId8" action="ppaction://hlinksldjump"/>
          </p:cNvPr>
          <p:cNvSpPr/>
          <p:nvPr/>
        </p:nvSpPr>
        <p:spPr>
          <a:xfrm>
            <a:off x="6816246" y="2924944"/>
            <a:ext cx="960120" cy="9144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3</a:t>
            </a:r>
          </a:p>
        </p:txBody>
      </p:sp>
      <p:sp>
        <p:nvSpPr>
          <p:cNvPr id="13" name="Правильный пятиугольник 12">
            <a:hlinkClick r:id="rId9" action="ppaction://hlinksldjump"/>
          </p:cNvPr>
          <p:cNvSpPr/>
          <p:nvPr/>
        </p:nvSpPr>
        <p:spPr>
          <a:xfrm>
            <a:off x="7882697" y="2924944"/>
            <a:ext cx="960120" cy="9144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4</a:t>
            </a:r>
          </a:p>
        </p:txBody>
      </p:sp>
      <p:sp>
        <p:nvSpPr>
          <p:cNvPr id="14" name="Правильный пятиугольник 13">
            <a:hlinkClick r:id="rId10" action="ppaction://hlinksldjump"/>
          </p:cNvPr>
          <p:cNvSpPr/>
          <p:nvPr/>
        </p:nvSpPr>
        <p:spPr>
          <a:xfrm>
            <a:off x="4680002" y="4869160"/>
            <a:ext cx="960120" cy="9144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1</a:t>
            </a:r>
            <a:endParaRPr lang="ru-RU" sz="6000" dirty="0">
              <a:solidFill>
                <a:schemeClr val="bg2">
                  <a:lumMod val="1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15" name="Правильный пятиугольник 14">
            <a:hlinkClick r:id="rId11" action="ppaction://hlinksldjump"/>
          </p:cNvPr>
          <p:cNvSpPr/>
          <p:nvPr/>
        </p:nvSpPr>
        <p:spPr>
          <a:xfrm>
            <a:off x="5748124" y="4843977"/>
            <a:ext cx="960120" cy="9144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2</a:t>
            </a:r>
          </a:p>
        </p:txBody>
      </p:sp>
      <p:sp>
        <p:nvSpPr>
          <p:cNvPr id="16" name="Правильный пятиугольник 15">
            <a:hlinkClick r:id="rId12" action="ppaction://hlinksldjump"/>
          </p:cNvPr>
          <p:cNvSpPr/>
          <p:nvPr/>
        </p:nvSpPr>
        <p:spPr>
          <a:xfrm>
            <a:off x="6816246" y="4869160"/>
            <a:ext cx="960120" cy="9144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3</a:t>
            </a:r>
          </a:p>
        </p:txBody>
      </p:sp>
      <p:sp>
        <p:nvSpPr>
          <p:cNvPr id="17" name="Правильный пятиугольник 16">
            <a:hlinkClick r:id="rId13" action="ppaction://hlinksldjump"/>
          </p:cNvPr>
          <p:cNvSpPr/>
          <p:nvPr/>
        </p:nvSpPr>
        <p:spPr>
          <a:xfrm>
            <a:off x="7882697" y="4869160"/>
            <a:ext cx="960120" cy="9144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84368" y="566124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483768" y="836712"/>
            <a:ext cx="56886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На кухне у мамы – помощник отличный.</a:t>
            </a:r>
          </a:p>
          <a:p>
            <a:pPr fontAlgn="base"/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Он синим цветком расцветает от  спички.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79912" y="3834479"/>
            <a:ext cx="5688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п</a:t>
            </a: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риродный газ</a:t>
            </a:r>
            <a:endParaRPr lang="ru-RU" sz="4800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665476"/>
            <a:ext cx="2987316" cy="199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4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84368" y="566124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924856" y="398973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800" dirty="0" smtClean="0">
                <a:latin typeface="Monotype Corsiva" panose="03010101010201010101" pitchFamily="66" charset="0"/>
              </a:rPr>
              <a:t> </a:t>
            </a:r>
            <a:endParaRPr lang="ru-RU" sz="4800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fontAlgn="base"/>
            <a:endParaRPr lang="ru-RU" sz="4800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82368" y="5000563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нефть</a:t>
            </a:r>
            <a:endParaRPr lang="ru-RU" sz="4800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979" y="3649294"/>
            <a:ext cx="2122787" cy="305437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63888" y="296602"/>
            <a:ext cx="59938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solidFill>
                  <a:srgbClr val="000000"/>
                </a:solidFill>
                <a:latin typeface="Monotype Corsiva" panose="03010101010201010101" pitchFamily="66" charset="0"/>
              </a:rPr>
              <a:t>Камни, почву раздробил</a:t>
            </a:r>
          </a:p>
          <a:p>
            <a:pPr algn="just"/>
            <a:r>
              <a:rPr lang="ru-RU" sz="3600" dirty="0">
                <a:solidFill>
                  <a:srgbClr val="000000"/>
                </a:solidFill>
                <a:latin typeface="Monotype Corsiva" panose="03010101010201010101" pitchFamily="66" charset="0"/>
              </a:rPr>
              <a:t>Специальный бур -</a:t>
            </a:r>
          </a:p>
          <a:p>
            <a:pPr algn="just"/>
            <a:r>
              <a:rPr lang="ru-RU" sz="3600" dirty="0">
                <a:solidFill>
                  <a:srgbClr val="000000"/>
                </a:solidFill>
                <a:latin typeface="Monotype Corsiva" panose="03010101010201010101" pitchFamily="66" charset="0"/>
              </a:rPr>
              <a:t>Из земли фонтан забил,</a:t>
            </a:r>
          </a:p>
          <a:p>
            <a:pPr algn="just"/>
            <a:r>
              <a:rPr lang="ru-RU" sz="3600" dirty="0">
                <a:solidFill>
                  <a:srgbClr val="000000"/>
                </a:solidFill>
                <a:latin typeface="Monotype Corsiva" panose="03010101010201010101" pitchFamily="66" charset="0"/>
              </a:rPr>
              <a:t>Маслянист и бур.</a:t>
            </a:r>
          </a:p>
          <a:p>
            <a:pPr algn="just"/>
            <a:r>
              <a:rPr lang="ru-RU" sz="3600" dirty="0">
                <a:solidFill>
                  <a:srgbClr val="000000"/>
                </a:solidFill>
                <a:latin typeface="Monotype Corsiva" panose="03010101010201010101" pitchFamily="66" charset="0"/>
              </a:rPr>
              <a:t>Та, что есть в фонтане этом,</a:t>
            </a:r>
          </a:p>
          <a:p>
            <a:pPr algn="just"/>
            <a:r>
              <a:rPr lang="ru-RU" sz="3600" dirty="0">
                <a:solidFill>
                  <a:srgbClr val="000000"/>
                </a:solidFill>
                <a:latin typeface="Monotype Corsiva" panose="03010101010201010101" pitchFamily="66" charset="0"/>
              </a:rPr>
              <a:t>Всем нужна зимой и летом.</a:t>
            </a:r>
          </a:p>
          <a:p>
            <a:pPr algn="just"/>
            <a:r>
              <a:rPr lang="ru-RU" sz="3600" dirty="0">
                <a:solidFill>
                  <a:srgbClr val="000000"/>
                </a:solidFill>
                <a:latin typeface="Monotype Corsiva" panose="03010101010201010101" pitchFamily="66" charset="0"/>
              </a:rPr>
              <a:t>В ней потом найдут бензин,</a:t>
            </a:r>
          </a:p>
          <a:p>
            <a:pPr algn="just"/>
            <a:r>
              <a:rPr lang="ru-RU" sz="3600" dirty="0">
                <a:solidFill>
                  <a:srgbClr val="000000"/>
                </a:solidFill>
                <a:latin typeface="Monotype Corsiva" panose="03010101010201010101" pitchFamily="66" charset="0"/>
              </a:rPr>
              <a:t>И мазут, и керосин</a:t>
            </a:r>
            <a:endParaRPr lang="ru-RU" sz="3600" b="0" i="0" u="none" strike="noStrike" dirty="0">
              <a:solidFill>
                <a:srgbClr val="000000"/>
              </a:solidFill>
              <a:effectLst/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658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84368" y="566124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16944" y="214307"/>
            <a:ext cx="62098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600" dirty="0">
                <a:latin typeface="Monotype Corsiva" panose="03010101010201010101" pitchFamily="66" charset="0"/>
              </a:rPr>
              <a:t>Он </a:t>
            </a:r>
            <a:r>
              <a:rPr lang="ru-RU" sz="3600" dirty="0" smtClean="0">
                <a:latin typeface="Monotype Corsiva" panose="03010101010201010101" pitchFamily="66" charset="0"/>
              </a:rPr>
              <a:t>чёрный </a:t>
            </a:r>
            <a:r>
              <a:rPr lang="ru-RU" sz="3600" dirty="0">
                <a:latin typeface="Monotype Corsiva" panose="03010101010201010101" pitchFamily="66" charset="0"/>
              </a:rPr>
              <a:t>и блестящий,</a:t>
            </a:r>
          </a:p>
          <a:p>
            <a:pPr fontAlgn="base"/>
            <a:r>
              <a:rPr lang="ru-RU" sz="3600" dirty="0">
                <a:latin typeface="Monotype Corsiva" panose="03010101010201010101" pitchFamily="66" charset="0"/>
              </a:rPr>
              <a:t>Людям – помощник настоящий.</a:t>
            </a:r>
          </a:p>
          <a:p>
            <a:pPr fontAlgn="base"/>
            <a:r>
              <a:rPr lang="ru-RU" sz="3600" dirty="0">
                <a:latin typeface="Monotype Corsiva" panose="03010101010201010101" pitchFamily="66" charset="0"/>
              </a:rPr>
              <a:t>Он несет в дома тепло,</a:t>
            </a:r>
          </a:p>
          <a:p>
            <a:pPr fontAlgn="base"/>
            <a:r>
              <a:rPr lang="ru-RU" sz="3600" dirty="0">
                <a:latin typeface="Monotype Corsiva" panose="03010101010201010101" pitchFamily="66" charset="0"/>
              </a:rPr>
              <a:t>От него в домах светло.</a:t>
            </a:r>
          </a:p>
          <a:p>
            <a:pPr fontAlgn="base"/>
            <a:r>
              <a:rPr lang="ru-RU" sz="3600" dirty="0">
                <a:latin typeface="Monotype Corsiva" panose="03010101010201010101" pitchFamily="66" charset="0"/>
              </a:rPr>
              <a:t>Помогает плавить стали,</a:t>
            </a:r>
          </a:p>
          <a:p>
            <a:pPr fontAlgn="base"/>
            <a:r>
              <a:rPr lang="ru-RU" sz="3600" dirty="0">
                <a:latin typeface="Monotype Corsiva" panose="03010101010201010101" pitchFamily="66" charset="0"/>
              </a:rPr>
              <a:t>Делать краски и эмали.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5091" y="3670898"/>
            <a:ext cx="56886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400" dirty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к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аменный уголь</a:t>
            </a:r>
            <a:endParaRPr lang="ru-RU" sz="4400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545125"/>
            <a:ext cx="3132348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18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84368" y="566124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998564" y="1111352"/>
            <a:ext cx="70190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400" dirty="0">
                <a:latin typeface="Monotype Corsiva" panose="03010101010201010101" pitchFamily="66" charset="0"/>
              </a:rPr>
              <a:t>Росли на болоте растения...</a:t>
            </a:r>
          </a:p>
          <a:p>
            <a:pPr fontAlgn="base"/>
            <a:r>
              <a:rPr lang="ru-RU" sz="4400" dirty="0">
                <a:latin typeface="Monotype Corsiva" panose="03010101010201010101" pitchFamily="66" charset="0"/>
              </a:rPr>
              <a:t>Теперь это топливо и удобрение.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08104" y="3766757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торф</a:t>
            </a:r>
            <a:endParaRPr lang="ru-RU" sz="4800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494165"/>
            <a:ext cx="3168351" cy="210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815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84368" y="566124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627784" y="259797"/>
            <a:ext cx="6299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Monotype Corsiva" panose="03010101010201010101" pitchFamily="66" charset="0"/>
              </a:rPr>
              <a:t>Мне, ребята, после плавки</a:t>
            </a:r>
          </a:p>
          <a:p>
            <a:r>
              <a:rPr lang="ru-RU" sz="3600" dirty="0">
                <a:latin typeface="Monotype Corsiva" panose="03010101010201010101" pitchFamily="66" charset="0"/>
              </a:rPr>
              <a:t>Сталью быть охота.</a:t>
            </a:r>
          </a:p>
          <a:p>
            <a:r>
              <a:rPr lang="ru-RU" sz="3600" dirty="0">
                <a:latin typeface="Monotype Corsiva" panose="03010101010201010101" pitchFamily="66" charset="0"/>
              </a:rPr>
              <a:t>Сталь нужна и для булавки,</a:t>
            </a:r>
          </a:p>
          <a:p>
            <a:r>
              <a:rPr lang="ru-RU" sz="3600" dirty="0">
                <a:latin typeface="Monotype Corsiva" panose="03010101010201010101" pitchFamily="66" charset="0"/>
              </a:rPr>
              <a:t>И для космолета.</a:t>
            </a:r>
          </a:p>
          <a:p>
            <a:r>
              <a:rPr lang="ru-RU" sz="3600" dirty="0">
                <a:latin typeface="Monotype Corsiva" panose="03010101010201010101" pitchFamily="66" charset="0"/>
              </a:rPr>
              <a:t>А сама-то я невзрачна,</a:t>
            </a:r>
          </a:p>
          <a:p>
            <a:r>
              <a:rPr lang="ru-RU" sz="3600" dirty="0">
                <a:latin typeface="Monotype Corsiva" panose="03010101010201010101" pitchFamily="66" charset="0"/>
              </a:rPr>
              <a:t>Темною бываю.</a:t>
            </a:r>
          </a:p>
          <a:p>
            <a:r>
              <a:rPr lang="ru-RU" sz="3600" dirty="0">
                <a:latin typeface="Monotype Corsiva" panose="03010101010201010101" pitchFamily="66" charset="0"/>
              </a:rPr>
              <a:t>Под землей, в пещерах мрачных</a:t>
            </a:r>
          </a:p>
          <a:p>
            <a:r>
              <a:rPr lang="ru-RU" sz="3600" dirty="0">
                <a:latin typeface="Monotype Corsiva" panose="03010101010201010101" pitchFamily="66" charset="0"/>
              </a:rPr>
              <a:t>Часто залегаю.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52120" y="5228787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руда</a:t>
            </a:r>
            <a:endParaRPr lang="ru-RU" sz="4800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733230"/>
            <a:ext cx="2658882" cy="1774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03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84368" y="566124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998564" y="1111352"/>
            <a:ext cx="70190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dirty="0" smtClean="0"/>
              <a:t> </a:t>
            </a:r>
            <a:r>
              <a:rPr lang="ru-RU" sz="4400" dirty="0">
                <a:latin typeface="Monotype Corsiva" panose="03010101010201010101" pitchFamily="66" charset="0"/>
              </a:rPr>
              <a:t>Оно варилось в доменной печи,</a:t>
            </a:r>
          </a:p>
          <a:p>
            <a:pPr fontAlgn="base"/>
            <a:r>
              <a:rPr lang="ru-RU" sz="4400" dirty="0">
                <a:latin typeface="Monotype Corsiva" panose="03010101010201010101" pitchFamily="66" charset="0"/>
              </a:rPr>
              <a:t>Чтобы потом нам сделать </a:t>
            </a:r>
          </a:p>
          <a:p>
            <a:pPr fontAlgn="base"/>
            <a:r>
              <a:rPr lang="ru-RU" sz="4400" dirty="0">
                <a:latin typeface="Monotype Corsiva" panose="03010101010201010101" pitchFamily="66" charset="0"/>
              </a:rPr>
              <a:t>Ножницы, ключи.</a:t>
            </a:r>
          </a:p>
          <a:p>
            <a:pPr fontAlgn="base"/>
            <a:r>
              <a:rPr lang="ru-RU" sz="4400" dirty="0">
                <a:latin typeface="Monotype Corsiva" panose="03010101010201010101" pitchFamily="66" charset="0"/>
              </a:rPr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40152" y="3081122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железо</a:t>
            </a:r>
            <a:endParaRPr lang="ru-RU" sz="4800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286755"/>
            <a:ext cx="3861854" cy="228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55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7884368" y="566124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835696" y="188640"/>
            <a:ext cx="709108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400" dirty="0" smtClean="0">
                <a:latin typeface="Monotype Corsiva" panose="03010101010201010101" pitchFamily="66" charset="0"/>
              </a:rPr>
              <a:t> </a:t>
            </a:r>
            <a:r>
              <a:rPr lang="ru-RU" sz="4400" dirty="0">
                <a:latin typeface="Monotype Corsiva" panose="03010101010201010101" pitchFamily="66" charset="0"/>
              </a:rPr>
              <a:t>Меня найдешь ты в старой сказке - </a:t>
            </a:r>
            <a:br>
              <a:rPr lang="ru-RU" sz="4400" dirty="0">
                <a:latin typeface="Monotype Corsiva" panose="03010101010201010101" pitchFamily="66" charset="0"/>
              </a:rPr>
            </a:br>
            <a:r>
              <a:rPr lang="ru-RU" sz="4400" dirty="0">
                <a:latin typeface="Monotype Corsiva" panose="03010101010201010101" pitchFamily="66" charset="0"/>
              </a:rPr>
              <a:t>Я стойко на посту стоял, </a:t>
            </a:r>
            <a:br>
              <a:rPr lang="ru-RU" sz="4400" dirty="0">
                <a:latin typeface="Monotype Corsiva" panose="03010101010201010101" pitchFamily="66" charset="0"/>
              </a:rPr>
            </a:br>
            <a:r>
              <a:rPr lang="ru-RU" sz="4400" dirty="0">
                <a:latin typeface="Monotype Corsiva" panose="03010101010201010101" pitchFamily="66" charset="0"/>
              </a:rPr>
              <a:t>И за любовь к прекрасной деве </a:t>
            </a:r>
            <a:br>
              <a:rPr lang="ru-RU" sz="4400" dirty="0">
                <a:latin typeface="Monotype Corsiva" panose="03010101010201010101" pitchFamily="66" charset="0"/>
              </a:rPr>
            </a:br>
            <a:r>
              <a:rPr lang="ru-RU" sz="4400" dirty="0">
                <a:latin typeface="Monotype Corsiva" panose="03010101010201010101" pitchFamily="66" charset="0"/>
              </a:rPr>
              <a:t>Невзгод немало испытал. </a:t>
            </a:r>
          </a:p>
          <a:p>
            <a:pPr fontAlgn="base"/>
            <a:endParaRPr lang="ru-RU" sz="4400" dirty="0">
              <a:latin typeface="Monotype Corsiva" panose="03010101010201010101" pitchFamily="66" charset="0"/>
            </a:endParaRPr>
          </a:p>
          <a:p>
            <a:pPr fontAlgn="base"/>
            <a:r>
              <a:rPr lang="ru-RU" sz="4400" dirty="0">
                <a:latin typeface="Monotype Corsiva" panose="03010101010201010101" pitchFamily="66" charset="0"/>
              </a:rPr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40152" y="4437112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олово</a:t>
            </a:r>
            <a:endParaRPr lang="ru-RU" sz="4800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008" y="4437112"/>
            <a:ext cx="3096344" cy="226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_Тема Office">
  <a:themeElements>
    <a:clrScheme name="Другая 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B0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</TotalTime>
  <Words>334</Words>
  <Application>Microsoft Office PowerPoint</Application>
  <PresentationFormat>Экран (4:3)</PresentationFormat>
  <Paragraphs>105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Monotype Corsiva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Мария Никанорова</cp:lastModifiedBy>
  <cp:revision>14</cp:revision>
  <dcterms:created xsi:type="dcterms:W3CDTF">2014-05-31T12:02:14Z</dcterms:created>
  <dcterms:modified xsi:type="dcterms:W3CDTF">2018-12-26T08:13:00Z</dcterms:modified>
</cp:coreProperties>
</file>