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8" r:id="rId6"/>
    <p:sldId id="261" r:id="rId7"/>
    <p:sldId id="269" r:id="rId8"/>
    <p:sldId id="274" r:id="rId9"/>
    <p:sldId id="270" r:id="rId10"/>
    <p:sldId id="271" r:id="rId11"/>
    <p:sldId id="272" r:id="rId12"/>
    <p:sldId id="273" r:id="rId13"/>
    <p:sldId id="275" r:id="rId14"/>
    <p:sldId id="265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188640"/>
            <a:ext cx="5637010" cy="882119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ГБУ КО ПОО «Педагогический колледж»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620688"/>
            <a:ext cx="78488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«Предметно-развивающая среда в кабинете начальных </a:t>
            </a:r>
            <a:r>
              <a:rPr lang="ru-RU" sz="5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классов»</a:t>
            </a:r>
            <a:endParaRPr lang="ru-RU" sz="5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84168" y="5301208"/>
            <a:ext cx="29158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Выполнила студентка</a:t>
            </a:r>
          </a:p>
          <a:p>
            <a:pPr algn="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32шк. г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руппы </a:t>
            </a:r>
          </a:p>
          <a:p>
            <a:pPr algn="r"/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Палеева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Юлия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Александровна</a:t>
            </a:r>
          </a:p>
        </p:txBody>
      </p:sp>
      <p:pic>
        <p:nvPicPr>
          <p:cNvPr id="1026" name="Picture 2" descr="http://images.myshared.ru/4/326108/slide_1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76" t="25302" r="10951" b="11425"/>
          <a:stretch/>
        </p:blipFill>
        <p:spPr bwMode="auto">
          <a:xfrm>
            <a:off x="179512" y="3916933"/>
            <a:ext cx="4599175" cy="28244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38887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836712"/>
            <a:ext cx="9144000" cy="3312368"/>
          </a:xfrm>
        </p:spPr>
        <p:txBody>
          <a:bodyPr>
            <a:norm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Предназначена для творческих занятий детей по интересам (лепка, рисование, конструирование, различные виды ремесел, игра на музыкальных инструментах).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    Может </a:t>
            </a:r>
            <a:r>
              <a:rPr lang="ru-RU" sz="2400" b="1" dirty="0">
                <a:solidFill>
                  <a:srgbClr val="3333C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представлять собой выставку детских поделок и рисунков</a:t>
            </a:r>
            <a:r>
              <a:rPr lang="ru-RU" sz="2400" b="1" dirty="0" smtClean="0">
                <a:solidFill>
                  <a:srgbClr val="3333C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3333CC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dirty="0">
                <a:solidFill>
                  <a:srgbClr val="008E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Создание данной зоны помогает ребёнку почувствовать свою значимость, повышает его самооценку.</a:t>
            </a:r>
            <a:r>
              <a:rPr lang="ru-RU" sz="2400" b="1" dirty="0">
                <a:solidFill>
                  <a:srgbClr val="008E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82936" y="2370"/>
            <a:ext cx="41781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ЗОНА  ТВОРЧЕСТВА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900igr.net/up/datas/106036/01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59611" r="48019"/>
          <a:stretch/>
        </p:blipFill>
        <p:spPr bwMode="auto">
          <a:xfrm>
            <a:off x="4139952" y="3861048"/>
            <a:ext cx="4753063" cy="27699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Презентация по изо рисуем машин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141422"/>
            <a:ext cx="3312368" cy="24842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122394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731520"/>
            <a:ext cx="8964488" cy="3273544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Коррекционная зона или зона развивающих игр </a:t>
            </a:r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занимает несколько </a:t>
            </a:r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полок мебельной стенки. Здесь размещены различные игры на развитие сенсомоторных процессов, дидактические игры, развивающие познавательные процессы, шнуровки, </a:t>
            </a:r>
            <a:r>
              <a:rPr lang="ru-RU" sz="2400" b="1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мозайки</a:t>
            </a:r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пазлы</a:t>
            </a:r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  Игры предназначены как для индивидуальной, так и для групповой работы.  </a:t>
            </a:r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51720" y="30079"/>
            <a:ext cx="52261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КОРРЕКЦИОННАЯ  ЗОНА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Психология программы коррекционно развивающих занятий - Скачать игры, музыку, софт, обои и многое друго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776" y="3326380"/>
            <a:ext cx="4429124" cy="33218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648673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9883" y="764704"/>
            <a:ext cx="5550621" cy="347472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Способствует развитию многих качеств. С раннего детства прививается любовь к природе. </a:t>
            </a:r>
          </a:p>
          <a:p>
            <a:pPr marL="45720" indent="0">
              <a:buNone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1) все растения должны быть подписаны на кашпо.(будет способствовать получению новых знаний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2) поливать нужно не реже 2 раз в неделю (способствует развитие таких личностных качеств: трудолюбие ,любовь к природе, дисциплина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3) убирать пыль с растений необходимо убирать водой и каждый день (способствует развитию качества трудолюбия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4) проконсультироваться с мед. Работниками на счет аллергических заболеваний детей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015123" y="30079"/>
            <a:ext cx="32993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ЗЕЛЁНАЯ </a:t>
            </a:r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ЗОНА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images.myshared.ru/4/221002/slide_1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231" t="24542" r="7860" b="11942"/>
          <a:stretch/>
        </p:blipFill>
        <p:spPr bwMode="auto">
          <a:xfrm>
            <a:off x="5652120" y="717946"/>
            <a:ext cx="3434124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://fotohomka.ru/images/Dec/03/c43b40550415f3255a74c6f366cf02ec/mini_4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2" t="13976" r="5901"/>
          <a:stretch/>
        </p:blipFill>
        <p:spPr bwMode="auto">
          <a:xfrm>
            <a:off x="5717230" y="3717032"/>
            <a:ext cx="3358881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27119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731520"/>
            <a:ext cx="8892480" cy="5649808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1)В помещениях начальных классов, устанавливаются умывальные раковины. </a:t>
            </a:r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кабинеты подлежат ежедневной влажной уборке с применением моющих средств. </a:t>
            </a:r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3) Уборку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кабинетов проводят после окончания уроков, в отсутствии обучающихся, при открытых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окнах. </a:t>
            </a:r>
          </a:p>
          <a:p>
            <a:pPr marL="45720" indent="0">
              <a:buNone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) Не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реже одного раза в месяц во всех кабинетах общеобразовательного учреждения проводится генеральная уборка. </a:t>
            </a:r>
            <a:endParaRPr lang="ru-RU" sz="2000" dirty="0"/>
          </a:p>
          <a:p>
            <a:pPr marL="45720" indent="0">
              <a:buNone/>
            </a:pP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36889" y="0"/>
            <a:ext cx="34054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БЫТОВАЯ </a:t>
            </a: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ЗОНА</a:t>
            </a:r>
            <a:endParaRPr lang="ru-RU" sz="3200" dirty="0"/>
          </a:p>
        </p:txBody>
      </p:sp>
      <p:pic>
        <p:nvPicPr>
          <p:cNvPr id="5" name="Picture 2" descr="https://cf.ppt-online.org/files/slide/s/S6WTynd4mxVHhk7CuX5w8ser1gcLMQUGJa2P9p/slide-1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2" t="48964" r="7975" b="5453"/>
          <a:stretch/>
        </p:blipFill>
        <p:spPr bwMode="auto">
          <a:xfrm>
            <a:off x="690838" y="3558186"/>
            <a:ext cx="7697586" cy="29671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75543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731520"/>
            <a:ext cx="8676456" cy="5649808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Кабинет позволяет развивать обще 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учебные 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умения и навыки:</a:t>
            </a:r>
          </a:p>
          <a:p>
            <a:pPr marL="45720" indent="0">
              <a:buNone/>
            </a:pP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 . Учебно-организационные: оптимальная организация ученических мест, места учителя.</a:t>
            </a:r>
          </a:p>
          <a:p>
            <a:pPr marL="45720" indent="0">
              <a:buNone/>
            </a:pP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Учебно-интеллектуальная: схемы, модели, занимательные стенды по предметам или темам; ребусы, кроссворды, уголок «Почемучка», «Вопросы и ответы», «Занимательная математика» (и др. предметы), «А знаете ли вы?..».</a:t>
            </a:r>
          </a:p>
          <a:p>
            <a:pPr marL="45720" indent="0">
              <a:buNone/>
            </a:pP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Учебно-информационные.</a:t>
            </a:r>
          </a:p>
        </p:txBody>
      </p:sp>
    </p:spTree>
    <p:extLst>
      <p:ext uri="{BB962C8B-B14F-4D97-AF65-F5344CB8AC3E}">
        <p14:creationId xmlns:p14="http://schemas.microsoft.com/office/powerpoint/2010/main" val="410339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87624" y="1988840"/>
            <a:ext cx="6400800" cy="347472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7200" b="1" dirty="0">
                <a:ln w="12700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600" b="1" dirty="0">
              <a:ln w="12700">
                <a:solidFill>
                  <a:schemeClr val="bg2">
                    <a:lumMod val="10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0721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0"/>
            <a:ext cx="8892480" cy="68580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ru-RU" sz="28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Основная идея проекта заключается в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организации предметно – пространственной среды начальной школы в условиях внедрения новых ФГОС и базируется на положении о том, что организуя все компоненты образовательной среды, необходимые для жизнедеятельности и эффективного развития всех участников образовательного процесса.</a:t>
            </a:r>
          </a:p>
          <a:p>
            <a:pPr marL="45720" indent="0">
              <a:buNone/>
            </a:pPr>
            <a:endParaRPr lang="ru-RU" sz="28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проекта: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организация предметно – пространственной среды в 1 классе начальной школы в условиях внедрения ФГОС нового поколения с учетом ресурсных возможностей школы.</a:t>
            </a:r>
          </a:p>
          <a:p>
            <a:pPr marL="45720" indent="0">
              <a:buNone/>
            </a:pPr>
            <a:endParaRPr lang="ru-RU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6355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611560" y="332656"/>
            <a:ext cx="7704856" cy="5976664"/>
          </a:xfrm>
        </p:spPr>
        <p:txBody>
          <a:bodyPr>
            <a:normAutofit lnSpcReduction="10000"/>
          </a:bodyPr>
          <a:lstStyle/>
          <a:p>
            <a:pPr marL="45720" indent="0" algn="ctr">
              <a:buNone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 проекта:</a:t>
            </a:r>
          </a:p>
          <a:p>
            <a:pPr marL="45720" indent="0">
              <a:buNone/>
            </a:pP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организация предметно – пространственной среды для учащихся первого класса начальной школы, способствующей реализации </a:t>
            </a: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компетентностного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подхода;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условий для эффективной реализации и освоения обучающимися основной образовательной программы начального общего образования;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социально – открытого уклада школьной жизни, интегрированного в урочную, внеурочную, внешкольную, семейную деятельность обучающегося и его родителей;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создание психолого – педагогических условий для адекватного профессионального сопровождения образовательного и воспитательного процесса.</a:t>
            </a:r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6927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731520"/>
            <a:ext cx="7704856" cy="536177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ru-RU" sz="4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44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мире есть две сложные вещи - воспитывать и управлять. (</a:t>
            </a:r>
            <a:r>
              <a:rPr lang="ru-RU" sz="4400" b="1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Иммануил</a:t>
            </a:r>
            <a:r>
              <a:rPr lang="ru-RU" sz="44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Кант)</a:t>
            </a:r>
          </a:p>
        </p:txBody>
      </p:sp>
    </p:spTree>
    <p:extLst>
      <p:ext uri="{BB962C8B-B14F-4D97-AF65-F5344CB8AC3E}">
        <p14:creationId xmlns:p14="http://schemas.microsoft.com/office/powerpoint/2010/main" val="29637748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776867" y="260648"/>
            <a:ext cx="757242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Развивающая предметно-пространственная среда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часть образовательной среды, представленная специально организованным пространством, материалами, оборудованием и инвентарем для развития детей в соответствии с особенностями каждого возрастного этапа, охраны и укрепления их здоровья, учёта особенностей и коррекции недостатков их развития.</a:t>
            </a:r>
            <a:r>
              <a:rPr lang="ru-RU" sz="2000" dirty="0" smtClean="0">
                <a:solidFill>
                  <a:srgbClr val="000099"/>
                </a:solidFill>
              </a:rPr>
              <a:t> </a:t>
            </a:r>
          </a:p>
        </p:txBody>
      </p:sp>
      <p:pic>
        <p:nvPicPr>
          <p:cNvPr id="5" name="Picture 2" descr="Программа внеурочной деятельности в 4 классе по фгос любители словесности - Все учебники на одном сайт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6801" y="3284984"/>
            <a:ext cx="4286280" cy="3214710"/>
          </a:xfrm>
          <a:prstGeom prst="rect">
            <a:avLst/>
          </a:prstGeom>
          <a:noFill/>
          <a:ln w="50800">
            <a:solidFill>
              <a:srgbClr val="00B0F0"/>
            </a:solidFill>
          </a:ln>
        </p:spPr>
      </p:pic>
      <p:sp>
        <p:nvSpPr>
          <p:cNvPr id="6" name="TextBox 7"/>
          <p:cNvSpPr txBox="1"/>
          <p:nvPr/>
        </p:nvSpPr>
        <p:spPr>
          <a:xfrm>
            <a:off x="4788024" y="3922843"/>
            <a:ext cx="421481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    Организация развивающей предметно-пространственной среды для детей в соответствии с требованиями ФГОС и </a:t>
            </a:r>
            <a:r>
              <a:rPr lang="ru-RU" sz="2000" b="1" i="1" dirty="0" err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0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– ответственный и трудоемкий участок деятельности педагога.</a:t>
            </a:r>
          </a:p>
        </p:txBody>
      </p:sp>
    </p:spTree>
    <p:extLst>
      <p:ext uri="{BB962C8B-B14F-4D97-AF65-F5344CB8AC3E}">
        <p14:creationId xmlns:p14="http://schemas.microsoft.com/office/powerpoint/2010/main" val="23744026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shkolageo.ru/mpakard/%D0%9B%D0%B8%D1%82%D0%B5%D1%80%D0%B0%D1%82%D1%83%D1%80%D0%B0+%D0%9F%D1%80%D0%BE%D0%B3%D1%80%D0%B0%D0%BC%D0%BC%D0%B0+%C2%AB%D0%9A%D1%80%D0%BE%D1%85%D0%B0%C2%BB+%D0%BF%D0%BE%D0%B4+%D1%80%D0%B5%D0%B4.+%D0%93.+%D0%93%2C+%D0%93%D1%80%D0%B8%D0%B3%D0%BE%D1%80%D1%8C%D0%B5%D0%B2%D0%BE%D0%B9%3B+%C2%AB%D0%9C%D0%B5%D1%82%D0%BE%D0%B4%D0%B8%D0%BA%D0%B0+%D1%84%D0%BE%D1%80%D0%BC%D0%B8%D1%80%D0%BE%D0%B2%D0%B0%D0%BD%D0%B8%D1%8F+%D0%BD%D0%B0%D1%87%D0%B0%D0%BB%D1%8C%D0%BD%D0%BE%D0%B3%D0%BE+%D0%B4%D0%B5%D1%82%D1%81%D0%BA%D0%BE%D0%B3%D0%BE+%D0%BB%D0%B5%D0%BA%D1%81%D0%B8%D0%BA%D0%BE%D0%BD%D0%B0%C2%BB+%D0%9E.+%D0%95.+%D0%93%D1%80%D0%BE%D0%BC%D0%BE%D0%B2%D0%BE%D0%B9%3B+%D0%9C%D0%B5%D1%82%D0%BE%D0%B4%D0%B8%D1%87%D0%B5%D1%81%D0%BA%D0%B8%D0%B5+%D1%80%D0%B5%D0%BA%D0%BE%D0%BC%D0%B5%D0%BD%D0%B4%D0%B0%D1%86%D0%B8%D0%B8+%D0%BA+%D0%BF%D1%80%D0%BE%D0%B3%D1%80%D0%B0%D0%BC%D0%BC%D0%B5+%C2%AB%D0%9C%D0%B0%D0%BB%D1%8B%D1%88%C2%BB+%D0%92.+%D0%9F%D0%B5%D1%82%D1%80%D0%BE%D0%B2%D0%BE%D0%B9d/img2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4" t="18667" r="4294" b="9575"/>
          <a:stretch/>
        </p:blipFill>
        <p:spPr bwMode="auto">
          <a:xfrm>
            <a:off x="4833274" y="4293096"/>
            <a:ext cx="3627158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detskiisad113.caduk.ru/images/p41_p122007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361280"/>
            <a:ext cx="2847022" cy="21352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4953" y="106754"/>
            <a:ext cx="885957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>
              <a:buNone/>
            </a:pP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организации учебного процесса кабинеты начальных классов имеют предметно-развивающие зоны: </a:t>
            </a:r>
            <a:endParaRPr lang="ru-RU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02920" indent="-457200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учебная</a:t>
            </a:r>
          </a:p>
          <a:p>
            <a:pPr marL="502920" indent="-457200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игровая </a:t>
            </a:r>
          </a:p>
          <a:p>
            <a:pPr marL="502920" indent="-457200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зелёная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02920" indent="-457200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творческая  </a:t>
            </a:r>
          </a:p>
          <a:p>
            <a:pPr marL="502920" indent="-457200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информационная </a:t>
            </a:r>
          </a:p>
          <a:p>
            <a:pPr marL="502920" indent="-457200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бытовая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1496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4846" y="548680"/>
            <a:ext cx="8964488" cy="3474720"/>
          </a:xfrm>
        </p:spPr>
        <p:txBody>
          <a:bodyPr>
            <a:normAutofit fontScale="92500"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Включает </a:t>
            </a:r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 себя магнитную-маркерную доску, комплекты «парта-стул», рабочее место учителя. </a:t>
            </a:r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dirty="0">
                <a:solidFill>
                  <a:srgbClr val="3333C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Насыщена дидактическим и цифровым оборудованием, позволяющим организовывать разные виды образовательной деятельности, работать с детьми фронтально, в парах, в малых и больших группах.</a:t>
            </a:r>
            <a:r>
              <a:rPr lang="ru-RU" sz="2400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dirty="0">
                <a:solidFill>
                  <a:srgbClr val="008EC0"/>
                </a:solidFill>
                <a:latin typeface="Times New Roman" pitchFamily="18" charset="0"/>
                <a:cs typeface="Times New Roman" pitchFamily="18" charset="0"/>
              </a:rPr>
              <a:t>Должна предоставлять ребенку возможность для активного исследования и решения задач, содержать современные материалы (конструкторы, материалы для формирования </a:t>
            </a:r>
            <a:r>
              <a:rPr lang="ru-RU" sz="2400" b="1" dirty="0" err="1">
                <a:solidFill>
                  <a:srgbClr val="008EC0"/>
                </a:solidFill>
                <a:latin typeface="Times New Roman" pitchFamily="18" charset="0"/>
                <a:cs typeface="Times New Roman" pitchFamily="18" charset="0"/>
              </a:rPr>
              <a:t>сенсорики</a:t>
            </a:r>
            <a:r>
              <a:rPr lang="ru-RU" sz="2400" b="1" dirty="0">
                <a:solidFill>
                  <a:srgbClr val="008EC0"/>
                </a:solidFill>
                <a:latin typeface="Times New Roman" pitchFamily="18" charset="0"/>
                <a:cs typeface="Times New Roman" pitchFamily="18" charset="0"/>
              </a:rPr>
              <a:t>, наборы для экспериментирования и пр.)</a:t>
            </a:r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-27384"/>
            <a:ext cx="556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УЧЕБНАЯ   ЗОНА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Рабочая программа по кружку для старших классов квиллинг - Новинки софта, игр, музы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4048" y="4003539"/>
            <a:ext cx="3784472" cy="27378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 descr="9 Апреля 2013 - Персональный сай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536" y="4039339"/>
            <a:ext cx="3816424" cy="27020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804088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620688"/>
            <a:ext cx="8640960" cy="3474720"/>
          </a:xfrm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Способствует художественно-эстетическому и познавательному развитию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ребенка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1)На передней стене класса-кабинета может быть расположен алфавит, таблицы по русскому языку и математике, экспонируемые постоянно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2)На боковой стене рекомендуется размещать экспозиционные щиты со сменной информацией. К ней относится информация о временах года, краеведческий материал и т. д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3)В застекленных секциях шкафов, расположенных по задней стене рекомендуется размещать дидактический наглядный материал по учебным предметам - русскому языку, чтению, математике, окружающему миру, природоведению и игровой материал.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823486" y="30079"/>
            <a:ext cx="56825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ИНФОРМА</a:t>
            </a:r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ИОННАЯ </a:t>
            </a:r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ЗОНА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school32-nv.ru/sites/default/files/u252/SDC1400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3603" r="12236" b="29799"/>
          <a:stretch/>
        </p:blipFill>
        <p:spPr bwMode="auto">
          <a:xfrm>
            <a:off x="3312368" y="4077072"/>
            <a:ext cx="5652120" cy="27336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55450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731520"/>
            <a:ext cx="9036496" cy="3474720"/>
          </a:xfrm>
        </p:spPr>
        <p:txBody>
          <a:bodyPr>
            <a:normAutofit fontScale="92500"/>
          </a:bodyPr>
          <a:lstStyle/>
          <a:p>
            <a:pPr algn="just"/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Содержит игровое оборудование, игрушки, игровую атрибутику разного рода, игровые материалы, необходимые для игровой деятельности детей, столик со стульчиками для настольных игр. </a:t>
            </a:r>
          </a:p>
          <a:p>
            <a:pPr algn="just"/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На полках размещены массажные коврики, массажные мячи, резиновые мячи различной величины, пластмассовые гантели, кегли, а также скакалки.</a:t>
            </a:r>
          </a:p>
          <a:p>
            <a:pPr algn="just"/>
            <a:r>
              <a:rPr lang="ru-RU" sz="2400" b="1" dirty="0">
                <a:solidFill>
                  <a:srgbClr val="008EC0"/>
                </a:solidFill>
                <a:latin typeface="Times New Roman" pitchFamily="18" charset="0"/>
                <a:cs typeface="Times New Roman" pitchFamily="18" charset="0"/>
              </a:rPr>
              <a:t>     Можно поставить мягкие диванчики для бесед и чтения книг, </a:t>
            </a:r>
            <a:r>
              <a:rPr lang="ru-RU" sz="2400" b="1" dirty="0" smtClean="0">
                <a:solidFill>
                  <a:srgbClr val="008EC0"/>
                </a:solidFill>
                <a:latin typeface="Times New Roman" pitchFamily="18" charset="0"/>
                <a:cs typeface="Times New Roman" pitchFamily="18" charset="0"/>
              </a:rPr>
              <a:t>создать зеленые </a:t>
            </a:r>
            <a:r>
              <a:rPr lang="ru-RU" sz="2400" b="1" dirty="0">
                <a:solidFill>
                  <a:srgbClr val="008EC0"/>
                </a:solidFill>
                <a:latin typeface="Times New Roman" pitchFamily="18" charset="0"/>
                <a:cs typeface="Times New Roman" pitchFamily="18" charset="0"/>
              </a:rPr>
              <a:t>уголки, где дети будут наблюдать и ухаживать за растениями.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696810" y="116632"/>
            <a:ext cx="33087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ИГРОВАЯ ЗОНА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6" descr="http://detskiisad113.caduk.ru/images/p41_p12200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433020"/>
            <a:ext cx="2847022" cy="21352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900igr.net/up/datas/106036/01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18" t="54838" b="4336"/>
          <a:stretch/>
        </p:blipFill>
        <p:spPr bwMode="auto">
          <a:xfrm>
            <a:off x="4738254" y="3941517"/>
            <a:ext cx="4405745" cy="27998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6273210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216</TotalTime>
  <Words>727</Words>
  <Application>Microsoft Office PowerPoint</Application>
  <PresentationFormat>Экран (4:3)</PresentationFormat>
  <Paragraphs>65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</dc:creator>
  <cp:lastModifiedBy>Костя</cp:lastModifiedBy>
  <cp:revision>19</cp:revision>
  <dcterms:created xsi:type="dcterms:W3CDTF">2017-11-26T19:23:15Z</dcterms:created>
  <dcterms:modified xsi:type="dcterms:W3CDTF">2017-12-07T15:19:59Z</dcterms:modified>
</cp:coreProperties>
</file>