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0" r:id="rId9"/>
    <p:sldId id="271" r:id="rId10"/>
    <p:sldId id="272" r:id="rId11"/>
    <p:sldId id="283" r:id="rId12"/>
    <p:sldId id="284" r:id="rId13"/>
    <p:sldId id="265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77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FBB62-0DC3-41A5-85B5-1915F626875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6EA5A-BFB7-450A-B953-86B91166B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6754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172" y="257577"/>
            <a:ext cx="7772400" cy="618186"/>
          </a:xfrm>
        </p:spPr>
        <p:txBody>
          <a:bodyPr>
            <a:normAutofit fontScale="90000"/>
          </a:bodyPr>
          <a:lstStyle/>
          <a:p>
            <a:pPr>
              <a:lnSpc>
                <a:spcPct val="112000"/>
              </a:lnSpc>
              <a:spcAft>
                <a:spcPts val="0"/>
              </a:spcAft>
            </a:pPr>
            <a:r>
              <a:rPr lang="ru-RU" sz="1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kern="14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Муниципальное </a:t>
            </a:r>
            <a:r>
              <a:rPr lang="ru-RU" sz="1600" kern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бюджетное дошкольное образовательное учреждение</a:t>
            </a:r>
            <a:r>
              <a:rPr lang="ru-RU" sz="1600" b="1" kern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1600" b="1" kern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1600" kern="14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«ДС КВ «БРУСНИЧКА»</a:t>
            </a:r>
            <a:r>
              <a:rPr lang="ru-RU" sz="1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kern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1" kern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n w="22225">
                <a:solidFill>
                  <a:srgbClr val="FFFF00"/>
                </a:solidFill>
                <a:prstDash val="solid"/>
              </a:ln>
              <a:effectLst>
                <a:glow rad="101600">
                  <a:srgbClr val="FF0000">
                    <a:alpha val="60000"/>
                  </a:srgb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9171" y="1790163"/>
            <a:ext cx="7489065" cy="3762912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Проект по адаптации детей в бассейне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для средних групп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в рамках темы самообразования и </a:t>
            </a:r>
            <a:r>
              <a:rPr lang="ru-RU" sz="2800" b="1" dirty="0" err="1" smtClean="0">
                <a:solidFill>
                  <a:schemeClr val="tx1"/>
                </a:solidFill>
              </a:rPr>
              <a:t>здоровьесберегающих</a:t>
            </a:r>
            <a:r>
              <a:rPr lang="ru-RU" sz="2800" b="1" dirty="0" smtClean="0">
                <a:solidFill>
                  <a:schemeClr val="tx1"/>
                </a:solidFill>
              </a:rPr>
              <a:t> технологий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«Играя, мы учимся плавать!»</a:t>
            </a:r>
          </a:p>
          <a:p>
            <a:endParaRPr lang="uk-UA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uk-UA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uk-UA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4-5 лет</a:t>
            </a:r>
          </a:p>
          <a:p>
            <a:r>
              <a:rPr lang="uk-UA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  <a:r>
              <a:rPr lang="uk-UA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3 </a:t>
            </a:r>
            <a:r>
              <a:rPr lang="uk-UA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недели</a:t>
            </a:r>
            <a:endParaRPr lang="uk-UA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</a:t>
            </a:r>
            <a:r>
              <a:rPr lang="uk-UA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М.А. </a:t>
            </a:r>
            <a:r>
              <a:rPr lang="uk-UA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Елфимова</a:t>
            </a:r>
            <a:endParaRPr lang="uk-UA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800" dirty="0">
              <a:latin typeface="Constantia" panose="02030602050306030303" pitchFamily="18" charset="0"/>
            </a:endParaRPr>
          </a:p>
          <a:p>
            <a:endParaRPr lang="uk-UA" sz="1800" dirty="0" smtClean="0">
              <a:latin typeface="Constantia" panose="02030602050306030303" pitchFamily="18" charset="0"/>
            </a:endParaRPr>
          </a:p>
          <a:p>
            <a:endParaRPr lang="uk-UA" sz="1800" dirty="0">
              <a:latin typeface="Constantia" panose="02030602050306030303" pitchFamily="18" charset="0"/>
            </a:endParaRPr>
          </a:p>
          <a:p>
            <a:endParaRPr lang="uk-UA" sz="1800" dirty="0" smtClean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59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Передвижение по бассейну и упр. «подуем на воду»</a:t>
            </a:r>
            <a:endParaRPr lang="ru-RU" sz="2800" b="1" dirty="0"/>
          </a:p>
        </p:txBody>
      </p:sp>
      <p:pic>
        <p:nvPicPr>
          <p:cNvPr id="3074" name="Picture 2" descr="C:\Users\Брусничка\Desktop\IMG_20180126_1016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1815737"/>
            <a:ext cx="2847703" cy="3709852"/>
          </a:xfrm>
          <a:prstGeom prst="rect">
            <a:avLst/>
          </a:prstGeom>
          <a:noFill/>
        </p:spPr>
      </p:pic>
      <p:pic>
        <p:nvPicPr>
          <p:cNvPr id="3076" name="Picture 4" descr="C:\Users\Брусничка\Desktop\Фото\IMG_20180402_1034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998617"/>
            <a:ext cx="4038600" cy="33790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44235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26571" y="1580606"/>
            <a:ext cx="4169229" cy="45455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Игры с передвижением по бассейну</a:t>
            </a:r>
            <a:endParaRPr lang="ru-RU" sz="2800" b="1" dirty="0"/>
          </a:p>
        </p:txBody>
      </p:sp>
      <p:pic>
        <p:nvPicPr>
          <p:cNvPr id="7" name="Содержимое 17" descr="IMG_20180126_1016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" y="1606732"/>
            <a:ext cx="3722914" cy="4505122"/>
          </a:xfrm>
          <a:prstGeom prst="rect">
            <a:avLst/>
          </a:prstGeom>
        </p:spPr>
      </p:pic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0463" y="1600465"/>
            <a:ext cx="3394075" cy="45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52570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После водных процедур – теплые халаты!</a:t>
            </a:r>
            <a:endParaRPr lang="ru-RU" sz="28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0869" y="1763486"/>
            <a:ext cx="4937760" cy="355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508531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3684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Georgia" panose="02040502050405020303" pitchFamily="18" charset="0"/>
              </a:rPr>
              <a:t>Результаты реализации проекта 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101969"/>
            <a:ext cx="7886700" cy="4208585"/>
          </a:xfrm>
        </p:spPr>
        <p:txBody>
          <a:bodyPr>
            <a:normAutofit/>
          </a:bodyPr>
          <a:lstStyle/>
          <a:p>
            <a:pPr indent="311150" algn="just">
              <a:lnSpc>
                <a:spcPct val="100000"/>
              </a:lnSpc>
            </a:pPr>
            <a:endParaRPr lang="ru-RU" sz="1800" dirty="0" smtClean="0">
              <a:latin typeface="Georgia" panose="02040502050405020303" pitchFamily="18" charset="0"/>
            </a:endParaRPr>
          </a:p>
          <a:p>
            <a:pPr indent="311150" algn="just">
              <a:lnSpc>
                <a:spcPct val="10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Данный проект способствовал освоению детьми гигиенических навыков, адаптации детей к занятиям в бассейне.  Проделанная работа у детей сформировала понятие, что вода закаляет организм, она имеет свойство держать нас на плаву с помощью предметов,  что с помощью задержки дыхание можно погружаться под воду на некоторое время и что с помощью игры можно научиться плавать.</a:t>
            </a:r>
          </a:p>
          <a:p>
            <a:pPr indent="311150" algn="just">
              <a:lnSpc>
                <a:spcPct val="10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Дети стали  безбоязненно заходить в воду и выполнять упражнения, у них появилось желание заниматься плаванием, выполнять более сложные задания. Также дети получили знания о стилях плавания, о правильном поведении в бассейне и каким мы способом закаливаем организм.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374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3684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Georgia" panose="02040502050405020303" pitchFamily="18" charset="0"/>
              </a:rPr>
              <a:t> 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101969"/>
            <a:ext cx="7886700" cy="4208585"/>
          </a:xfrm>
        </p:spPr>
        <p:txBody>
          <a:bodyPr>
            <a:normAutofit/>
          </a:bodyPr>
          <a:lstStyle/>
          <a:p>
            <a:pPr indent="311150" algn="just">
              <a:lnSpc>
                <a:spcPct val="100000"/>
              </a:lnSpc>
            </a:pPr>
            <a:endParaRPr lang="ru-RU" sz="1800" dirty="0" smtClean="0">
              <a:latin typeface="Georgia" panose="02040502050405020303" pitchFamily="18" charset="0"/>
            </a:endParaRPr>
          </a:p>
          <a:p>
            <a:pPr indent="311150" algn="ctr">
              <a:lnSpc>
                <a:spcPct val="100000"/>
              </a:lnSpc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11150" algn="ctr">
              <a:lnSpc>
                <a:spcPct val="100000"/>
              </a:lnSpc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indent="311150" algn="ctr">
              <a:lnSpc>
                <a:spcPct val="100000"/>
              </a:lnSpc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ЗА ВНИМАНИЕ!!!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374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Constantia" panose="02030602050306030303" pitchFamily="18" charset="0"/>
              </a:rPr>
              <a:t>Актуальность</a:t>
            </a:r>
            <a:br>
              <a:rPr lang="ru-RU" sz="2000" b="1" dirty="0" smtClean="0">
                <a:latin typeface="Constantia" panose="02030602050306030303" pitchFamily="18" charset="0"/>
              </a:rPr>
            </a:br>
            <a:endParaRPr lang="ru-RU" sz="2000" b="1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90650"/>
            <a:ext cx="7886700" cy="4833938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Плавания влияет на организм ребенка благотворно и разнообразно. При занятии плаванием развиваются такие качества как: сила, ловкость, выносливость, смелость. Особенность плавания от физической культуры состоит в том, что тело ребенка при плавании находится в особой среде – воде, а движения выполняются в горизонтальном положении. Все это оказывает оздоровительное действие на организм ребенка, так как вода успокаивает и приносит ребенку радость - улучшается его эмоциональная среда, брызги и волны оказывают своеобразный массаж для тела.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Пребывание в воде и на воде, постепенное обучение плаванию укрепляет детский организм и выступает важным элементом закаливания. Обучение плаванию детей дошкольного возраста способствует укреплению мускулатуры ребенка, благотворно сказывается на его дыхательной системе.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Обучение плаванию детей дошкольного возраста даст ребенку один из очень ценных навыков, который не раз ему пригодятся в жизни. Плавание – это полезные физические нагрузки, полезные для растущего организма. </a:t>
            </a:r>
          </a:p>
          <a:p>
            <a:pPr algn="just"/>
            <a:endParaRPr lang="ru-RU" sz="16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790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954" y="365126"/>
            <a:ext cx="8189804" cy="1110977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Constantia" panose="02030602050306030303" pitchFamily="18" charset="0"/>
              </a:rPr>
              <a:t>Цель: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способствовать адаптации детей к занятиям в бассейне с помощью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игровой формы и сохранением положительного эмоционального настроя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502229"/>
            <a:ext cx="7600949" cy="35008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Constantia" panose="02030602050306030303" pitchFamily="18" charset="0"/>
              </a:rPr>
              <a:t>Задачи</a:t>
            </a:r>
            <a:r>
              <a:rPr lang="ru-RU" sz="2400" dirty="0" smtClean="0">
                <a:latin typeface="Constantia" panose="02030602050306030303" pitchFamily="18" charset="0"/>
              </a:rPr>
              <a:t>: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 не бояться входить в воду, научить плескаться в ней.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 передвигаться в воде по дну бассейна разными способами.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интерес к занятиям по плаванию.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Расширять знания о способах  закаливания организма.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ускорить сроки адаптации за счёт игровых приёмов и положительного эмоционального настроя. </a:t>
            </a:r>
          </a:p>
          <a:p>
            <a:pPr marL="0" indent="0">
              <a:buNone/>
            </a:pPr>
            <a:endParaRPr lang="ru-RU" sz="24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196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9813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Georgia" panose="02040502050405020303" pitchFamily="18" charset="0"/>
              </a:rPr>
              <a:t>Последовательность деятельности</a:t>
            </a:r>
            <a:endParaRPr lang="ru-RU" sz="2800" b="1" dirty="0">
              <a:latin typeface="Georgia" panose="02040502050405020303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12007510"/>
              </p:ext>
            </p:extLst>
          </p:nvPr>
        </p:nvGraphicFramePr>
        <p:xfrm>
          <a:off x="628650" y="1063625"/>
          <a:ext cx="78867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289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289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Что мы делаем первым делом?</a:t>
                      </a:r>
                      <a:endParaRPr lang="ru-RU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Что мы хотим уметь делать?</a:t>
                      </a:r>
                      <a:endParaRPr lang="ru-RU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Как можно сделать?</a:t>
                      </a:r>
                      <a:endParaRPr lang="ru-RU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Georgia" panose="02040502050405020303" pitchFamily="18" charset="0"/>
                        </a:rPr>
                        <a:t> Консультация для родителей;</a:t>
                      </a:r>
                    </a:p>
                    <a:p>
                      <a:r>
                        <a:rPr lang="ru-RU" sz="1800" dirty="0" smtClean="0">
                          <a:latin typeface="Georgia" panose="02040502050405020303" pitchFamily="18" charset="0"/>
                        </a:rPr>
                        <a:t>перед</a:t>
                      </a:r>
                      <a:r>
                        <a:rPr lang="ru-RU" sz="1800" baseline="0" dirty="0" smtClean="0">
                          <a:latin typeface="Georgia" panose="02040502050405020303" pitchFamily="18" charset="0"/>
                        </a:rPr>
                        <a:t> тем, как </a:t>
                      </a:r>
                      <a:r>
                        <a:rPr lang="ru-RU" sz="1800" dirty="0" smtClean="0">
                          <a:latin typeface="Georgia" panose="02040502050405020303" pitchFamily="18" charset="0"/>
                        </a:rPr>
                        <a:t>войти в бассейн, мы вспоминаем: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ru-RU" sz="1800" dirty="0" smtClean="0">
                          <a:latin typeface="Georgia" panose="02040502050405020303" pitchFamily="18" charset="0"/>
                        </a:rPr>
                        <a:t> технику</a:t>
                      </a:r>
                      <a:r>
                        <a:rPr lang="ru-RU" sz="1800" baseline="0" dirty="0" smtClean="0">
                          <a:latin typeface="Georgia" panose="02040502050405020303" pitchFamily="18" charset="0"/>
                        </a:rPr>
                        <a:t> безопасности на бассейне;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ru-RU" sz="1800" baseline="0" dirty="0" smtClean="0">
                          <a:latin typeface="Georgia" panose="02040502050405020303" pitchFamily="18" charset="0"/>
                        </a:rPr>
                        <a:t> принимаем гигиенический душ;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ru-RU" sz="1800" baseline="0" dirty="0" smtClean="0">
                          <a:latin typeface="Georgia" panose="02040502050405020303" pitchFamily="18" charset="0"/>
                        </a:rPr>
                        <a:t> выходим на массажные дорожки и делаем разминку;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ru-RU" sz="1800" baseline="0" dirty="0" smtClean="0">
                          <a:latin typeface="Georgia" panose="02040502050405020303" pitchFamily="18" charset="0"/>
                        </a:rPr>
                        <a:t>вход в воду.</a:t>
                      </a:r>
                      <a:endParaRPr lang="ru-RU" sz="18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latin typeface="Georgia" panose="02040502050405020303" pitchFamily="18" charset="0"/>
                        </a:rPr>
                        <a:t>Самостоятельно входить в воду;</a:t>
                      </a:r>
                      <a:endParaRPr lang="ru-RU" baseline="0" dirty="0" smtClean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dirty="0" smtClean="0">
                          <a:latin typeface="Georgia" panose="02040502050405020303" pitchFamily="18" charset="0"/>
                        </a:rPr>
                        <a:t>не бояться</a:t>
                      </a:r>
                      <a:r>
                        <a:rPr lang="ru-RU" baseline="0" dirty="0" smtClean="0">
                          <a:latin typeface="Georgia" panose="02040502050405020303" pitchFamily="18" charset="0"/>
                        </a:rPr>
                        <a:t> воды;</a:t>
                      </a:r>
                    </a:p>
                    <a:p>
                      <a:r>
                        <a:rPr lang="ru-RU" baseline="0" dirty="0" smtClean="0">
                          <a:latin typeface="Georgia" panose="02040502050405020303" pitchFamily="18" charset="0"/>
                        </a:rPr>
                        <a:t>уметь передвигаться по </a:t>
                      </a:r>
                      <a:r>
                        <a:rPr lang="ru-RU" baseline="0" dirty="0" smtClean="0">
                          <a:latin typeface="Georgia" panose="02040502050405020303" pitchFamily="18" charset="0"/>
                        </a:rPr>
                        <a:t>бассейну и не бояться брызг;</a:t>
                      </a:r>
                      <a:endParaRPr lang="ru-RU" baseline="0" dirty="0" smtClean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baseline="0" dirty="0" smtClean="0">
                          <a:latin typeface="Georgia" panose="02040502050405020303" pitchFamily="18" charset="0"/>
                        </a:rPr>
                        <a:t>уметь погружаться с головой в воду.</a:t>
                      </a:r>
                      <a:endParaRPr lang="ru-RU" baseline="0" dirty="0" smtClean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anose="02040502050405020303" pitchFamily="18" charset="0"/>
                        </a:rPr>
                        <a:t>Рассказать о правилах поведения на бассейне</a:t>
                      </a:r>
                      <a:r>
                        <a:rPr lang="ru-RU" baseline="0" dirty="0" smtClean="0"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(просмотр презентации);</a:t>
                      </a:r>
                    </a:p>
                    <a:p>
                      <a:r>
                        <a:rPr lang="ru-RU" dirty="0" smtClean="0">
                          <a:latin typeface="Georgia" panose="02040502050405020303" pitchFamily="18" charset="0"/>
                        </a:rPr>
                        <a:t>показать правильное</a:t>
                      </a:r>
                      <a:r>
                        <a:rPr lang="ru-RU" baseline="0" dirty="0" smtClean="0">
                          <a:latin typeface="Georgia" panose="02040502050405020303" pitchFamily="18" charset="0"/>
                        </a:rPr>
                        <a:t> использование гигиенических средств в  </a:t>
                      </a:r>
                      <a:r>
                        <a:rPr lang="ru-RU" baseline="0" dirty="0" smtClean="0">
                          <a:latin typeface="Georgia" panose="02040502050405020303" pitchFamily="18" charset="0"/>
                        </a:rPr>
                        <a:t>душе- презентация, учить в НОД;</a:t>
                      </a:r>
                      <a:endParaRPr lang="ru-RU" baseline="0" dirty="0" smtClean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baseline="0" dirty="0" smtClean="0">
                          <a:latin typeface="Georgia" panose="02040502050405020303" pitchFamily="18" charset="0"/>
                        </a:rPr>
                        <a:t>Вход в воду вместе с инструктором (передвижение взявшись за руки все вместе, игры на освоение с водой и передвижения по бассейну).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81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08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Georgia" panose="02040502050405020303" pitchFamily="18" charset="0"/>
              </a:rPr>
              <a:t>Планирование занятий на адаптационный период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66652"/>
            <a:ext cx="8516983" cy="515951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3226526" y="2783074"/>
            <a:ext cx="3174273" cy="1057406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адаптация и положительный эмоциональный настрой</a:t>
            </a:r>
            <a:endParaRPr lang="ru-RU" sz="16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57200" y="1045029"/>
            <a:ext cx="2286000" cy="1292145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Принимаем душ и одеваем купальные принадлежности</a:t>
            </a:r>
            <a:endParaRPr lang="ru-RU" sz="1200" b="1" i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252651" y="927463"/>
            <a:ext cx="2782389" cy="1593668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Выход на массажную дорожку и выполнение разминки и дыхательной гимнастики </a:t>
            </a:r>
            <a:endParaRPr lang="ru-RU" sz="1200" b="1" i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561704" y="2698087"/>
            <a:ext cx="2181496" cy="1214624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Прием душа и  переодевание в теплые халаты</a:t>
            </a:r>
            <a:endParaRPr lang="ru-RU" sz="1200" b="1" i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1658984" y="4506687"/>
            <a:ext cx="1867988" cy="1015810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Выход из воды</a:t>
            </a:r>
            <a:endParaRPr lang="ru-RU" sz="1200" b="1" i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4572000" y="4415246"/>
            <a:ext cx="1845644" cy="1358536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Игры </a:t>
            </a:r>
            <a:r>
              <a:rPr lang="ru-RU" sz="11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«кто выше»,   </a:t>
            </a:r>
            <a:r>
              <a:rPr lang="ru-RU" sz="11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«Морской бой» </a:t>
            </a:r>
            <a:r>
              <a:rPr lang="ru-RU" sz="11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11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Утка -щука» и т.д.  </a:t>
            </a:r>
            <a:endParaRPr lang="ru-RU" sz="1100" b="1" i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4" name="Выноска-облако 13"/>
          <p:cNvSpPr/>
          <p:nvPr/>
        </p:nvSpPr>
        <p:spPr>
          <a:xfrm>
            <a:off x="6723932" y="4151857"/>
            <a:ext cx="2040122" cy="1347606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Выполнение упражнения «подуем на воду» в кругу  взявшись за руки </a:t>
            </a:r>
            <a:endParaRPr lang="ru-RU" sz="11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6543009" y="2538168"/>
            <a:ext cx="2313608" cy="1137684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Передвижение по бассейну с инструктором</a:t>
            </a:r>
            <a:endParaRPr lang="ru-RU" sz="1200" b="1" i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Выноска-облако 15"/>
          <p:cNvSpPr/>
          <p:nvPr/>
        </p:nvSpPr>
        <p:spPr>
          <a:xfrm>
            <a:off x="6533541" y="1216257"/>
            <a:ext cx="2387175" cy="945837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Вход в воду</a:t>
            </a:r>
            <a:endParaRPr lang="ru-RU" sz="1200" b="1" i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4493622" y="2521130"/>
            <a:ext cx="248193" cy="261259"/>
          </a:xfrm>
          <a:prstGeom prst="downArrow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8886438">
            <a:off x="2911344" y="1887190"/>
            <a:ext cx="447869" cy="8486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2595029">
            <a:off x="5999983" y="1942593"/>
            <a:ext cx="484632" cy="813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4629743">
            <a:off x="6221278" y="3046929"/>
            <a:ext cx="484632" cy="250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8070941">
            <a:off x="6349709" y="3501217"/>
            <a:ext cx="348433" cy="9132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9819907">
            <a:off x="5081756" y="3902062"/>
            <a:ext cx="484632" cy="5161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2704447">
            <a:off x="3572702" y="3793673"/>
            <a:ext cx="484632" cy="5562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6200000">
            <a:off x="2768673" y="3121370"/>
            <a:ext cx="484632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301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02019"/>
            <a:ext cx="7886700" cy="8612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Georgia" panose="02040502050405020303" pitchFamily="18" charset="0"/>
              </a:rPr>
              <a:t/>
            </a:r>
            <a:br>
              <a:rPr lang="ru-RU" sz="2800" b="1" dirty="0">
                <a:latin typeface="Georgia" panose="02040502050405020303" pitchFamily="18" charset="0"/>
              </a:rPr>
            </a:br>
            <a:r>
              <a:rPr lang="ru-RU" sz="2800" b="1" dirty="0" smtClean="0">
                <a:latin typeface="Georgia" panose="02040502050405020303" pitchFamily="18" charset="0"/>
              </a:rPr>
              <a:t>Сбор сведений</a:t>
            </a:r>
            <a:endParaRPr lang="ru-RU" sz="28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692" y="1230202"/>
            <a:ext cx="7886700" cy="4351338"/>
          </a:xfrm>
        </p:spPr>
        <p:txBody>
          <a:bodyPr>
            <a:normAutofit/>
          </a:bodyPr>
          <a:lstStyle/>
          <a:p>
            <a:pPr fontAlgn="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Осокина Т.И. Как научить детей плавать. М., Просвещение, 1985.</a:t>
            </a:r>
          </a:p>
          <a:p>
            <a:pPr fontAlgn="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Осокина Т.И., Тимофеева Е.А.,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Богина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Т.Л. Обучение плаванию в детском саду. М., Просвещение, 1991.</a:t>
            </a:r>
          </a:p>
          <a:p>
            <a:r>
              <a:rPr lang="ru-RU" sz="1600" dirty="0" smtClean="0">
                <a:latin typeface="Georgia" panose="02040502050405020303" pitchFamily="18" charset="0"/>
              </a:rPr>
              <a:t>3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Канидова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В.И. Занятия по плаванию в условиях дошкольного образовательного учреждения. М., изд-во АРКТИ, 2012.</a:t>
            </a:r>
          </a:p>
          <a:p>
            <a:r>
              <a:rPr lang="ru-RU" sz="1600" dirty="0" smtClean="0">
                <a:latin typeface="Georgia" panose="02040502050405020303" pitchFamily="18" charset="0"/>
              </a:rPr>
              <a:t>4. Использование интернет – ресурсов.</a:t>
            </a:r>
          </a:p>
        </p:txBody>
      </p:sp>
    </p:spTree>
    <p:extLst>
      <p:ext uri="{BB962C8B-B14F-4D97-AF65-F5344CB8AC3E}">
        <p14:creationId xmlns="" xmlns:p14="http://schemas.microsoft.com/office/powerpoint/2010/main" val="251710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3665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Georgia" panose="02040502050405020303" pitchFamily="18" charset="0"/>
              </a:rPr>
              <a:t>Реализация проекта </a:t>
            </a:r>
            <a:br>
              <a:rPr lang="ru-RU" sz="2800" b="1" dirty="0" smtClean="0">
                <a:latin typeface="Georgia" panose="02040502050405020303" pitchFamily="18" charset="0"/>
              </a:rPr>
            </a:br>
            <a:endParaRPr lang="ru-RU" sz="1800" b="1" dirty="0">
              <a:latin typeface="Georgia" panose="02040502050405020303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0080" y="1201783"/>
            <a:ext cx="8007530" cy="539496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«Что могут сделать родители для детей, 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первым посещением бассейна»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Как помочь ребенку преодолеть робость и боязнь на начальном этапе обучения плаванию? Эти вопросы волнуют многих родителей. Предлагаемые нами простые упражнения в обычной домашней ванне подскажут вам  ответы на них.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Посадите ребенка в ванну, попросите задержать дыхание, опустить лицо в воду. Проверьте: глаза остались открыты или закрыты? Ребёнок должен в воде научиться контролировать своё поведение: установка «закрыты или открыты» глаза этому способствует.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Примеры заданий ребенку: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* Посмотри, как выглядят в воде игрушки (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игрушки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 разбросаны на дне).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* Сосчитай, сколько игрушек на дне.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* Посмотри, какого цвета в воде игрушки.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* Выбери самую твою любимую игрушку.        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Вы уже догадались, что эти задания направлены на закрепление навыка погружения лица в воду и открывание глаз.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Если ребёнок не может выполнить первого задания, «отступите» чуть-чуть «назад»: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* Намочите губку или полотенце и, прикладывая к лицу, медленно выжимайте воду.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* Следующее, чуть более трудное задание: аккуратно зачерпните в свою ладонь горсть воды и спокойно полейте с ладони воду на лицо ребёнка.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* Не спеша, поливайте воду из кувшина на лицо, шею, на голову ребёнка. Ребёнок не должен стряхивать воду резкими движениями головы, закрываться руками, т.д.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u="sng" dirty="0" smtClean="0">
                <a:latin typeface="Times New Roman" pitchFamily="18" charset="0"/>
                <a:cs typeface="Times New Roman" pitchFamily="18" charset="0"/>
              </a:rPr>
              <a:t>Учимся дышать в воде и на суше.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Древние греки называли человека, который не умеет читать, считать и плавать, неграмотным. Если два первых навыка уже освоены, а плавать ребёнок ещё не научился, то сейчас – самое подходящее время. Начать обучение плаванию Вам помогут простейшие упражнения на дыхание, ведь существует присказка: «Плавать умеет тот, кто владеет дыханием».</a:t>
            </a:r>
          </a:p>
          <a:p>
            <a:r>
              <a:rPr lang="ru-RU" sz="5600" i="1" u="sng" dirty="0" smtClean="0">
                <a:latin typeface="Times New Roman" pitchFamily="18" charset="0"/>
                <a:cs typeface="Times New Roman" pitchFamily="18" charset="0"/>
              </a:rPr>
              <a:t>Задержка дыхания</a:t>
            </a: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Попросите малыша на счёт «Раз», «Два», «Три» задержать дыхание после обычного вдоха. Громко считайте вслух.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4606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Техника безопасности и спуск в воду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70263" y="1515290"/>
            <a:ext cx="3958046" cy="4702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Брусничка\Desktop\IMG_20180402_1032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3789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Гигиенические и закаливающие процедуры. массажная дорожка</a:t>
            </a:r>
            <a:endParaRPr lang="ru-RU" sz="2800" b="1" dirty="0"/>
          </a:p>
        </p:txBody>
      </p:sp>
      <p:pic>
        <p:nvPicPr>
          <p:cNvPr id="2050" name="Picture 2" descr="C:\Users\Брусничка\Desktop\IMG_20180321_1055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2051" name="Picture 3" descr="C:\Users\Брусничка\Desktop\Фото\15217474619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168434"/>
            <a:ext cx="3857897" cy="34877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239669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1654</TotalTime>
  <Words>686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Муниципальное бюджетное дошкольное образовательное учреждение  «ДС КВ «БРУСНИЧКА»  </vt:lpstr>
      <vt:lpstr>Актуальность </vt:lpstr>
      <vt:lpstr>Цель: способствовать адаптации детей к занятиям в бассейне с помощью игровой формы и сохранением положительного эмоционального настроя </vt:lpstr>
      <vt:lpstr>Последовательность деятельности</vt:lpstr>
      <vt:lpstr>Планирование занятий на адаптационный период</vt:lpstr>
      <vt:lpstr> Сбор сведений</vt:lpstr>
      <vt:lpstr>Реализация проекта  </vt:lpstr>
      <vt:lpstr>Техника безопасности и спуск в воду</vt:lpstr>
      <vt:lpstr>Гигиенические и закаливающие процедуры. массажная дорожка</vt:lpstr>
      <vt:lpstr>Передвижение по бассейну и упр. «подуем на воду»</vt:lpstr>
      <vt:lpstr>Игры с передвижением по бассейну</vt:lpstr>
      <vt:lpstr>После водных процедур – теплые халаты!</vt:lpstr>
      <vt:lpstr>Результаты реализации проекта 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Брусничка</cp:lastModifiedBy>
  <cp:revision>128</cp:revision>
  <dcterms:created xsi:type="dcterms:W3CDTF">2015-12-18T10:12:37Z</dcterms:created>
  <dcterms:modified xsi:type="dcterms:W3CDTF">2018-12-26T11:00:10Z</dcterms:modified>
</cp:coreProperties>
</file>