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2" r:id="rId1"/>
    <p:sldMasterId id="2147484054" r:id="rId2"/>
  </p:sldMasterIdLst>
  <p:notesMasterIdLst>
    <p:notesMasterId r:id="rId14"/>
  </p:notesMasterIdLst>
  <p:sldIdLst>
    <p:sldId id="256" r:id="rId3"/>
    <p:sldId id="257" r:id="rId4"/>
    <p:sldId id="290" r:id="rId5"/>
    <p:sldId id="300" r:id="rId6"/>
    <p:sldId id="301" r:id="rId7"/>
    <p:sldId id="258" r:id="rId8"/>
    <p:sldId id="274" r:id="rId9"/>
    <p:sldId id="285" r:id="rId10"/>
    <p:sldId id="260" r:id="rId11"/>
    <p:sldId id="261" r:id="rId12"/>
    <p:sldId id="302" r:id="rId13"/>
  </p:sldIdLst>
  <p:sldSz cx="9144000" cy="6858000" type="screen4x3"/>
  <p:notesSz cx="6858000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3" autoAdjust="0"/>
    <p:restoredTop sz="94664" autoAdjust="0"/>
  </p:normalViewPr>
  <p:slideViewPr>
    <p:cSldViewPr>
      <p:cViewPr varScale="1">
        <p:scale>
          <a:sx n="69" d="100"/>
          <a:sy n="69" d="100"/>
        </p:scale>
        <p:origin x="-14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F0ED9-3C05-4B5C-9ACB-C0CFC6629B69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13275"/>
            <a:ext cx="5486400" cy="4368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DD857-D6F5-4DF8-A5CB-CE91E23136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172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017AC80-D5D6-4FFD-B002-BA9B15DF9403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896E1D0-796B-49D9-9EAF-8FC86F20538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F73578-A50D-410F-8C11-E7A4081988FA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81FADE-9085-4B1B-916F-359F2CBA4B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C2B57C-25B9-4D0A-A7CA-271E51EEAD69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EBCBDF-BAD1-4FF9-8BED-0E11840A16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B31295-A03E-4A23-A7CA-BB3820352B83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CEB99F-52C6-4ACA-901D-44FBB9D6E0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B22C07-A127-4B4B-93D4-DEC8EFAF05C4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4965E-EF1C-450A-BD91-9FA3492319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50030-4D6C-4C4F-878C-030A00C33AB0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8084F7-708A-4037-B6CD-732E3CA6D09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B22C07-A127-4B4B-93D4-DEC8EFAF05C4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4965E-EF1C-450A-BD91-9FA3492319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75CCAD-5D92-47FD-8453-900ABB1C8DB1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369DEC-B300-4253-A509-FC59789C40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B22C07-A127-4B4B-93D4-DEC8EFAF05C4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4965E-EF1C-450A-BD91-9FA3492319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2F07D7-D91E-47CB-887A-76AE02E599DD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6F2E2-D177-4B24-8684-298FA3A99F1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F9EDB5-95B5-43DB-A181-D4B94C217686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490EA0-D890-436E-BB8F-068E34B432D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8DB08F-2FDD-415D-9F38-AD2D8ED2D4D6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7EB6A-4E77-40B3-8B3F-226C07762D1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B22C07-A127-4B4B-93D4-DEC8EFAF05C4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4965E-EF1C-450A-BD91-9FA3492319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B22C07-A127-4B4B-93D4-DEC8EFAF05C4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4965E-EF1C-450A-BD91-9FA3492319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B22C07-A127-4B4B-93D4-DEC8EFAF05C4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4965E-EF1C-450A-BD91-9FA3492319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CF4422-C852-45A2-8F6E-31B96EA4CB33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24E09-2854-411A-BDF4-34104BFCD46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353456-7BBC-461A-A9A6-E1DA8B8B7823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935A-372B-4A8D-B097-1DC04470A5A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1D7E17-E2F2-4686-B402-3F59C8B049F2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A55FD-3207-4049-A284-D12242B660C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7A9EA-D190-4360-94BE-4F37B0CEDB2C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8F01C-F6E9-49BC-A352-834BB1537E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546CAF-8A3D-44E2-8948-F3A54F1EDC42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3DA8-065E-488F-BADF-7CCE331F91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638C0D-892D-4134-AD62-98660153CD72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AA6F5-BE9D-4497-8EBD-2011057FE5D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3D5F6-510F-4D26-B54E-E8452D9C9919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83DD14-1444-41C4-B23D-8FFC096EFA7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0B22C07-A127-4B4B-93D4-DEC8EFAF05C4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954965E-EF1C-450A-BD91-9FA3492319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0B22C07-A127-4B4B-93D4-DEC8EFAF05C4}" type="datetimeFigureOut">
              <a:rPr lang="ru-RU" smtClean="0"/>
              <a:pPr>
                <a:defRPr/>
              </a:pPr>
              <a:t>26.12.2018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954965E-EF1C-450A-BD91-9FA3492319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Documents and Settings\админ\Рабочий стол\литература\_Picture_file_path_5500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299" b="99425" l="9483" r="89943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72198" y="1928802"/>
            <a:ext cx="33115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59632" y="224601"/>
            <a:ext cx="640871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Мини-исследовательский проект</a:t>
            </a:r>
          </a:p>
          <a:p>
            <a:pPr algn="ctr"/>
            <a:r>
              <a:rPr lang="ru-RU" sz="3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«Образы Снегурочки в изобразительном искусстве»</a:t>
            </a:r>
            <a:endParaRPr lang="ru-RU" sz="36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26" name="Picture 2" descr="https://avatars.mds.yandex.net/get-pdb/49816/4591b9e6-6362-4ff1-932a-3fa5d7701eb2/s12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2420888"/>
            <a:ext cx="2263075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82797" y="5746030"/>
            <a:ext cx="3233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32-шк. Группы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Кальзова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Диана Дмитриевна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71472" y="928670"/>
            <a:ext cx="2796935" cy="4857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25" y="29351"/>
            <a:ext cx="60007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1214307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Героиня немного растеряна, хотя и достаточно уверена в себе. На губах легкая, едва уловимая улыбка. Характер героини раскрывают глаза - большие, удивленные, готовые к новым, неведомым ранее впечатлениям, знаниям, приключениям.   Интересно выполнен наряд Снегурочки. Мастер выбрал необычную технику, рельефно изобразив покрой волшебной шубы из неведомого материала.   Несмотря на эскизность работы, главным в которой должен был быть именно костюм, автор не удержался от работы над фоном и деталями, даже схематичными.   Стеной стоит зимний лес за спиной героини. У ее ног сидит белка, единственный провожатый героини, осмелившийся на минуту покинуть густую лесную чащу.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832" y="980728"/>
            <a:ext cx="50943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проектная работа позволит обучающимся узнать краткую историю появления образа Снегурочки, покажет уникальность и своеобразие образа Снегурочки в изобразительном искусстве, позволит получить новые знания о творчестве известных русских художников, которые в своих произведения представили образ Снегурочки.</a:t>
            </a:r>
          </a:p>
        </p:txBody>
      </p:sp>
      <p:pic>
        <p:nvPicPr>
          <p:cNvPr id="18434" name="Picture 2" descr="https://mylitta.ru/uploads/posts/2013-12/1387435449_snegurochka-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357298"/>
            <a:ext cx="3330143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331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4727550" cy="1143000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4000" b="1" dirty="0" err="1">
                <a:solidFill>
                  <a:srgbClr val="002060"/>
                </a:solidFill>
              </a:rPr>
              <a:t>Проблематизация</a:t>
            </a:r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052736"/>
            <a:ext cx="535972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уникальность и своеобразие образа Снегурочки в изобразительном искусстве.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обучающимся, что образ Снегурочки присутствует не только в мультфильмах и сказках, но и изобразительном искусстве.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обучающихся о творчестве известных русских художников представляющих образ Снегурочки. </a:t>
            </a:r>
          </a:p>
        </p:txBody>
      </p:sp>
      <p:pic>
        <p:nvPicPr>
          <p:cNvPr id="3074" name="Picture 2" descr="http://4.bp.blogspot.com/-04LsZQsWlGE/UQI8mDjzllI/AAAAAAABmGs/C8m4AqiR1FM/s1600/%D0%A8%D0%B0%D0%B1%D0%B0%D0%BB%D0%B8%D0%BD+%D0%90%D0%BB%D0%B5%D0%BA%D1%81%D0%B5%D0%B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1643050"/>
            <a:ext cx="2863416" cy="3812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4816475" cy="51228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85982" y="857232"/>
            <a:ext cx="7602537" cy="1071563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928802"/>
            <a:ext cx="49685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 рассмотреть творчество известных русских художников, которые в своих произведения представили образ Снегурочки.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http://zoozel.ru/gallery/images/380242_png-sneguroch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700" b="99200" l="765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0"/>
            <a:ext cx="3330654" cy="587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zoozel.ru/gallery/images/396188_snezhinki-gif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6455" y="260648"/>
            <a:ext cx="1922761" cy="236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1"/>
          <p:cNvSpPr txBox="1">
            <a:spLocks/>
          </p:cNvSpPr>
          <p:nvPr/>
        </p:nvSpPr>
        <p:spPr>
          <a:xfrm>
            <a:off x="214282" y="4143380"/>
            <a:ext cx="661769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Продуктом проекта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будет являть стенгазета, в которой обучающиеся должны продемонстрировать свои знания о уникальности и своеобразии образа Снегурочки в изобразительном искусстве.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980728"/>
            <a:ext cx="5904656" cy="432048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1600" u="sng" dirty="0" smtClean="0"/>
              <a:t>Образовательные:</a:t>
            </a:r>
            <a:endParaRPr lang="ru-RU" sz="1600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ru-RU" sz="1600" dirty="0" smtClean="0"/>
              <a:t>Углубить </a:t>
            </a:r>
            <a:r>
              <a:rPr lang="ru-RU" sz="1600" dirty="0"/>
              <a:t>знания обучающихся об образе Снегурочки в изобразительном искусстве, творчестве известных русских художников, которые в своих произведения представили образ Снегурочки</a:t>
            </a:r>
            <a:r>
              <a:rPr lang="ru-RU" sz="1600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ru-RU" sz="1600" u="sng" dirty="0"/>
              <a:t>Развивающие:</a:t>
            </a:r>
            <a:endParaRPr lang="ru-RU" sz="1600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1600" dirty="0" smtClean="0"/>
              <a:t>Развивать у обучающихся самостоятельную познавательную деятельность и наблюдательность, развитию умения отстаивать свою точку зрения; </a:t>
            </a:r>
          </a:p>
          <a:p>
            <a:pPr>
              <a:lnSpc>
                <a:spcPct val="170000"/>
              </a:lnSpc>
            </a:pPr>
            <a:r>
              <a:rPr lang="ru-RU" sz="1600" u="sng" dirty="0" smtClean="0"/>
              <a:t>Воспитательные:</a:t>
            </a:r>
            <a:endParaRPr lang="ru-RU" sz="1600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ru-RU" sz="1600" dirty="0" smtClean="0"/>
              <a:t>Средствами учебного проекта создать условия для формирования позитивного отношения к изобразительному искусству и творчеству известных русских художников; </a:t>
            </a:r>
          </a:p>
          <a:p>
            <a:endParaRPr lang="ru-RU" sz="105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7935" y="22133"/>
            <a:ext cx="5035638" cy="1054250"/>
          </a:xfrm>
        </p:spPr>
        <p:txBody>
          <a:bodyPr/>
          <a:lstStyle/>
          <a:p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Задачи проекта:</a:t>
            </a:r>
          </a:p>
        </p:txBody>
      </p:sp>
      <p:pic>
        <p:nvPicPr>
          <p:cNvPr id="4098" name="Picture 2" descr="http://skazkibasni.ru/wp-content/uploads/2017/09/3%D0%B5%D1%8634%D0%B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708920"/>
            <a:ext cx="2755256" cy="3673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zoozel.ru/gallery/images/396188_snezhinki-gif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2498825" cy="236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256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060848"/>
            <a:ext cx="6897089" cy="44930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1</a:t>
            </a:r>
            <a:r>
              <a:rPr lang="ru-RU" sz="1800" dirty="0"/>
              <a:t>. Изучение дополнительной информации об образах Снегурочки в изобразительном искусстве;</a:t>
            </a:r>
          </a:p>
          <a:p>
            <a:pPr marL="0" indent="0">
              <a:buNone/>
            </a:pPr>
            <a:r>
              <a:rPr lang="ru-RU" sz="1800" dirty="0"/>
              <a:t>2. Просмотр картин известных русских художников, которые в своих произведения представили образ Снегурочки;</a:t>
            </a:r>
          </a:p>
          <a:p>
            <a:pPr marL="0" indent="0">
              <a:buNone/>
            </a:pPr>
            <a:r>
              <a:rPr lang="ru-RU" sz="1800" dirty="0"/>
              <a:t>3. Выбор расположения на стенгазете картин, каково их количество, названия выбранных картин и авторов, их краткие сведения;</a:t>
            </a:r>
          </a:p>
          <a:p>
            <a:pPr marL="0" indent="0">
              <a:buNone/>
            </a:pPr>
            <a:r>
              <a:rPr lang="ru-RU" sz="1800" dirty="0"/>
              <a:t>4. Наброски расположения всех элементов стенгазеты;</a:t>
            </a:r>
          </a:p>
          <a:p>
            <a:pPr marL="0" indent="0">
              <a:buNone/>
            </a:pPr>
            <a:r>
              <a:rPr lang="ru-RU" sz="1800" dirty="0"/>
              <a:t>5. Проверка точности, логичности и достоверности информации указанной в данной стенгазете;</a:t>
            </a:r>
          </a:p>
          <a:p>
            <a:pPr marL="0" indent="0">
              <a:buNone/>
            </a:pPr>
            <a:r>
              <a:rPr lang="ru-RU" sz="1800" dirty="0"/>
              <a:t>6. Оформление стенгазеты, с заголовком, фотографиями, рисунками, названиями и краткими сведениями.</a:t>
            </a:r>
          </a:p>
          <a:p>
            <a:pPr marL="0" indent="0">
              <a:buNone/>
            </a:pPr>
            <a:r>
              <a:rPr lang="ru-RU" sz="1800" dirty="0"/>
              <a:t>7. Заключительным этапом работы будет подготовка речи представления и защиты продукта своей проектной работы – стенгазеты.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836712"/>
            <a:ext cx="7756263" cy="1054250"/>
          </a:xfrm>
        </p:spPr>
        <p:txBody>
          <a:bodyPr/>
          <a:lstStyle/>
          <a:p>
            <a:r>
              <a:rPr lang="ru-RU" sz="3200" dirty="0"/>
              <a:t>Последовательность предстоящих шагов работы над проектом:</a:t>
            </a:r>
            <a:r>
              <a:rPr lang="ru-RU" u="sng" dirty="0"/>
              <a:t/>
            </a:r>
            <a:br>
              <a:rPr lang="ru-RU" u="sng" dirty="0"/>
            </a:br>
            <a:endParaRPr lang="ru-RU" dirty="0"/>
          </a:p>
        </p:txBody>
      </p:sp>
      <p:pic>
        <p:nvPicPr>
          <p:cNvPr id="5122" name="Picture 2" descr="http://allday1.com/imagedb/28/5/0bab3faf26af13509051ff97b127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6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772816"/>
            <a:ext cx="223224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70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756592" y="-35316"/>
            <a:ext cx="91440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возникновения образа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4294967295"/>
          </p:nvPr>
        </p:nvSpPr>
        <p:spPr>
          <a:xfrm>
            <a:off x="2300055" y="1196752"/>
            <a:ext cx="3744416" cy="4464050"/>
          </a:xfrm>
        </p:spPr>
        <p:txBody>
          <a:bodyPr>
            <a:normAutofit/>
          </a:bodyPr>
          <a:lstStyle/>
          <a:p>
            <a:pPr marL="531813" indent="-95250" algn="ctr" eaLnBrk="1" hangingPunct="1">
              <a:buFont typeface="Wingdings 2" pitchFamily="18" charset="2"/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Arial" charset="0"/>
              </a:rPr>
              <a:t> 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 Снегурочки не зафиксирован в русском народном обряде. Однако в русском фольклоре она фигурирует как персонаж народной сказки о сделанной из снега девочке, которая ожила.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4471" y="980728"/>
            <a:ext cx="2682017" cy="3240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s://www.zhivopismira.ru/images/otkrytki/novogodnie_kartinki_animashki/acda17e847773ba8e9c8d8c662dd0cab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2505878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21704" y="2222766"/>
            <a:ext cx="6537920" cy="460965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Свой современный вид образ Снегурочки получил в 1935 году в Советском союзе, после официального разрешения празднования Нового года. На ранних советских изображениях Снегурочка изображена маленькой девочкой, в виде девушки её стали представлять позднее. Снегурочка имеет вид прекрасной беловолосой девушки. Одета Снегурочка в бело-голубую одежду с меховой опушкой и кокошник.</a:t>
            </a:r>
          </a:p>
          <a:p>
            <a:r>
              <a:rPr lang="ru-RU" b="1" dirty="0">
                <a:solidFill>
                  <a:schemeClr val="accent2"/>
                </a:solidFill>
              </a:rPr>
              <a:t>Многие художники обращались в своём творчестве к образу Снегурочки такие как В. Васнецов, Н. Рерих, К. Коровин, М. Врубель и другие.</a:t>
            </a:r>
            <a:endParaRPr lang="ru-RU" dirty="0"/>
          </a:p>
        </p:txBody>
      </p:sp>
      <p:pic>
        <p:nvPicPr>
          <p:cNvPr id="5" name="Picture 6" descr="http://zoozel.ru/gallery/images/396188_snezhinki-gif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3024336" cy="202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avatars.mds.yandex.net/get-pdb/49816/4591b9e6-6362-4ff1-932a-3fa5d7701eb2/s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3571" y="620688"/>
            <a:ext cx="2575818" cy="48355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1520" y="188640"/>
            <a:ext cx="4261283" cy="5318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0"/>
            <a:ext cx="3603048" cy="220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Текст 6"/>
          <p:cNvSpPr txBox="1">
            <a:spLocks/>
          </p:cNvSpPr>
          <p:nvPr/>
        </p:nvSpPr>
        <p:spPr>
          <a:xfrm>
            <a:off x="4512804" y="2276872"/>
            <a:ext cx="4503602" cy="381158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sz="1800" b="1" i="1" dirty="0" smtClean="0"/>
              <a:t>Виктор Михайлович Васнецов-русский художник. Родился 3 мая 1848 года в селе Рябово Вятской губернии в семье священника. Рос в крайней бедности. Учился в семинарии, затем уехал в Петербург и, поступив в Академию Художеств, был настолько уверен, что его не примут, что, сдав экзамены, даже не явился узнать о результатах. Год учился в Рисовальной школе и только после этого стал студентом Академии, которую посещал с 1868-1875 гг., но оставил её, не закончив полного курса.</a:t>
            </a:r>
            <a:endParaRPr lang="ru-RU" sz="1800" b="1" i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980728"/>
            <a:ext cx="4535498" cy="5601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-110815"/>
            <a:ext cx="5256113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484784"/>
            <a:ext cx="33123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В картине «Снегурочка»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В.М.Васнецов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изобразил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сказочную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героиню на фоне таинственного заснеженного ночного пейзажа. Сюжетно-композиционный центр смещен относительного геометрического центра холста. Он выделяется освещенностью и цветом. Опушка леса залита голубым лунным светом.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1050</TotalTime>
  <Words>603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Твердый переплет</vt:lpstr>
      <vt:lpstr>Воздушный поток</vt:lpstr>
      <vt:lpstr>Слайд 1</vt:lpstr>
      <vt:lpstr>Проблематизация</vt:lpstr>
      <vt:lpstr>Цель проекта</vt:lpstr>
      <vt:lpstr>Задачи проекта:</vt:lpstr>
      <vt:lpstr>Последовательность предстоящих шагов работы над проектом: </vt:lpstr>
      <vt:lpstr>История возникновения образа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я</dc:creator>
  <cp:lastModifiedBy>Пользователь Windows</cp:lastModifiedBy>
  <cp:revision>117</cp:revision>
  <dcterms:modified xsi:type="dcterms:W3CDTF">2018-12-26T20:06:26Z</dcterms:modified>
</cp:coreProperties>
</file>