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2" r:id="rId8"/>
    <p:sldId id="293" r:id="rId9"/>
    <p:sldId id="263" r:id="rId10"/>
    <p:sldId id="264" r:id="rId11"/>
    <p:sldId id="294" r:id="rId12"/>
    <p:sldId id="265" r:id="rId13"/>
    <p:sldId id="295" r:id="rId14"/>
    <p:sldId id="296" r:id="rId15"/>
    <p:sldId id="266" r:id="rId16"/>
    <p:sldId id="267" r:id="rId17"/>
    <p:sldId id="268" r:id="rId18"/>
    <p:sldId id="269" r:id="rId19"/>
    <p:sldId id="272" r:id="rId20"/>
    <p:sldId id="270" r:id="rId21"/>
    <p:sldId id="271" r:id="rId22"/>
    <p:sldId id="275" r:id="rId23"/>
    <p:sldId id="274" r:id="rId24"/>
    <p:sldId id="284" r:id="rId25"/>
    <p:sldId id="285" r:id="rId26"/>
    <p:sldId id="276" r:id="rId27"/>
    <p:sldId id="277" r:id="rId28"/>
    <p:sldId id="278" r:id="rId29"/>
    <p:sldId id="281" r:id="rId30"/>
    <p:sldId id="309" r:id="rId31"/>
    <p:sldId id="297" r:id="rId32"/>
    <p:sldId id="298" r:id="rId33"/>
    <p:sldId id="299" r:id="rId34"/>
    <p:sldId id="300" r:id="rId35"/>
    <p:sldId id="306" r:id="rId36"/>
    <p:sldId id="307" r:id="rId37"/>
    <p:sldId id="310" r:id="rId38"/>
    <p:sldId id="301" r:id="rId39"/>
    <p:sldId id="302" r:id="rId40"/>
    <p:sldId id="303" r:id="rId41"/>
    <p:sldId id="289" r:id="rId42"/>
    <p:sldId id="305" r:id="rId43"/>
    <p:sldId id="291" r:id="rId44"/>
    <p:sldId id="286" r:id="rId45"/>
    <p:sldId id="287" r:id="rId46"/>
    <p:sldId id="288" r:id="rId47"/>
    <p:sldId id="282" r:id="rId48"/>
    <p:sldId id="283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39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4357694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</a:rPr>
              <a:t>Скелет </a:t>
            </a:r>
            <a:r>
              <a:rPr lang="ru-RU" sz="4000" b="1" dirty="0" smtClean="0">
                <a:solidFill>
                  <a:srgbClr val="800000"/>
                </a:solidFill>
              </a:rPr>
              <a:t>человека</a:t>
            </a:r>
            <a:r>
              <a:rPr lang="ru-RU" sz="4000" b="1" dirty="0" smtClean="0">
                <a:solidFill>
                  <a:srgbClr val="800000"/>
                </a:solidFill>
              </a:rPr>
              <a:t>.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6" name="Picture 4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642918"/>
            <a:ext cx="2614613" cy="3581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im4-tub.yandex.net/i?id=89306938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642918"/>
            <a:ext cx="1857388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0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СКЕЛЕТ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://im6-tub.yandex.net/i?id=115391357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774" y="1500174"/>
            <a:ext cx="3451176" cy="500066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75724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itchFamily="18" charset="2"/>
              <a:buNone/>
            </a:pPr>
            <a:r>
              <a:rPr lang="ru-RU" sz="4000" dirty="0" smtClean="0"/>
              <a:t>Кроссворд «Скелет человека</a:t>
            </a:r>
            <a:r>
              <a:rPr lang="ru-RU" sz="4000" dirty="0" smtClean="0"/>
              <a:t>»</a:t>
            </a:r>
          </a:p>
          <a:p>
            <a:pPr>
              <a:buFont typeface="Wingdings 3" pitchFamily="18" charset="2"/>
              <a:buNone/>
            </a:pPr>
            <a:endParaRPr lang="ru-RU" dirty="0" smtClean="0"/>
          </a:p>
          <a:p>
            <a:pPr>
              <a:buFont typeface="Wingdings 3" pitchFamily="18" charset="2"/>
              <a:buNone/>
            </a:pPr>
            <a:endParaRPr lang="ru-RU" dirty="0" smtClean="0"/>
          </a:p>
          <a:p>
            <a:pPr>
              <a:buFont typeface="Wingdings 3" pitchFamily="18" charset="2"/>
              <a:buNone/>
            </a:pPr>
            <a:r>
              <a:rPr lang="ru-RU" sz="2400" dirty="0" smtClean="0"/>
              <a:t>Отдел </a:t>
            </a:r>
            <a:r>
              <a:rPr lang="ru-RU" sz="2400" dirty="0" smtClean="0"/>
              <a:t>скелета туловища.</a:t>
            </a:r>
          </a:p>
          <a:p>
            <a:r>
              <a:rPr lang="ru-RU" sz="2400" dirty="0" smtClean="0"/>
              <a:t>Длинные или короткие кости, состоящие из тела и двух эпифизов.</a:t>
            </a:r>
          </a:p>
          <a:p>
            <a:r>
              <a:rPr lang="ru-RU" sz="2400" dirty="0" smtClean="0"/>
              <a:t>Подвижное соединение костей.</a:t>
            </a:r>
          </a:p>
          <a:p>
            <a:r>
              <a:rPr lang="ru-RU" sz="2400" dirty="0" smtClean="0"/>
              <a:t>Плоская кость, к которой прикрепляются ребра.</a:t>
            </a:r>
          </a:p>
          <a:p>
            <a:r>
              <a:rPr lang="ru-RU" sz="2400" dirty="0" smtClean="0"/>
              <a:t>Неподвижное соединение костей черепа.</a:t>
            </a:r>
          </a:p>
          <a:p>
            <a:r>
              <a:rPr lang="ru-RU" sz="2400" dirty="0" smtClean="0"/>
              <a:t>Скелет головы.</a:t>
            </a:r>
          </a:p>
          <a:p>
            <a:r>
              <a:rPr lang="ru-RU" sz="2400" dirty="0" smtClean="0"/>
              <a:t>Короткие трубчатые косточки пальцев.</a:t>
            </a:r>
          </a:p>
          <a:p>
            <a:r>
              <a:rPr lang="ru-RU" sz="2400" dirty="0" smtClean="0"/>
              <a:t>Самая крупная кость в скелете человека.</a:t>
            </a:r>
          </a:p>
          <a:p>
            <a:r>
              <a:rPr lang="ru-RU" sz="2400" dirty="0" smtClean="0"/>
              <a:t>Непарная кость черепа.</a:t>
            </a:r>
            <a:br>
              <a:rPr lang="ru-RU" sz="2400" dirty="0" smtClean="0"/>
            </a:br>
            <a:r>
              <a:rPr lang="ru-RU" sz="2400" dirty="0" smtClean="0"/>
              <a:t> Отдел позвоночника.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33890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СКЕЛЕТ</a:t>
            </a:r>
            <a:r>
              <a:rPr lang="en-US" sz="6000" b="1" dirty="0" smtClean="0">
                <a:solidFill>
                  <a:srgbClr val="C00000"/>
                </a:solidFill>
              </a:rPr>
              <a:t> -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28605"/>
            <a:ext cx="47863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(от греч. </a:t>
            </a:r>
            <a:r>
              <a:rPr lang="ru-RU" sz="3200" b="1" dirty="0" err="1" smtClean="0">
                <a:solidFill>
                  <a:srgbClr val="002060"/>
                </a:solidFill>
              </a:rPr>
              <a:t>skeletos</a:t>
            </a:r>
            <a:r>
              <a:rPr lang="ru-RU" sz="3200" b="1" dirty="0" smtClean="0">
                <a:solidFill>
                  <a:srgbClr val="002060"/>
                </a:solidFill>
              </a:rPr>
              <a:t> - букв. </a:t>
            </a:r>
            <a:r>
              <a:rPr lang="ru-RU" sz="3200" b="1" dirty="0" smtClean="0">
                <a:solidFill>
                  <a:srgbClr val="002060"/>
                </a:solidFill>
              </a:rPr>
              <a:t>– </a:t>
            </a:r>
            <a:r>
              <a:rPr lang="ru-RU" sz="3200" b="1" dirty="0" err="1" smtClean="0">
                <a:solidFill>
                  <a:srgbClr val="002060"/>
                </a:solidFill>
              </a:rPr>
              <a:t>высохший,высушенный</a:t>
            </a:r>
            <a:r>
              <a:rPr lang="ru-RU" sz="3200" b="1" dirty="0" smtClean="0">
                <a:solidFill>
                  <a:srgbClr val="002060"/>
                </a:solidFill>
              </a:rPr>
              <a:t>), </a:t>
            </a:r>
            <a:r>
              <a:rPr lang="ru-RU" sz="3200" b="1" dirty="0" smtClean="0">
                <a:solidFill>
                  <a:srgbClr val="002060"/>
                </a:solidFill>
              </a:rPr>
              <a:t>совокупность твердых тканей в организме животных и человека, дающих телу опору и защищающих его от механических повреждений.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im4-tub.yandex.net/i?id=90740189-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292895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00108"/>
            <a:ext cx="7143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Скелет –от  греч. высохший, </a:t>
            </a:r>
            <a:r>
              <a:rPr lang="ru-RU" sz="3200" dirty="0" smtClean="0"/>
              <a:t>высушенный -</a:t>
            </a:r>
            <a:r>
              <a:rPr lang="ru-RU" sz="3200" dirty="0" smtClean="0"/>
              <a:t>совокупность твердых тканей в животном организме, служащих опорой тела или отдельных его частей и защищающих его от механических повреждений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r>
              <a:rPr lang="ru-RU" sz="3200" dirty="0" smtClean="0"/>
              <a:t>Название происходит от старинного способа приготовления скелета путем высушивания на солнце или в горячем песке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По другим предположениям, самая большая кость в скелете бедренная, греческое название которого «</a:t>
            </a:r>
            <a:r>
              <a:rPr lang="ru-RU" sz="4000" dirty="0" err="1" smtClean="0"/>
              <a:t>скелос</a:t>
            </a:r>
            <a:r>
              <a:rPr lang="ru-RU" sz="4000" dirty="0" smtClean="0"/>
              <a:t>» послужило поводом назвать всю совокупность костей скелетом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человека состоит: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428736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- из  206 костей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143248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Парные кости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85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143248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Непарные кости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36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Классификация костей по форме 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28599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длинные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2285992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короткие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457200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широкие или плоские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57200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 </a:t>
            </a:r>
            <a:r>
              <a:rPr lang="ru-RU" sz="3600" b="1" dirty="0" smtClean="0">
                <a:solidFill>
                  <a:srgbClr val="002060"/>
                </a:solidFill>
              </a:rPr>
              <a:t>смешанные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4580" name="Picture 4" descr="http://im4-tub.yandex.net/i?id=88330729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496"/>
            <a:ext cx="1928826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2" name="Picture 6" descr="http://im7-tub.yandex.net/i?id=133392718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857496"/>
            <a:ext cx="2000264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4" name="Picture 8" descr="http://im8-tub.yandex.net/i?id=31566927-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286388"/>
            <a:ext cx="1252539" cy="1285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6" name="Picture 10" descr="http://im3-tub.yandex.net/i?id=9498385-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5203042"/>
            <a:ext cx="1571636" cy="1440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Соединения костей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428868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Неподвижные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335756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Подвижные - суставы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242886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Малоподвижные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285852" y="1357298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15074" y="1285860"/>
            <a:ext cx="1357322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321835" y="2250273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5602" name="Picture 2" descr="http://im0-tub.yandex.net/i?id=152150427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71810"/>
            <a:ext cx="1828804" cy="1785950"/>
          </a:xfrm>
          <a:prstGeom prst="rect">
            <a:avLst/>
          </a:prstGeom>
          <a:noFill/>
        </p:spPr>
      </p:pic>
      <p:pic>
        <p:nvPicPr>
          <p:cNvPr id="25604" name="Picture 4" descr="http://im0-tub.yandex.net/i?id=124430307-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357694"/>
            <a:ext cx="3000396" cy="192882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71670" y="4357694"/>
            <a:ext cx="1785950" cy="19288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6" name="Picture 6" descr="http://im4-tub.yandex.net/i?id=84717386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143248"/>
            <a:ext cx="221457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0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Скелет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357298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Осевой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1428736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Периферический</a:t>
            </a:r>
            <a:endParaRPr lang="ru-RU" sz="48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357422" y="928670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4714876" y="1000108"/>
            <a:ext cx="1678793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071538" y="2214554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1857356" y="2143116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596" y="2857496"/>
            <a:ext cx="17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Скелет головы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5984" y="2928934"/>
            <a:ext cx="2428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Скелет туловища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6215868" y="257095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29190" y="3000372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 flipV="1">
            <a:off x="5572132" y="4286256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4" idx="2"/>
          </p:cNvCxnSpPr>
          <p:nvPr/>
        </p:nvCxnSpPr>
        <p:spPr>
          <a:xfrm rot="16200000" flipH="1">
            <a:off x="6912513" y="3983562"/>
            <a:ext cx="319635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00562" y="471488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Верхних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58016" y="4714884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Нижних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00166" y="4857760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Плечевой пояс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00364" y="557214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86380" y="5572140"/>
            <a:ext cx="1714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Тазовый пояс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9454" y="5643578"/>
            <a:ext cx="2214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41" name="Прямая со стрелкой 40"/>
          <p:cNvCxnSpPr>
            <a:endCxn id="35" idx="3"/>
          </p:cNvCxnSpPr>
          <p:nvPr/>
        </p:nvCxnSpPr>
        <p:spPr>
          <a:xfrm rot="10800000" flipV="1">
            <a:off x="3428992" y="5214950"/>
            <a:ext cx="1643074" cy="1198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0800000" flipV="1">
            <a:off x="4500562" y="5214950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6286512" y="5143512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6200000" flipH="1">
            <a:off x="7322363" y="5322107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2509822" y="1081070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20" grpId="0"/>
      <p:bldP spid="21" grpId="0"/>
      <p:bldP spid="24" grpId="0"/>
      <p:bldP spid="33" grpId="0"/>
      <p:bldP spid="34" grpId="0"/>
      <p:bldP spid="35" grpId="0"/>
      <p:bldP spid="37" grpId="0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57166"/>
            <a:ext cx="61039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Строение головы 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694" y="2500306"/>
            <a:ext cx="44118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Мозговой отдел 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черепа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500306"/>
            <a:ext cx="28667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Лицевой отдел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черепа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 rot="10800000" flipV="1">
            <a:off x="2348620" y="1214422"/>
            <a:ext cx="1437563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14876" y="1214422"/>
            <a:ext cx="1500198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Овальная выноска 11"/>
          <p:cNvSpPr/>
          <p:nvPr/>
        </p:nvSpPr>
        <p:spPr>
          <a:xfrm>
            <a:off x="2357422" y="3500438"/>
            <a:ext cx="4143404" cy="2357454"/>
          </a:xfrm>
          <a:prstGeom prst="wedgeEllipse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23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3-tub.yandex.net/i?id=18570926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71612"/>
            <a:ext cx="6143668" cy="37862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</a:rPr>
              <a:t>Опорно</a:t>
            </a:r>
            <a:r>
              <a:rPr lang="ru-RU" sz="3200" b="1" dirty="0" smtClean="0">
                <a:solidFill>
                  <a:srgbClr val="002060"/>
                </a:solidFill>
              </a:rPr>
              <a:t> – двигательный аппарат слона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357166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Строение головы (череп)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7143799" cy="467995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3286116" y="2643182"/>
            <a:ext cx="3500462" cy="292895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86512" y="385762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Лицевой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285992"/>
            <a:ext cx="2857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Мозговой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im4-tub.yandex.net/i?id=27417810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3571900" cy="32861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20" y="28572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Теменная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3786190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Височная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128586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Лобная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457200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Затылочная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785918" y="785794"/>
            <a:ext cx="2928958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1"/>
          </p:cNvCxnSpPr>
          <p:nvPr/>
        </p:nvCxnSpPr>
        <p:spPr>
          <a:xfrm rot="10800000">
            <a:off x="2285984" y="3357562"/>
            <a:ext cx="2571768" cy="751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3214678" y="1714488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857224" y="3429000"/>
            <a:ext cx="4071966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3178959" y="4893479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00628" y="214311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Носовая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34" name="Прямая со стрелкой 33"/>
          <p:cNvCxnSpPr>
            <a:stCxn id="32" idx="1"/>
          </p:cNvCxnSpPr>
          <p:nvPr/>
        </p:nvCxnSpPr>
        <p:spPr>
          <a:xfrm rot="10800000" flipV="1">
            <a:off x="3929058" y="2466282"/>
            <a:ext cx="1071570" cy="9627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29190" y="5500702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Верхнечелюстная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38" name="Прямая со стрелкой 37"/>
          <p:cNvCxnSpPr>
            <a:stCxn id="36" idx="1"/>
          </p:cNvCxnSpPr>
          <p:nvPr/>
        </p:nvCxnSpPr>
        <p:spPr>
          <a:xfrm rot="10800000">
            <a:off x="3714744" y="4143381"/>
            <a:ext cx="1214446" cy="1957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2910" y="5429264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Нижнечелюстная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58214" y="1714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85720" y="500042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Череп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 flipV="1">
            <a:off x="3214678" y="3286124"/>
            <a:ext cx="171451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00628" y="292893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Скуловая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2" grpId="0"/>
      <p:bldP spid="36" grpId="0"/>
      <p:bldP spid="41" grpId="0"/>
      <p:bldP spid="4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Скелет туловища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вальная выноска 2"/>
          <p:cNvSpPr/>
          <p:nvPr/>
        </p:nvSpPr>
        <p:spPr>
          <a:xfrm>
            <a:off x="2571736" y="2214554"/>
            <a:ext cx="4286280" cy="3000396"/>
          </a:xfrm>
          <a:prstGeom prst="wedgeEllipse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14678" y="3143248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33 – 34 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Скелет туловища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http://im4-tub.yandex.net/i?id=729256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3571900" cy="5072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1357298"/>
            <a:ext cx="2214578" cy="50720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500298" y="1357298"/>
            <a:ext cx="714380" cy="1071570"/>
          </a:xfrm>
          <a:prstGeom prst="rightBrac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2571736" y="2428868"/>
            <a:ext cx="571504" cy="2071702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571736" y="4500570"/>
            <a:ext cx="500066" cy="1000132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2571736" y="5500702"/>
            <a:ext cx="428628" cy="50006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2571736" y="6000768"/>
            <a:ext cx="357190" cy="357190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00562" y="157161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Шейный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278605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Грудной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385762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Поясничный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507207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Крестцовый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592933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Копчиковый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929586" y="250030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929586" y="142873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929586" y="3857628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929586" y="500063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929586" y="5929330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072462" y="1428736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7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01024" y="257174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43900" y="392906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72462" y="507207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29586" y="600076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4-5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лордоз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AF4"/>
              </a:clrFrom>
              <a:clrTo>
                <a:srgbClr val="F5FAF4">
                  <a:alpha val="0"/>
                </a:srgbClr>
              </a:clrTo>
            </a:clrChange>
            <a:lum bright="-12000" contrast="24000"/>
          </a:blip>
          <a:srcRect l="27170" r="35834"/>
          <a:stretch>
            <a:fillRect/>
          </a:stretch>
        </p:blipFill>
        <p:spPr bwMode="auto">
          <a:xfrm>
            <a:off x="3143240" y="931732"/>
            <a:ext cx="3143272" cy="566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Изгибы позвоночника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142984"/>
            <a:ext cx="335758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428868"/>
            <a:ext cx="3429024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43042" y="1214422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Шейный лордоз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2500306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Грудной кифоз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4572008"/>
            <a:ext cx="3071834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14480" y="471488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Поясничный лордоз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5643578"/>
            <a:ext cx="3143272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42976" y="571501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Крестцовый кифоз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Изображение 1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60960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357166"/>
            <a:ext cx="8001056" cy="428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28572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Спинной мозг в позвоночном канале 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im7-tub.yandex.net/i?id=57191646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3214710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428604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Грудная клетка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3643306" y="278605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2571736" y="3643314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3571868" y="450057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00694" y="250030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Ребро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335756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Грудина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0694" y="421481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Хрящ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3" name="Object 2"/>
          <p:cNvGraphicFramePr>
            <a:graphicFrameLocks noChangeAspect="1"/>
          </p:cNvGraphicFramePr>
          <p:nvPr/>
        </p:nvGraphicFramePr>
        <p:xfrm>
          <a:off x="714348" y="1000108"/>
          <a:ext cx="2296826" cy="5551482"/>
        </p:xfrm>
        <a:graphic>
          <a:graphicData uri="http://schemas.openxmlformats.org/presentationml/2006/ole">
            <p:oleObj spid="_x0000_s34819" name="Точечный рисунок" r:id="rId3" imgW="8704762" imgH="5676190" progId="PBrus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верхней конечности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1357298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Ключица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200024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Лопатка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271462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Плечевая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714752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Локтевая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450057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Лучевая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507207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Кости запястья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550070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Кости </a:t>
            </a:r>
            <a:r>
              <a:rPr lang="ru-RU" sz="2800" b="1" dirty="0" err="1" smtClean="0">
                <a:solidFill>
                  <a:srgbClr val="002060"/>
                </a:solidFill>
              </a:rPr>
              <a:t>пястья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30" y="600076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Фаланги пальцев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endCxn id="5" idx="1"/>
          </p:cNvCxnSpPr>
          <p:nvPr/>
        </p:nvCxnSpPr>
        <p:spPr>
          <a:xfrm>
            <a:off x="2571736" y="1571612"/>
            <a:ext cx="928694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6" idx="1"/>
          </p:cNvCxnSpPr>
          <p:nvPr/>
        </p:nvCxnSpPr>
        <p:spPr>
          <a:xfrm>
            <a:off x="2214546" y="2214554"/>
            <a:ext cx="1285884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857356" y="2928934"/>
            <a:ext cx="1643074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8" idx="1"/>
          </p:cNvCxnSpPr>
          <p:nvPr/>
        </p:nvCxnSpPr>
        <p:spPr>
          <a:xfrm flipV="1">
            <a:off x="1785918" y="3976362"/>
            <a:ext cx="1643074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9" idx="1"/>
          </p:cNvCxnSpPr>
          <p:nvPr/>
        </p:nvCxnSpPr>
        <p:spPr>
          <a:xfrm flipV="1">
            <a:off x="1285852" y="4762180"/>
            <a:ext cx="2143140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0" idx="1"/>
          </p:cNvCxnSpPr>
          <p:nvPr/>
        </p:nvCxnSpPr>
        <p:spPr>
          <a:xfrm flipV="1">
            <a:off x="1357290" y="5333684"/>
            <a:ext cx="2071702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1" idx="1"/>
          </p:cNvCxnSpPr>
          <p:nvPr/>
        </p:nvCxnSpPr>
        <p:spPr>
          <a:xfrm>
            <a:off x="1357290" y="5715016"/>
            <a:ext cx="2071702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857356" y="6072206"/>
            <a:ext cx="1714512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500166" y="5929330"/>
            <a:ext cx="357190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428728" y="6143644"/>
            <a:ext cx="35719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357290" y="6143644"/>
            <a:ext cx="428628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Правая фигурная скобка 22"/>
          <p:cNvSpPr/>
          <p:nvPr/>
        </p:nvSpPr>
        <p:spPr>
          <a:xfrm>
            <a:off x="5143504" y="1500174"/>
            <a:ext cx="428628" cy="928694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643570" y="1571612"/>
            <a:ext cx="3500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Пояс верхних конечностей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Правая фигурная скобка 25"/>
          <p:cNvSpPr/>
          <p:nvPr/>
        </p:nvSpPr>
        <p:spPr>
          <a:xfrm>
            <a:off x="6000760" y="3857628"/>
            <a:ext cx="357190" cy="1000132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572264" y="3929066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Кости предплечья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29454" y="55007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Кисть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6215074" y="5214950"/>
            <a:ext cx="357190" cy="1143008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авая фигурная скобка 30"/>
          <p:cNvSpPr/>
          <p:nvPr/>
        </p:nvSpPr>
        <p:spPr>
          <a:xfrm>
            <a:off x="6143636" y="2714620"/>
            <a:ext cx="357190" cy="571504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4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142984"/>
            <a:ext cx="1500198" cy="54006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нижней конечности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142873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Тазовая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643182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Бедренная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3857628"/>
            <a:ext cx="3357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Большая берцовая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5000636"/>
            <a:ext cx="3286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Малая берцовая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550070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78632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Предплюсна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542926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Плюсна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903893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Фаланги пальцев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600076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Пяточная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endCxn id="5" idx="3"/>
          </p:cNvCxnSpPr>
          <p:nvPr/>
        </p:nvCxnSpPr>
        <p:spPr>
          <a:xfrm flipV="1">
            <a:off x="3071802" y="2904792"/>
            <a:ext cx="785818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1"/>
          </p:cNvCxnSpPr>
          <p:nvPr/>
        </p:nvCxnSpPr>
        <p:spPr>
          <a:xfrm rot="10800000" flipV="1">
            <a:off x="4000496" y="1690346"/>
            <a:ext cx="1785950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143372" y="4214818"/>
            <a:ext cx="1571636" cy="50006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71934" y="5143512"/>
            <a:ext cx="1857388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14" idx="1"/>
          </p:cNvCxnSpPr>
          <p:nvPr/>
        </p:nvCxnSpPr>
        <p:spPr>
          <a:xfrm>
            <a:off x="4500562" y="6000768"/>
            <a:ext cx="1357322" cy="26161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57422" y="5072074"/>
            <a:ext cx="1571636" cy="8572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5715016"/>
            <a:ext cx="2000264" cy="28575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928794" y="6215082"/>
            <a:ext cx="1785950" cy="14287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  <p:bldP spid="12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50004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Функции скелета человека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357298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Двигательная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228599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Защитная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3214686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Формообразующая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4071942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Опорная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4929198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Кроветворная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5929330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Обменная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85794"/>
            <a:ext cx="721523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Скелет человека состоит из тех же отделов, что и скелет млекопитающих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785786" y="214290"/>
            <a:ext cx="800105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Физминутка</a:t>
            </a:r>
            <a:r>
              <a:rPr kumimoji="0" lang="ru-RU" altLang="ja-JP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Встали – я называю кость, а вы её показываете на себе: позвоночник, лобная кость, ребро, нижняя челюсть, затылочная кость,</a:t>
            </a:r>
            <a:endParaRPr kumimoji="0" lang="ru-RU" altLang="ja-JP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42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Соотнесите цифры и </a:t>
            </a:r>
            <a:r>
              <a:rPr lang="ru-RU" sz="3200" dirty="0" smtClean="0"/>
              <a:t>буквы, используя </a:t>
            </a:r>
            <a:r>
              <a:rPr lang="ru-RU" sz="3200" dirty="0" smtClean="0"/>
              <a:t>рисунок «Скелет человека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77153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а)	кость скелета, похожая на меч (грудина)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б</a:t>
            </a:r>
            <a:r>
              <a:rPr lang="ru-RU" sz="2000" dirty="0" smtClean="0"/>
              <a:t>)	часть скелета, где кости соединены </a:t>
            </a:r>
            <a:r>
              <a:rPr lang="ru-RU" sz="2000" dirty="0" err="1" smtClean="0"/>
              <a:t>полуподвижно</a:t>
            </a:r>
            <a:r>
              <a:rPr lang="ru-RU" sz="2000" dirty="0" smtClean="0"/>
              <a:t> (позвоночник) —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в)	кость, похожая на шпильку (малая берцовая)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г)	часть скелета, образующая изгибы (позвоночник) </a:t>
            </a:r>
            <a:r>
              <a:rPr lang="ru-RU" sz="2000" dirty="0" smtClean="0"/>
              <a:t>—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err="1" smtClean="0"/>
              <a:t>д</a:t>
            </a:r>
            <a:r>
              <a:rPr lang="ru-RU" sz="2000" dirty="0" smtClean="0"/>
              <a:t>)	часть скелета, выдерживающая большую нагрузку (позвоночник)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е)	защищает головной мозг (череп)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ж)	имеет форму чаши (таз)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err="1" smtClean="0"/>
              <a:t>з</a:t>
            </a:r>
            <a:r>
              <a:rPr lang="ru-RU" sz="2000" dirty="0" smtClean="0"/>
              <a:t>)	единственная подвижная кость черепа (нижняя челюсть)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и)	рудимент хвостового отдела млекопитающих (копчик)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к) самая массивная и длинная трубчатая кость (бедренная) — </a:t>
            </a:r>
            <a:br>
              <a:rPr lang="ru-RU" sz="2000" dirty="0" smtClean="0"/>
            </a:br>
            <a:r>
              <a:rPr lang="ru-RU" sz="2000" dirty="0" smtClean="0"/>
              <a:t>л) имеет свод (стопа) —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 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70009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Проверьте себя:</a:t>
            </a:r>
          </a:p>
          <a:p>
            <a:pPr algn="ctr"/>
            <a:endParaRPr lang="ru-RU" sz="4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а-3;б-4;в-8;г-4;д-4;е-1;ж-5;з-2;и-6;к-7;л-9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1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Лабиринт</a:t>
            </a: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Проверьте себя:</a:t>
            </a: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1,2,7,12,17,18,19,14,13,8,9,4,5,10,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15,20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Работа с текстом по карточкам в </a:t>
            </a:r>
            <a:r>
              <a:rPr lang="ru-RU" sz="3200" dirty="0" smtClean="0"/>
              <a:t>группах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85860"/>
            <a:ext cx="77867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Учащиеся работают в группах с текстом с целью поиска биологических ошибок. Каждая группа получает свое задание части С2 </a:t>
            </a:r>
            <a:r>
              <a:rPr lang="ru-RU" sz="2800" dirty="0" smtClean="0"/>
              <a:t>ОГЭ. </a:t>
            </a:r>
            <a:r>
              <a:rPr lang="ru-RU" sz="2800" dirty="0" smtClean="0"/>
              <a:t>Из 6 ответов необходимо выбрать 3 неправильных и исправить. Один ученик из группы выступает. Затем сравнивают ответ ученика с ответом на слайде.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8286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i="1" dirty="0" smtClean="0"/>
              <a:t>Карточка № </a:t>
            </a:r>
            <a:r>
              <a:rPr lang="ru-RU" b="1" dirty="0" smtClean="0"/>
              <a:t>1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Прочитайте текст «Состав, строение и рост костей» и найдите в нем предложения, в которых содержатся биологические ошибки. Запишите сначала номера этих предложений, а затем правильно сформулируйте их.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i="1" dirty="0" smtClean="0"/>
              <a:t>Состав, строение и рост костей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Кости состоят из органических и неорганических веществ, главным образом, из солей кальция и фосфорнокислой извести.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Упругость и эластичность костей зависит от наличия неорганических веществ, а твердость и прочность — от органических.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Головки трубчатых костей состоят из губчатого вещества, в пространстве между пластинками которого находится желтый костный </a:t>
            </a:r>
            <a:r>
              <a:rPr lang="ru-RU" dirty="0" err="1" smtClean="0"/>
              <a:t>мозг,а</a:t>
            </a:r>
            <a:r>
              <a:rPr lang="ru-RU" dirty="0" smtClean="0"/>
              <a:t> тело — из компактного вещества, полость которого заполнена красным костным мозгом.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Кость покрыта тонкой оболочкой, богатой нервами и кровеносными сосудами, — это надкостница.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За счет деления клеток надкостницы происходит рост кости в длину и толщину.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Головки трубчатых костей покрыты хрящом.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81439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Карточка №2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Прочитайте </a:t>
            </a:r>
            <a:r>
              <a:rPr lang="ru-RU" dirty="0" smtClean="0"/>
              <a:t>текст «Скелет плечевого пояса и верхних конечностей» и найдите в нем предложения, в которых содержатся биологические ошибки. Запишите сначала номера этих предложений, а затем правильно сформулируйте их.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i="1" dirty="0" smtClean="0"/>
              <a:t>Скелет плечевого пояса и верхних конечностей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Благодаря тому, что верхние конечности прикреплены к надежной опоре, они обладают подвижностью во всех направлениях, способны выдерживать большие физические нагрузки.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Такую опору создают кости плечевого пояса — две лопатки и ключица.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Лопатки — большие кости треугольной формы, состоящие из компактного костного вещества.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Лопатки соединены с ребрами и позвоночным столбом только при помощи мышц.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Скелет верхних конечностей состоит из трех отделов: плеча, предплечья и кисти Плечо образовано двумя костями, а предплечье — одной.</a:t>
            </a:r>
            <a:endParaRPr lang="ru-RU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Карточка №3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Прочитайте </a:t>
            </a:r>
            <a:r>
              <a:rPr lang="ru-RU" dirty="0" smtClean="0"/>
              <a:t>текст «Грудная клетка» и найдите в нем предложения, в которых содержатся биологические ошибки. Запишите сначала номера этих предложений, а затем правильно сформулируйте их.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i="1" dirty="0" smtClean="0"/>
              <a:t>Грудная клетка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Грудная клетка образована 12 грудными позвонками, 12 парами ребер и трубчатой грудной костью — грудиной.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Ребра представляют собой плоские изогнутые дугой кости.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Передние и задние концы ребер подвижно соединены с грудными позвонками и грудиной.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При дыхании такое соединение костей обеспечивает подвижность грудной клетки.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Две нижние пары ребер короче остальных и заканчиваются «свободно».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Грудная клетка защищает сердце и легкие, а также печень, желудок и тонкий кишечник.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1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i="1" dirty="0" smtClean="0"/>
              <a:t>Ответы: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Карточка </a:t>
            </a:r>
            <a:r>
              <a:rPr lang="ru-RU" i="1" dirty="0" smtClean="0"/>
              <a:t>№ 1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2 — упругость и эластичность зависят от органических веществ, а твердость и прочность —от неорганических;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3 — в головках трубчатых костей находится красный костный мозг, а в полости тела кости — желтый;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5 — рост кости за счет клеток надкостницы происходит только в толщину.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Карточка </a:t>
            </a:r>
            <a:r>
              <a:rPr lang="ru-RU" i="1" dirty="0" smtClean="0"/>
              <a:t>№ </a:t>
            </a:r>
            <a:r>
              <a:rPr lang="ru-RU" b="1" i="1" dirty="0" smtClean="0"/>
              <a:t>2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2 — в состав плечевого пояса входят две лопатки и две ключицы;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3 — лопатки — плоские кости, состоящие из губчатого вещества;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6 — плечо образовано одной костью — плечевой, а предплечье — двумя: локтевой и лучевой.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Карточка </a:t>
            </a:r>
            <a:r>
              <a:rPr lang="ru-RU" i="1" dirty="0" smtClean="0"/>
              <a:t>№ </a:t>
            </a:r>
            <a:r>
              <a:rPr lang="ru-RU" b="1" i="1" dirty="0" smtClean="0"/>
              <a:t>3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1 — грудина — плоская кость;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3 — передние концы 10 пар верхних ребер соединены с грудиной при помощи гибких хрящей;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3)6 — тонкий кишечник не защищен грудной клеткой.</a:t>
            </a:r>
            <a:endParaRPr lang="ru-RU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28680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	</a:t>
            </a:r>
            <a:r>
              <a:rPr lang="ru-RU" sz="2400" dirty="0" smtClean="0"/>
              <a:t>Тест «Скелет человека»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К </a:t>
            </a:r>
            <a:r>
              <a:rPr lang="ru-RU" dirty="0" smtClean="0"/>
              <a:t>какому типу костей относят лобную кость?</a:t>
            </a:r>
            <a:br>
              <a:rPr lang="ru-RU" dirty="0" smtClean="0"/>
            </a:br>
            <a:r>
              <a:rPr lang="ru-RU" dirty="0" smtClean="0"/>
              <a:t>а) Плоским;	</a:t>
            </a:r>
            <a:r>
              <a:rPr lang="ru-RU" b="1" i="1" dirty="0" smtClean="0"/>
              <a:t>6) </a:t>
            </a:r>
            <a:r>
              <a:rPr lang="ru-RU" dirty="0" smtClean="0"/>
              <a:t>губчатым;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в) трубчатым.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2.	Среднюю часть трубчатой кости называют:</a:t>
            </a:r>
            <a:br>
              <a:rPr lang="ru-RU" dirty="0" smtClean="0"/>
            </a:br>
            <a:r>
              <a:rPr lang="ru-RU" dirty="0" smtClean="0"/>
              <a:t>а) эпифиз;	б) диафиз;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в)основа.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.	Какая кость входит в состав мозгового отдела черепа?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а) Лобная;	б) носовая;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в) скуловая.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4.	Сколько позвонков входит в состав грудного отдела позвоночника?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а) 5;	6)7;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в) 12.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5.	К какому типу тканей относится костная ткань?</a:t>
            </a:r>
            <a:br>
              <a:rPr lang="ru-RU" dirty="0" smtClean="0"/>
            </a:br>
            <a:r>
              <a:rPr lang="ru-RU" dirty="0" smtClean="0"/>
              <a:t>а) Эпителиальной;        б) соединительной;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в) жировой.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6.	С помощью шва соединены кости: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а) локтевая и лучевая; 6) бедренная и тазовая;</a:t>
            </a:r>
            <a:br>
              <a:rPr lang="ru-RU" dirty="0" smtClean="0"/>
            </a:br>
            <a:r>
              <a:rPr lang="ru-RU" dirty="0" smtClean="0"/>
              <a:t>в) теменные и височные.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7.	Сколько костей входит в состав скелета взрослого человека?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а) 220;	б) 320;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000" dirty="0" smtClean="0"/>
              <a:t>В)420</a:t>
            </a:r>
            <a:endParaRPr lang="ru-RU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00098" y="857232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ЭКСКУРС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4286256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В  ИСТОРИЮ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15362" name="Picture 2" descr="http://im3-tub.yandex.net/i?id=161918183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4445" y="1643050"/>
            <a:ext cx="324787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21537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8.	</a:t>
            </a:r>
            <a:r>
              <a:rPr lang="ru-RU" sz="1600" dirty="0" smtClean="0"/>
              <a:t>Неорганические вещества придают костям:</a:t>
            </a:r>
            <a:br>
              <a:rPr lang="ru-RU" sz="1600" dirty="0" smtClean="0"/>
            </a:br>
            <a:r>
              <a:rPr lang="ru-RU" sz="1600" dirty="0" smtClean="0"/>
              <a:t>а) твердость;	б) эластичность;</a:t>
            </a:r>
          </a:p>
          <a:p>
            <a:r>
              <a:rPr lang="ru-RU" sz="1600" dirty="0" smtClean="0"/>
              <a:t>в) легкость.</a:t>
            </a:r>
          </a:p>
          <a:p>
            <a:r>
              <a:rPr lang="ru-RU" sz="1600" dirty="0" smtClean="0"/>
              <a:t>9.	Позвоночник человека состоит из отделов:</a:t>
            </a:r>
            <a:br>
              <a:rPr lang="ru-RU" sz="1600" dirty="0" smtClean="0"/>
            </a:br>
            <a:r>
              <a:rPr lang="ru-RU" sz="1600" dirty="0" smtClean="0"/>
              <a:t>а) пяти;	б) шести;</a:t>
            </a:r>
          </a:p>
          <a:p>
            <a:r>
              <a:rPr lang="ru-RU" sz="1600" dirty="0" smtClean="0"/>
              <a:t>в) четырех.</a:t>
            </a:r>
          </a:p>
          <a:p>
            <a:r>
              <a:rPr lang="ru-RU" sz="1600" dirty="0" smtClean="0"/>
              <a:t>10.	В состав грудной клетки входит:</a:t>
            </a:r>
          </a:p>
          <a:p>
            <a:r>
              <a:rPr lang="ru-RU" sz="1600" dirty="0" smtClean="0"/>
              <a:t>а) лопатка;	б) грудина;</a:t>
            </a:r>
          </a:p>
          <a:p>
            <a:r>
              <a:rPr lang="ru-RU" sz="1600" dirty="0" smtClean="0"/>
              <a:t>в) ключица.</a:t>
            </a:r>
          </a:p>
          <a:p>
            <a:r>
              <a:rPr lang="ru-RU" sz="1600" dirty="0" smtClean="0"/>
              <a:t>11.	Сустав — это соединение костей:</a:t>
            </a:r>
          </a:p>
          <a:p>
            <a:r>
              <a:rPr lang="ru-RU" sz="1600" dirty="0" smtClean="0"/>
              <a:t>а) неподвижное;	б) </a:t>
            </a:r>
            <a:r>
              <a:rPr lang="ru-RU" sz="1600" dirty="0" err="1" smtClean="0"/>
              <a:t>полуподвижное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в) подвижное.</a:t>
            </a:r>
          </a:p>
          <a:p>
            <a:r>
              <a:rPr lang="ru-RU" sz="1600" dirty="0" smtClean="0"/>
              <a:t>12</a:t>
            </a:r>
            <a:r>
              <a:rPr lang="ru-RU" sz="1600" dirty="0" smtClean="0"/>
              <a:t>	К скелету туловища относятся:</a:t>
            </a:r>
          </a:p>
          <a:p>
            <a:r>
              <a:rPr lang="ru-RU" sz="1600" dirty="0" smtClean="0"/>
              <a:t>а) конечности;	б) позвоночник;</a:t>
            </a:r>
          </a:p>
          <a:p>
            <a:r>
              <a:rPr lang="ru-RU" sz="1600" dirty="0" smtClean="0"/>
              <a:t>в) череп.</a:t>
            </a:r>
          </a:p>
          <a:p>
            <a:r>
              <a:rPr lang="ru-RU" sz="1600" dirty="0" smtClean="0"/>
              <a:t>13.	Органические вещества придают кости:</a:t>
            </a:r>
            <a:br>
              <a:rPr lang="ru-RU" sz="1600" dirty="0" smtClean="0"/>
            </a:br>
            <a:r>
              <a:rPr lang="ru-RU" sz="1600" dirty="0" smtClean="0"/>
              <a:t>а) легкость;	б) твердость;</a:t>
            </a:r>
          </a:p>
          <a:p>
            <a:r>
              <a:rPr lang="ru-RU" sz="1600" dirty="0" smtClean="0"/>
              <a:t>в) эластичность.</a:t>
            </a:r>
          </a:p>
          <a:p>
            <a:r>
              <a:rPr lang="ru-RU" sz="1600" dirty="0" smtClean="0"/>
              <a:t>14.	К поясу верхних конечностей относится:</a:t>
            </a:r>
            <a:br>
              <a:rPr lang="ru-RU" sz="1600" dirty="0" smtClean="0"/>
            </a:br>
            <a:r>
              <a:rPr lang="ru-RU" sz="1600" dirty="0" smtClean="0"/>
              <a:t>а) ключица;	б) плечо;</a:t>
            </a:r>
          </a:p>
          <a:p>
            <a:r>
              <a:rPr lang="ru-RU" sz="1600" dirty="0" smtClean="0"/>
              <a:t>в) локтевая.</a:t>
            </a:r>
          </a:p>
          <a:p>
            <a:r>
              <a:rPr lang="ru-RU" sz="1600" dirty="0" smtClean="0"/>
              <a:t>15.	Какая кость входит в состав лицевого отдела черепа?</a:t>
            </a:r>
          </a:p>
          <a:p>
            <a:r>
              <a:rPr lang="ru-RU" sz="1600" dirty="0" smtClean="0"/>
              <a:t>а) Носовая;	б) теменная;</a:t>
            </a:r>
          </a:p>
          <a:p>
            <a:r>
              <a:rPr lang="ru-RU" sz="1600" dirty="0" smtClean="0"/>
              <a:t>в) лобная.</a:t>
            </a:r>
          </a:p>
          <a:p>
            <a:r>
              <a:rPr lang="ru-RU" sz="1600" dirty="0" smtClean="0"/>
              <a:t> 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7867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Проверь себя: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1-а,2-б,3-а,4-в,5-б,6-в,7-а,8-а,9-а,10-б,11-в,12-б,13-в,14-а,15-а</a:t>
            </a:r>
            <a:endParaRPr lang="ru-RU" sz="72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43841"/>
            <a:ext cx="32861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1.На уроке я работал...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2.Своей работой на уроке я…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3.Урок для меня показался…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4.За урок я…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5.Мое настроение…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6.Материал урока мне был…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7.Домашнее задание мне кажется…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1305342"/>
            <a:ext cx="43577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</a:rPr>
              <a:t>активно / пассивно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/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доволен / не доволен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/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коротким / длинным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000" b="1" dirty="0" smtClean="0">
              <a:solidFill>
                <a:srgbClr val="92D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>         не устал / </a:t>
            </a:r>
            <a:r>
              <a:rPr lang="ru-RU" sz="2000" b="1" dirty="0" err="1" smtClean="0">
                <a:solidFill>
                  <a:srgbClr val="92D050"/>
                </a:solidFill>
              </a:rPr>
              <a:t>устал</a:t>
            </a:r>
            <a:endParaRPr lang="ru-RU" sz="2000" b="1" dirty="0" smtClean="0">
              <a:solidFill>
                <a:srgbClr val="92D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>         стало лучше / стало хуже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000" b="1" dirty="0" smtClean="0">
              <a:solidFill>
                <a:srgbClr val="92D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>       понятен / не понятен</a:t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полезен / бесполезен</a:t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интересен / скучен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/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легким / трудным</a:t>
            </a:r>
            <a:br>
              <a:rPr lang="ru-RU" sz="2000" b="1" dirty="0" smtClean="0">
                <a:solidFill>
                  <a:srgbClr val="92D050"/>
                </a:solidFill>
              </a:rPr>
            </a:br>
            <a:r>
              <a:rPr lang="ru-RU" sz="2000" b="1" dirty="0" smtClean="0">
                <a:solidFill>
                  <a:srgbClr val="92D050"/>
                </a:solidFill>
              </a:rPr>
              <a:t>интересно / не интересно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28604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Рефлексия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ьная выноска 2"/>
          <p:cNvSpPr/>
          <p:nvPr/>
        </p:nvSpPr>
        <p:spPr>
          <a:xfrm>
            <a:off x="714348" y="571480"/>
            <a:ext cx="7929618" cy="5214974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2500306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А знаете ли вы?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12-метровый скелет человека (5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429552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Гигантский скелет был раскопан в малоизвестной части пустыни в Индии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interest-planet.ru/uploads/images/c/d/5/5/3/7262106b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643866" cy="428628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85786" y="285728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Один из наиболее хорошо сохранившихся скелетов, пролежавших в песке 6 тысяч лет, выглядит так, будто он захоронен совсем недавно. Положение скелета говорит о том, что человек был захоронен в позе спящего.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interest-planet.ru/uploads/images/2/c/a/2/3/20930d9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7286676" cy="4000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Археологи исследуют скелет женщины, которая умерла в возрасте двадцати лет.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928794" y="1857364"/>
            <a:ext cx="5286412" cy="400052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28860" y="2571744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учебнике с. </a:t>
            </a:r>
            <a:r>
              <a:rPr lang="ru-RU" sz="3200" dirty="0" smtClean="0">
                <a:solidFill>
                  <a:srgbClr val="002060"/>
                </a:solidFill>
              </a:rPr>
              <a:t>46</a:t>
            </a:r>
            <a:r>
              <a:rPr lang="ru-RU" sz="3200" dirty="0" smtClean="0">
                <a:solidFill>
                  <a:srgbClr val="002060"/>
                </a:solidFill>
              </a:rPr>
              <a:t> –61,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задания в тетради на </a:t>
            </a:r>
            <a:r>
              <a:rPr lang="ru-RU" sz="3200" dirty="0" smtClean="0">
                <a:solidFill>
                  <a:srgbClr val="002060"/>
                </a:solidFill>
              </a:rPr>
              <a:t>печатной основе с.26 №46,50.составить кроссворд, повторить понятия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736"/>
            <a:ext cx="66437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8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7-tub.yandex.net/i?id=105911503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57364"/>
            <a:ext cx="3786214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357166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</a:rPr>
              <a:t>Демокрит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5782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Собирал остатки скелетов, посещая кладбища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121442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Древнегреческий философ</a:t>
            </a:r>
            <a:endParaRPr lang="ru-RU" sz="32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Клавдий Гален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Древнеримский врач и естествоиспытатель</a:t>
            </a:r>
            <a:endParaRPr lang="ru-RU" sz="3200" b="1" dirty="0">
              <a:solidFill>
                <a:schemeClr val="bg2"/>
              </a:solidFill>
            </a:endParaRPr>
          </a:p>
        </p:txBody>
      </p:sp>
      <p:pic>
        <p:nvPicPr>
          <p:cNvPr id="17410" name="Picture 2" descr="http://im0-tub.yandex.net/i?id=63773098-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14488"/>
            <a:ext cx="3071834" cy="3143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07207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Совершил путешествие в Александрию, где изучал единственный целиком собранный скелет человека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357166"/>
            <a:ext cx="6143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Андрей Везалий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1142984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Анатом</a:t>
            </a:r>
            <a:endParaRPr lang="ru-RU" sz="3200" b="1" dirty="0">
              <a:solidFill>
                <a:schemeClr val="bg2"/>
              </a:solidFill>
            </a:endParaRPr>
          </a:p>
        </p:txBody>
      </p:sp>
      <p:pic>
        <p:nvPicPr>
          <p:cNvPr id="19458" name="Picture 2" descr="http://im0-tub.yandex.net/i?id=89295696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857364"/>
            <a:ext cx="3429024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429264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Ночью крал трупы повешенных людей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7-tub.yandex.net/i?id=15616078-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3500462" cy="3143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500702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Описал строение скелета и его  роль в жизни организма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14290"/>
            <a:ext cx="62326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Иоганн Вольфганг Гете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214422"/>
            <a:ext cx="4674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Немецкий поэт и ученый</a:t>
            </a:r>
            <a:endParaRPr lang="ru-RU" sz="32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3-tub.yandex.net/i?id=45393241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857364"/>
            <a:ext cx="2857520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785794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Петр Первый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64357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Покупал коллекции по анатомии</a:t>
            </a:r>
            <a:endParaRPr lang="ru-RU" sz="32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906</TotalTime>
  <Words>1154</Words>
  <Application>Microsoft Office PowerPoint</Application>
  <PresentationFormat>Экран (4:3)</PresentationFormat>
  <Paragraphs>270</Paragraphs>
  <Slides>48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0" baseType="lpstr">
      <vt:lpstr>Тема Office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2-ПК</cp:lastModifiedBy>
  <cp:revision>104</cp:revision>
  <dcterms:modified xsi:type="dcterms:W3CDTF">2015-10-22T16:52:04Z</dcterms:modified>
</cp:coreProperties>
</file>