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5" r:id="rId4"/>
    <p:sldId id="267" r:id="rId5"/>
    <p:sldId id="266" r:id="rId6"/>
    <p:sldId id="264" r:id="rId7"/>
    <p:sldId id="263" r:id="rId8"/>
    <p:sldId id="262" r:id="rId9"/>
    <p:sldId id="258" r:id="rId10"/>
    <p:sldId id="261" r:id="rId11"/>
    <p:sldId id="260" r:id="rId12"/>
    <p:sldId id="259" r:id="rId13"/>
    <p:sldId id="275" r:id="rId14"/>
    <p:sldId id="274" r:id="rId15"/>
    <p:sldId id="273" r:id="rId16"/>
    <p:sldId id="272" r:id="rId17"/>
    <p:sldId id="271" r:id="rId18"/>
    <p:sldId id="270" r:id="rId19"/>
    <p:sldId id="26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EB49085-4589-4CD6-9437-530D026AE777}">
          <p14:sldIdLst>
            <p14:sldId id="256"/>
            <p14:sldId id="257"/>
            <p14:sldId id="265"/>
            <p14:sldId id="267"/>
            <p14:sldId id="266"/>
          </p14:sldIdLst>
        </p14:section>
        <p14:section name="Раздел без заголовка" id="{61230D1B-E23C-493F-A6CB-5D1A941B2E5C}">
          <p14:sldIdLst>
            <p14:sldId id="264"/>
            <p14:sldId id="263"/>
            <p14:sldId id="262"/>
            <p14:sldId id="258"/>
            <p14:sldId id="261"/>
            <p14:sldId id="260"/>
            <p14:sldId id="259"/>
            <p14:sldId id="275"/>
            <p14:sldId id="274"/>
            <p14:sldId id="273"/>
            <p14:sldId id="272"/>
            <p14:sldId id="271"/>
            <p14:sldId id="270"/>
            <p14:sldId id="26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09.06.2018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09.06.2018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877272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ru-RU" dirty="0" smtClean="0"/>
              <a:t>……………………………………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7126752"/>
              </p:ext>
            </p:extLst>
          </p:nvPr>
        </p:nvGraphicFramePr>
        <p:xfrm>
          <a:off x="251520" y="188640"/>
          <a:ext cx="8712968" cy="5184576"/>
        </p:xfrm>
        <a:graphic>
          <a:graphicData uri="http://schemas.openxmlformats.org/drawingml/2006/table">
            <a:tbl>
              <a:tblPr/>
              <a:tblGrid>
                <a:gridCol w="8712968"/>
              </a:tblGrid>
              <a:tr h="5184576">
                <a:tc>
                  <a:txBody>
                    <a:bodyPr/>
                    <a:lstStyle/>
                    <a:p>
                      <a:endParaRPr lang="ru-RU" dirty="0" smtClean="0">
                        <a:solidFill>
                          <a:srgbClr val="CCCCFF"/>
                        </a:solidFill>
                      </a:endParaRPr>
                    </a:p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2400" b="1" i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="1" i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24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4751124"/>
              </p:ext>
            </p:extLst>
          </p:nvPr>
        </p:nvGraphicFramePr>
        <p:xfrm>
          <a:off x="251520" y="188640"/>
          <a:ext cx="8712968" cy="5184576"/>
        </p:xfrm>
        <a:graphic>
          <a:graphicData uri="http://schemas.openxmlformats.org/drawingml/2006/table">
            <a:tbl>
              <a:tblPr/>
              <a:tblGrid>
                <a:gridCol w="8712968"/>
              </a:tblGrid>
              <a:tr h="5184576">
                <a:tc>
                  <a:txBody>
                    <a:bodyPr/>
                    <a:lstStyle/>
                    <a:p>
                      <a:endParaRPr lang="ru-RU" dirty="0" smtClean="0">
                        <a:solidFill>
                          <a:srgbClr val="CCCCFF"/>
                        </a:solidFill>
                      </a:endParaRPr>
                    </a:p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СОВРЕМЕННЫЕ ГАДЖЕТЫ И ИНТЕРНЕТ.</a:t>
                      </a:r>
                    </a:p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воспитывать детей в таких условиях.</a:t>
                      </a:r>
                    </a:p>
                    <a:p>
                      <a:pPr algn="ctr"/>
                      <a:r>
                        <a:rPr lang="ru-RU" sz="28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(консультация для педагогов и родителей)</a:t>
                      </a:r>
                    </a:p>
                    <a:p>
                      <a:pPr algn="ctr"/>
                      <a:endParaRPr lang="ru-RU" sz="2800" b="1" i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2800" b="1" i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ru-RU" sz="2400" b="1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</a:t>
                      </a:r>
                      <a:r>
                        <a:rPr lang="ru-RU" sz="2400" b="1" i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Ступакова</a:t>
                      </a:r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В.И., </a:t>
                      </a:r>
                    </a:p>
                    <a:p>
                      <a:pPr algn="l"/>
                      <a:r>
                        <a:rPr lang="ru-RU" sz="2400" b="1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</a:t>
                      </a:r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старший воспитатель ГБДОУ № 85</a:t>
                      </a:r>
                    </a:p>
                    <a:p>
                      <a:pPr algn="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Приморского района Санкт-Петербурга</a:t>
                      </a:r>
                    </a:p>
                    <a:p>
                      <a:pPr algn="ctr"/>
                      <a:endParaRPr lang="ru-RU" sz="2000" b="1" i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2018г</a:t>
                      </a:r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26940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3513156"/>
              </p:ext>
            </p:extLst>
          </p:nvPr>
        </p:nvGraphicFramePr>
        <p:xfrm>
          <a:off x="107504" y="182880"/>
          <a:ext cx="8928992" cy="6248400"/>
        </p:xfrm>
        <a:graphic>
          <a:graphicData uri="http://schemas.openxmlformats.org/drawingml/2006/table">
            <a:tbl>
              <a:tblPr/>
              <a:tblGrid>
                <a:gridCol w="8928992"/>
              </a:tblGrid>
              <a:tr h="6192728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избежать этого?</a:t>
                      </a:r>
                    </a:p>
                    <a:p>
                      <a:pPr marL="457200" indent="-457200" algn="l">
                        <a:buFont typeface="Wingdings" panose="05000000000000000000" pitchFamily="2" charset="2"/>
                        <a:buChar char="ü"/>
                      </a:pPr>
                      <a:r>
                        <a:rPr lang="ru-RU" sz="2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Регулировать время просмотра программ, мультфильмов и игр на смартфоне, планшете и компьютере;</a:t>
                      </a:r>
                    </a:p>
                    <a:p>
                      <a:pPr marL="457200" indent="-457200" algn="l">
                        <a:buFont typeface="Wingdings" panose="05000000000000000000" pitchFamily="2" charset="2"/>
                        <a:buChar char="ü"/>
                      </a:pPr>
                      <a:r>
                        <a:rPr lang="ru-RU" sz="28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Понаблюдать, через сколько времени наступает утомление и, в зависимости от этого, определить: сколько времени можно давать ребенку на просмотр мультфильмов или электронные игры.</a:t>
                      </a:r>
                    </a:p>
                    <a:p>
                      <a:pPr marL="457200" indent="-457200" algn="l">
                        <a:buFont typeface="Wingdings" panose="05000000000000000000" pitchFamily="2" charset="2"/>
                        <a:buChar char="ü"/>
                      </a:pPr>
                      <a:r>
                        <a:rPr lang="ru-RU" sz="28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Главное – не переборщить ни в сторону чрезмерного запрета </a:t>
                      </a:r>
                      <a:r>
                        <a:rPr lang="ru-RU" sz="2400" b="0" i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(15 минут для современных </a:t>
                      </a:r>
                      <a:r>
                        <a:rPr lang="ru-RU" sz="2400" b="1" i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здоровых</a:t>
                      </a:r>
                      <a:r>
                        <a:rPr lang="ru-RU" sz="2400" b="0" i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детей слишком мало),  </a:t>
                      </a:r>
                      <a:r>
                        <a:rPr lang="ru-RU" sz="2800" b="0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 в сторону вседозволенности </a:t>
                      </a:r>
                      <a:r>
                        <a:rPr lang="ru-RU" sz="2400" b="0" i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(более одного часа ежедневного увлечения электронными играми и мультфильмами может привести к различным заболеваниям и недоразвитию, нарушениям зрения и опорно-двигательного аппарата).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78064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2695383"/>
              </p:ext>
            </p:extLst>
          </p:nvPr>
        </p:nvGraphicFramePr>
        <p:xfrm>
          <a:off x="123825" y="152400"/>
          <a:ext cx="8915400" cy="6492240"/>
        </p:xfrm>
        <a:graphic>
          <a:graphicData uri="http://schemas.openxmlformats.org/drawingml/2006/table">
            <a:tbl>
              <a:tblPr/>
              <a:tblGrid>
                <a:gridCol w="8915400"/>
              </a:tblGrid>
              <a:tr h="61722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чем польза?</a:t>
                      </a: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r>
                        <a:rPr lang="ru-RU" sz="2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Развивающие игры на компьютере,</a:t>
                      </a:r>
                      <a:r>
                        <a:rPr lang="ru-RU" sz="28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планшете, смартфоне и т.д. способствуют:</a:t>
                      </a:r>
                    </a:p>
                    <a:p>
                      <a:pPr marL="457200" indent="-457200" algn="l">
                        <a:buFont typeface="Wingdings" panose="05000000000000000000" pitchFamily="2" charset="2"/>
                        <a:buChar char="ü"/>
                      </a:pPr>
                      <a:r>
                        <a:rPr lang="ru-RU" sz="28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развитию памяти, внимания, воображения, логического мышления;</a:t>
                      </a:r>
                    </a:p>
                    <a:p>
                      <a:pPr marL="457200" indent="-457200" algn="l">
                        <a:buFont typeface="Wingdings" panose="05000000000000000000" pitchFamily="2" charset="2"/>
                        <a:buChar char="ü"/>
                      </a:pPr>
                      <a:r>
                        <a:rPr lang="ru-RU" sz="28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развитию мелкой моторики и координации движений.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ru-RU" sz="28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Главное, чтобы нагрузка на анализаторы, физиологические и психические процессы не была чрезмерной. 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ru-RU" sz="28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для этого важно подбирать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ru-RU" sz="28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игры и мультфильмы,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ru-RU" sz="28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которые бы соответствовали 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ru-RU" sz="28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возрасту ребенка.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ru-RU" sz="28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2800" b="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>
                        <a:buFontTx/>
                        <a:buNone/>
                      </a:pPr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</a:tbl>
          </a:graphicData>
        </a:graphic>
      </p:graphicFrame>
      <p:pic>
        <p:nvPicPr>
          <p:cNvPr id="4098" name="Picture 2" descr="D:\Мои документы (диск D)\D\Консультации\Современные гаджеты и интернет\Картинки для консультации\Дети и телефон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375" y="3789040"/>
            <a:ext cx="42862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45391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8599083"/>
              </p:ext>
            </p:extLst>
          </p:nvPr>
        </p:nvGraphicFramePr>
        <p:xfrm>
          <a:off x="133350" y="123825"/>
          <a:ext cx="8801100" cy="6115050"/>
        </p:xfrm>
        <a:graphic>
          <a:graphicData uri="http://schemas.openxmlformats.org/drawingml/2006/table">
            <a:tbl>
              <a:tblPr/>
              <a:tblGrid>
                <a:gridCol w="8801100"/>
              </a:tblGrid>
              <a:tr h="6115050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ru-RU" sz="28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Родителям необходимо помнить,</a:t>
                      </a:r>
                    </a:p>
                    <a:p>
                      <a:pPr marL="457200" indent="-457200" algn="l">
                        <a:buFont typeface="Wingdings" panose="05000000000000000000" pitchFamily="2" charset="2"/>
                        <a:buChar char="q"/>
                      </a:pPr>
                      <a:r>
                        <a:rPr lang="ru-RU" sz="28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что произвольность сформируется только к началу школьного обучения,</a:t>
                      </a: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endParaRPr lang="ru-RU" sz="1000" b="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indent="-457200" algn="l">
                        <a:buFont typeface="Wingdings" panose="05000000000000000000" pitchFamily="2" charset="2"/>
                        <a:buChar char="q"/>
                      </a:pPr>
                      <a:r>
                        <a:rPr lang="ru-RU" sz="28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старшем  дошкольном возрасте активизируется созревание центральной нервной, зрительной, двигательной и сердечно-сосудистой систем;</a:t>
                      </a: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endParaRPr lang="ru-RU" sz="1000" b="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indent="-457200" algn="l">
                        <a:buFont typeface="Wingdings" panose="05000000000000000000" pitchFamily="2" charset="2"/>
                        <a:buChar char="q"/>
                      </a:pPr>
                      <a:r>
                        <a:rPr lang="ru-RU" sz="28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ребенок в процессе этого уже испытывает перегрузки, поэтому дополнительная чрезмерная нагрузка может крайне </a:t>
                      </a: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r>
                        <a:rPr lang="ru-RU" sz="28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негативно отразиться на </a:t>
                      </a: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r>
                        <a:rPr lang="ru-RU" sz="28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созревании всех механизмов и </a:t>
                      </a: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r>
                        <a:rPr lang="ru-RU" sz="28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систем растущего организма;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</a:tbl>
          </a:graphicData>
        </a:graphic>
      </p:graphicFrame>
      <p:pic>
        <p:nvPicPr>
          <p:cNvPr id="5122" name="Picture 2" descr="D:\Мои документы (диск D)\D\Консультации\Современные гаджеты и интернет\Картинки для консультации\Ребенок в наушниках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271" y="4005064"/>
            <a:ext cx="4031729" cy="2685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81416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5141901"/>
              </p:ext>
            </p:extLst>
          </p:nvPr>
        </p:nvGraphicFramePr>
        <p:xfrm>
          <a:off x="35497" y="85725"/>
          <a:ext cx="9108504" cy="6370320"/>
        </p:xfrm>
        <a:graphic>
          <a:graphicData uri="http://schemas.openxmlformats.org/drawingml/2006/table">
            <a:tbl>
              <a:tblPr/>
              <a:tblGrid>
                <a:gridCol w="9108504"/>
              </a:tblGrid>
              <a:tr h="6143625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 всем необходимо соблюдать равновесие</a:t>
                      </a: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если полностью ограничить доступ к современным техническим устройствам, ребенок</a:t>
                      </a: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 утроенной силой приобщится к ним, став старше и лишившись чрезмерного контроля взрослых.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Необходима спокойная реакция на желания ребенка и четкое следование правилу: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строго отведенное время в день </a:t>
                      </a:r>
                      <a:r>
                        <a:rPr lang="ru-RU" sz="2000" i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(одновременный сеанс для здоровых детей – 15-20 мин. и 10 мин для детей с 3-й группой здоровья).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q"/>
                      </a:pPr>
                      <a:r>
                        <a:rPr lang="ru-RU" sz="2800" b="1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Какое время суток выбрать для игр и просмотров?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ru-RU" sz="2800" b="0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Лучше  - в первой половине дня, после обеда тоже допустимо, но не позднее, чем за два часа до сна.</a:t>
                      </a:r>
                    </a:p>
                    <a:p>
                      <a:pPr marL="457200" indent="-457200">
                        <a:buFont typeface="Wingdings" panose="05000000000000000000" pitchFamily="2" charset="2"/>
                        <a:buChar char="q"/>
                      </a:pPr>
                      <a:r>
                        <a:rPr lang="ru-RU" sz="2800" b="0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Приобщение к современным информационным устройствам </a:t>
                      </a:r>
                      <a:r>
                        <a:rPr lang="ru-RU" sz="2800" b="1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должно совпадать с прогулками </a:t>
                      </a:r>
                      <a:r>
                        <a:rPr lang="ru-RU" sz="2800" b="0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свежем воздухе. 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05651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1231681"/>
              </p:ext>
            </p:extLst>
          </p:nvPr>
        </p:nvGraphicFramePr>
        <p:xfrm>
          <a:off x="104775" y="95250"/>
          <a:ext cx="8934450" cy="6797040"/>
        </p:xfrm>
        <a:graphic>
          <a:graphicData uri="http://schemas.openxmlformats.org/drawingml/2006/table">
            <a:tbl>
              <a:tblPr/>
              <a:tblGrid>
                <a:gridCol w="8934450"/>
              </a:tblGrid>
              <a:tr h="6353175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Дошкольный возраст – время двигательной активности. </a:t>
                      </a:r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снятия статического мышечного напряжения </a:t>
                      </a: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можно разбавлять просмотр мультфильмов и развивающие игры в онлайн-режиме физическими упражнениями, в первую очередь для верхней части туловища,</a:t>
                      </a: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или подвижными играми.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Char char="q"/>
                      </a:pP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 играм на компьютере, смартфоне, планшете и т.п. необходимо заранее готовиться: тренировать точность и координацию движений, в том числе точных движений кисти рук и пальцев, а также памяти </a:t>
                      </a:r>
                      <a:r>
                        <a:rPr lang="ru-RU" sz="2400" i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(забрасывание мячей разного размера в корзину, пальчиковая гимнастика, запоминание 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ru-RU" sz="2400" i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последовательности игрушек на столе и т.п.)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q"/>
                      </a:pPr>
                      <a:r>
                        <a:rPr lang="ru-RU" sz="2800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снятия зрительного напряжения 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ru-RU" sz="2800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хорошо проводить зрительную </a:t>
                      </a:r>
                      <a:r>
                        <a:rPr lang="ru-RU" sz="2800" i="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гимнасти</a:t>
                      </a:r>
                      <a:endParaRPr lang="ru-RU" sz="2800" i="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ru-RU" sz="2800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ку, как во время пользования гаджетами, так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ru-RU" sz="2800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так и после </a:t>
                      </a:r>
                      <a:r>
                        <a:rPr lang="ru-RU" sz="2400" i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(1-2 упражнения).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</a:tbl>
          </a:graphicData>
        </a:graphic>
      </p:graphicFrame>
      <p:pic>
        <p:nvPicPr>
          <p:cNvPr id="6146" name="Picture 2" descr="D:\Мои документы (диск D)\D\Консультации\Современные гаджеты и интернет\Картинки для консультации\Ребенок и фотоаппарат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778015"/>
            <a:ext cx="2765326" cy="2037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5007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3707065"/>
              </p:ext>
            </p:extLst>
          </p:nvPr>
        </p:nvGraphicFramePr>
        <p:xfrm>
          <a:off x="47625" y="104775"/>
          <a:ext cx="9001125" cy="6339840"/>
        </p:xfrm>
        <a:graphic>
          <a:graphicData uri="http://schemas.openxmlformats.org/drawingml/2006/table">
            <a:tbl>
              <a:tblPr/>
              <a:tblGrid>
                <a:gridCol w="9001125"/>
              </a:tblGrid>
              <a:tr h="6115050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Важно помнить о правилах безопасного просмотра</a:t>
                      </a: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соблюдение которых снизит нагрузку</a:t>
                      </a: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зрительную и двигательную системы ребенка. </a:t>
                      </a:r>
                    </a:p>
                    <a:p>
                      <a:pPr marL="361950" indent="-361950">
                        <a:buFont typeface="Wingdings" panose="05000000000000000000" pitchFamily="2" charset="2"/>
                        <a:buNone/>
                      </a:pP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Зрительная дистанция от глаз до экрана не должна быть  меньше  60-70 см. Желательно, чтобы ребенок сидел на стуле со спинкой или на диване и опирался ногами на пол или скамеечку, кране нежелательны скамейки без опоры для спины. Необходимо следить за соблюдением осанки</a:t>
                      </a:r>
                      <a:r>
                        <a:rPr lang="ru-RU" sz="2800" baseline="0" dirty="0" smtClean="0"/>
                        <a:t>.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 выборе игр и мультфильмов, </a:t>
                      </a:r>
                      <a:r>
                        <a:rPr lang="ru-RU" sz="28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обратить внимание на преобладающие в них цвета</a:t>
                      </a: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Желательно, , чтобы цветные символы располагались на нейтральных белых и серых тонах, белые – на зеленом фоне. Наиболее предпочтительные тона: желтый, зеленый, оранжевый.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17847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5460717"/>
              </p:ext>
            </p:extLst>
          </p:nvPr>
        </p:nvGraphicFramePr>
        <p:xfrm>
          <a:off x="85725" y="104775"/>
          <a:ext cx="8915400" cy="6492240"/>
        </p:xfrm>
        <a:graphic>
          <a:graphicData uri="http://schemas.openxmlformats.org/drawingml/2006/table">
            <a:tbl>
              <a:tblPr/>
              <a:tblGrid>
                <a:gridCol w="8915400"/>
              </a:tblGrid>
              <a:tr h="6181725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Дополнительную нагрузку на ребенка окажут сложные изображения синего, красного и фиолетового</a:t>
                      </a: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цвета. Нежелательно использование более семи цветов на одном кадре или игровой панели. Чем младше ребенок, тем вреднее для него мерцание, блики и отражения</a:t>
                      </a:r>
                      <a:r>
                        <a:rPr lang="ru-RU" sz="2800" baseline="0" dirty="0" smtClean="0"/>
                        <a:t>.</a:t>
                      </a:r>
                      <a:endParaRPr lang="ru-RU" sz="2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Это не значит, что необходимо </a:t>
                      </a:r>
                    </a:p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выбирать исключительно</a:t>
                      </a:r>
                    </a:p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однотонные мультфильмы </a:t>
                      </a:r>
                    </a:p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игры. Для полноценного </a:t>
                      </a:r>
                    </a:p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развития ребенка важны</a:t>
                      </a:r>
                    </a:p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разнообразие, интерес, обилие </a:t>
                      </a:r>
                    </a:p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ощущений, красок, звуков и вкусов, главное здесь – не переборщить. Пусть все будет своевременно и по возрасту.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</a:tbl>
          </a:graphicData>
        </a:graphic>
      </p:graphicFrame>
      <p:pic>
        <p:nvPicPr>
          <p:cNvPr id="7170" name="Picture 2" descr="D:\Мои документы (диск D)\D\Консультации\Современные гаджеты и интернет\Картинки для консультации\Ребенок и телефон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2697088"/>
            <a:ext cx="40005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44895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933209"/>
              </p:ext>
            </p:extLst>
          </p:nvPr>
        </p:nvGraphicFramePr>
        <p:xfrm>
          <a:off x="38100" y="76200"/>
          <a:ext cx="9020175" cy="6124575"/>
        </p:xfrm>
        <a:graphic>
          <a:graphicData uri="http://schemas.openxmlformats.org/drawingml/2006/table">
            <a:tbl>
              <a:tblPr/>
              <a:tblGrid>
                <a:gridCol w="9020175"/>
              </a:tblGrid>
              <a:tr h="6124575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Еще один важный</a:t>
                      </a: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момент, на который может повлиять взрослый: </a:t>
                      </a:r>
                      <a:r>
                        <a:rPr lang="ru-RU" sz="28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культура просмотра мультфильмов и использования развивающих игр.  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ru-RU" sz="28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Хорошо, если вся семья смотрит мультфильм или какое-то время играет в электронные игры, превращая эту процедуру в семейный ритуал.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ru-RU" sz="28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При выборе мультфильмов и электронных игр, предпочтение отдавать развивающим, избегать насилия в содержании, а также агрессивного и неадекватного поведения героев. Дети с легкостью переносят это все в реальную жизнь и начинают вести себя, например, как Маша из мультсериала «Маша и медведь». Все дело в том, что содержание должно соответствовать возрасту.</a:t>
                      </a:r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17559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0466784"/>
              </p:ext>
            </p:extLst>
          </p:nvPr>
        </p:nvGraphicFramePr>
        <p:xfrm>
          <a:off x="76200" y="95250"/>
          <a:ext cx="8982075" cy="6492240"/>
        </p:xfrm>
        <a:graphic>
          <a:graphicData uri="http://schemas.openxmlformats.org/drawingml/2006/table">
            <a:tbl>
              <a:tblPr/>
              <a:tblGrid>
                <a:gridCol w="8982075"/>
              </a:tblGrid>
              <a:tr h="6391275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Такие развивающие мультфильмы как «</a:t>
                      </a:r>
                      <a:r>
                        <a:rPr lang="ru-RU" sz="2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Фиксики</a:t>
                      </a: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», «Смешарики», «Даша-следопыт», «Паровозики из </a:t>
                      </a:r>
                      <a:r>
                        <a:rPr lang="ru-RU" sz="2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Чаггинстона</a:t>
                      </a: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 и др. разработаны специально для детей. </a:t>
                      </a:r>
                    </a:p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большинстве советских мультфильмов соблюдены основные требования и по содержательным характеристикам.</a:t>
                      </a:r>
                    </a:p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А вот современные  мультфильмы многоплановы, что приспосабливает детей к быстро меняющимся условиям, в которых им предстоит в дальнейшем жить самостоятельно. Поэтому советские</a:t>
                      </a: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мультфильмы полезно сочетать с </a:t>
                      </a: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современными</a:t>
                      </a: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а отечественные – с зарубежными</a:t>
                      </a:r>
                      <a:r>
                        <a:rPr lang="ru-RU" baseline="0" dirty="0" smtClean="0"/>
                        <a:t>.</a:t>
                      </a:r>
                    </a:p>
                    <a:p>
                      <a:r>
                        <a:rPr lang="ru-RU" baseline="0" dirty="0" smtClean="0"/>
                        <a:t>      </a:t>
                      </a: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Главное, чтобы игры и мультфильмы</a:t>
                      </a:r>
                    </a:p>
                    <a:p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стали для ребенка источником новой</a:t>
                      </a:r>
                    </a:p>
                    <a:p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полезной информации.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</a:tbl>
          </a:graphicData>
        </a:graphic>
      </p:graphicFrame>
      <p:pic>
        <p:nvPicPr>
          <p:cNvPr id="8195" name="Picture 3" descr="D:\Мои документы (диск D)\D\Консультации\Современные гаджеты и интернет\Картинки для консультации\Ребенок и телефон 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765" y="4896247"/>
            <a:ext cx="2941916" cy="1961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17140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3042633"/>
              </p:ext>
            </p:extLst>
          </p:nvPr>
        </p:nvGraphicFramePr>
        <p:xfrm>
          <a:off x="179511" y="188640"/>
          <a:ext cx="8802563" cy="4680520"/>
        </p:xfrm>
        <a:graphic>
          <a:graphicData uri="http://schemas.openxmlformats.org/drawingml/2006/table">
            <a:tbl>
              <a:tblPr/>
              <a:tblGrid>
                <a:gridCol w="8802563"/>
              </a:tblGrid>
              <a:tr h="468052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pPr algn="ctr"/>
                      <a:r>
                        <a:rPr lang="ru-RU" sz="72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Спасибо за внимание!</a:t>
                      </a:r>
                      <a:endParaRPr lang="ru-RU" sz="72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8000">
                          <a:schemeClr val="accent1">
                            <a:shade val="67500"/>
                            <a:satMod val="115000"/>
                          </a:schemeClr>
                        </a:gs>
                        <a:gs pos="32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9078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877272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ru-RU" dirty="0" smtClean="0"/>
              <a:t>…………………………………….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7758558"/>
              </p:ext>
            </p:extLst>
          </p:nvPr>
        </p:nvGraphicFramePr>
        <p:xfrm>
          <a:off x="539552" y="404664"/>
          <a:ext cx="8136904" cy="5256584"/>
        </p:xfrm>
        <a:graphic>
          <a:graphicData uri="http://schemas.openxmlformats.org/drawingml/2006/table">
            <a:tbl>
              <a:tblPr/>
              <a:tblGrid>
                <a:gridCol w="8136904"/>
              </a:tblGrid>
              <a:tr h="5256584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Каждый из нас понимает, что</a:t>
                      </a: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компьютеры, телефоны,      планшеты, называемые гаджетами     - очень вредны для детей. Но при</a:t>
                      </a: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этом никто не станет отрицать, что подобные устройства прочно вошли в нашу повседневную жизнь.                         </a:t>
                      </a:r>
                    </a:p>
                    <a:p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Знакомство с ними, а также с сетью Интернет, происходит очень рано, нередко еще до того, как малыш начал уверенно говорить.            </a:t>
                      </a:r>
                    </a:p>
                    <a:p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Получается, что с одной стороны- опасно, </a:t>
                      </a:r>
                    </a:p>
                    <a:p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с другой</a:t>
                      </a:r>
                    </a:p>
                    <a:p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– неизбежно.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</a:tbl>
          </a:graphicData>
        </a:graphic>
      </p:graphicFrame>
      <p:pic>
        <p:nvPicPr>
          <p:cNvPr id="1026" name="Picture 2" descr="D:\Мои документы (диск D)\D\Консультации\Современные гаджеты и интернет\Картинки для консультации\Ребенок и компьютер 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1003" y="4581127"/>
            <a:ext cx="3874613" cy="2270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6712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877272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ru-RU" dirty="0" smtClean="0"/>
              <a:t>…………………………………….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4090523"/>
              </p:ext>
            </p:extLst>
          </p:nvPr>
        </p:nvGraphicFramePr>
        <p:xfrm>
          <a:off x="266700" y="260648"/>
          <a:ext cx="8620125" cy="5638800"/>
        </p:xfrm>
        <a:graphic>
          <a:graphicData uri="http://schemas.openxmlformats.org/drawingml/2006/table">
            <a:tbl>
              <a:tblPr/>
              <a:tblGrid>
                <a:gridCol w="8620125"/>
              </a:tblGrid>
              <a:tr h="5616624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Слово «гаджет»  английское, появилось в конце 19 века, в наш обиход вошло лишь в 2000-х. В буквальном переводе обозначает приспособление, устройство, безделушку. Изначально этим словом моряки называли</a:t>
                      </a: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любой небольшой механический предмет или даже когда забывали его название. </a:t>
                      </a:r>
                    </a:p>
                    <a:p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Сегодня чаще всего под гаджетами подразумевают плееры, смарт-браслеты, игровые приставки, т.е. то, что  подключается к компьютерам, планшетам или смартфонам (их тоже принято называть гаджетами).    </a:t>
                      </a:r>
                    </a:p>
                    <a:p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Все эти предметы вызывают</a:t>
                      </a:r>
                    </a:p>
                    <a:p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интерес у ребенка и способны </a:t>
                      </a:r>
                    </a:p>
                    <a:p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надолго захватить его внимание.  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</a:tbl>
          </a:graphicData>
        </a:graphic>
      </p:graphicFrame>
      <p:pic>
        <p:nvPicPr>
          <p:cNvPr id="4" name="Picture 3" descr="D:\Мои документы (диск D)\D\Консультации\Современные гаджеты и интернет\Картинки для консультации\Умные час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552228"/>
            <a:ext cx="3456384" cy="2305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4569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877272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ru-RU" dirty="0" smtClean="0"/>
              <a:t>……………………………………..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4538346"/>
              </p:ext>
            </p:extLst>
          </p:nvPr>
        </p:nvGraphicFramePr>
        <p:xfrm>
          <a:off x="251520" y="188640"/>
          <a:ext cx="8784976" cy="6492240"/>
        </p:xfrm>
        <a:graphic>
          <a:graphicData uri="http://schemas.openxmlformats.org/drawingml/2006/table">
            <a:tbl>
              <a:tblPr/>
              <a:tblGrid>
                <a:gridCol w="8784976"/>
              </a:tblGrid>
              <a:tr h="5688632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То, что знакомство ребенка подобными</a:t>
                      </a: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устройствами и интернетом произойдет достаточно рано, понимают и родители, и педагоги, и ученые и медики.</a:t>
                      </a:r>
                    </a:p>
                    <a:p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Медики предлагают ряд рекомендаций по организации работы детей  за компьютером или другим гаджетом:</a:t>
                      </a:r>
                    </a:p>
                    <a:p>
                      <a:pPr marL="457200" indent="-457200">
                        <a:buFontTx/>
                        <a:buChar char="-"/>
                      </a:pP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начинать общение с информационными устройствами лучше  в возрасте не ранее 5 лет;</a:t>
                      </a:r>
                    </a:p>
                    <a:p>
                      <a:pPr marL="457200" indent="-457200">
                        <a:buFontTx/>
                        <a:buChar char="-"/>
                      </a:pP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средняя дневная норма: 7-10 мин. для детей 5 лет и 10 – 15 мин. для  - 6- 8 лет; 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Эти нормы существуют с конца прошлого века 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и до сих пор неизменны.   Сегодня дети  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другие. Они с детства погружаются в    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потоки яркой и насыщенной   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информации. И соблюдать эти нормы       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практически невозможно.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</a:tbl>
          </a:graphicData>
        </a:graphic>
      </p:graphicFrame>
      <p:pic>
        <p:nvPicPr>
          <p:cNvPr id="2050" name="Picture 2" descr="D:\Мои документы (диск D)\D\Консультации\Современные гаджеты и интернет\Картинки для консультации\Ребенок и планшет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82" y="4509120"/>
            <a:ext cx="2846091" cy="227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5884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877272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4539176"/>
              </p:ext>
            </p:extLst>
          </p:nvPr>
        </p:nvGraphicFramePr>
        <p:xfrm>
          <a:off x="114300" y="152400"/>
          <a:ext cx="8867775" cy="6492240"/>
        </p:xfrm>
        <a:graphic>
          <a:graphicData uri="http://schemas.openxmlformats.org/drawingml/2006/table">
            <a:tbl>
              <a:tblPr/>
              <a:tblGrid>
                <a:gridCol w="8867775"/>
              </a:tblGrid>
              <a:tr h="6300936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Сегодня дети начинают пользоваться</a:t>
                      </a:r>
                    </a:p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компьютерами, смартфонами, </a:t>
                      </a:r>
                    </a:p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планшетами чуть ли не с года. </a:t>
                      </a:r>
                    </a:p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Хотя в</a:t>
                      </a: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настоящее время</a:t>
                      </a: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медики </a:t>
                      </a:r>
                    </a:p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рекомендуют – не ранее 2-х, а то и 3-х лет. </a:t>
                      </a:r>
                    </a:p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Такое раннее погружение вполне естественно, ведь все эти устройства являются неотъемлемыми атрибутами нашей жизни. Поэтому </a:t>
                      </a:r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наша задача  - выделить            </a:t>
                      </a:r>
                    </a:p>
                    <a:p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приемы, способные максимально  уменьшить</a:t>
                      </a:r>
                    </a:p>
                    <a:p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негативное влияние онлайн-погружения и сберечь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здоровье ребенка.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</a:t>
                      </a:r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Итак, вред, который наносят             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гаджеты растущему организму:</a:t>
                      </a:r>
                    </a:p>
                    <a:p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</a:tbl>
          </a:graphicData>
        </a:graphic>
      </p:graphicFrame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289" y="0"/>
            <a:ext cx="3035711" cy="2045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D:\Мои документы (диск D)\D\Консультации\Современные гаджеты и интернет\Картинки для консультации\Семья у компьютер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581128"/>
            <a:ext cx="2919991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89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877272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ru-RU" dirty="0" smtClean="0"/>
              <a:t>……………………………….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5841104"/>
              </p:ext>
            </p:extLst>
          </p:nvPr>
        </p:nvGraphicFramePr>
        <p:xfrm>
          <a:off x="180975" y="123825"/>
          <a:ext cx="8829675" cy="6492240"/>
        </p:xfrm>
        <a:graphic>
          <a:graphicData uri="http://schemas.openxmlformats.org/drawingml/2006/table">
            <a:tbl>
              <a:tblPr/>
              <a:tblGrid>
                <a:gridCol w="8829675"/>
              </a:tblGrid>
              <a:tr h="5991225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 работе с компьютером и другими</a:t>
                      </a:r>
                    </a:p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гаждетами</a:t>
                      </a: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первую очередь </a:t>
                      </a:r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страдает </a:t>
                      </a:r>
                    </a:p>
                    <a:p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зрение, влияет на осанку, тонус мышц,</a:t>
                      </a:r>
                    </a:p>
                    <a:p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прежде всего шеи и плечевого пояса, </a:t>
                      </a:r>
                    </a:p>
                    <a:p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 определенных условиях </a:t>
                      </a:r>
                    </a:p>
                    <a:p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затрагивается слух.    </a:t>
                      </a:r>
                    </a:p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этом возрасте большинство</a:t>
                      </a: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систем организма ребенка находятся в процессе активного развития:</a:t>
                      </a:r>
                    </a:p>
                    <a:p>
                      <a:pPr marL="457200" indent="-457200">
                        <a:buFont typeface="Wingdings" panose="05000000000000000000" pitchFamily="2" charset="2"/>
                        <a:buChar char="Ø"/>
                      </a:pPr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созревание зрительного анализатора </a:t>
                      </a: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происходит</a:t>
                      </a: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вплоть до подросткового возраста – развитие сетчатки закончится на первом году жизни; к 4-м годам ребенок уже воспринимает  все цвета, однако полностью </a:t>
                      </a:r>
                      <a:r>
                        <a:rPr lang="ru-RU" sz="28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цветовосприятие</a:t>
                      </a: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сформируется только  к 10-12 годам; окончательное созревание зрительного анализатора произойдет только к  16-17 годам.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</a:tbl>
          </a:graphicData>
        </a:graphic>
      </p:graphicFrame>
      <p:pic>
        <p:nvPicPr>
          <p:cNvPr id="4099" name="Picture 3" descr="D:\Мои документы (диск D)\D\Консультации\Современные гаджеты и интернет\Картинки для консультации\Ребенок и компьютер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0285" y="8806"/>
            <a:ext cx="2693715" cy="2693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3902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877272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7561082"/>
              </p:ext>
            </p:extLst>
          </p:nvPr>
        </p:nvGraphicFramePr>
        <p:xfrm>
          <a:off x="179511" y="188640"/>
          <a:ext cx="8784977" cy="5640660"/>
        </p:xfrm>
        <a:graphic>
          <a:graphicData uri="http://schemas.openxmlformats.org/drawingml/2006/table">
            <a:tbl>
              <a:tblPr/>
              <a:tblGrid>
                <a:gridCol w="8784977"/>
              </a:tblGrid>
              <a:tr h="564066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Получается, что , когда ребенок младше  7-ми лет смотрит мультфильмы или играет в развивающие игры, постоянно меняющиеся условия на экране держат еще несовершенную систему его глаз в постоянном напряжении. </a:t>
                      </a:r>
                    </a:p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В результате утомления  зрительного анализатора повышается</a:t>
                      </a: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частота и теряется равномерность движения глаз. Это отражается на работе мозга и       </a:t>
                      </a:r>
                    </a:p>
                    <a:p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регуляционных механизмах  </a:t>
                      </a:r>
                    </a:p>
                    <a:p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                             психики.</a:t>
                      </a:r>
                    </a:p>
                    <a:p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Результат- нервное  </a:t>
                      </a:r>
                    </a:p>
                    <a:p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          перенапряжение.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</a:tbl>
          </a:graphicData>
        </a:graphic>
      </p:graphicFrame>
      <p:pic>
        <p:nvPicPr>
          <p:cNvPr id="5122" name="Picture 2" descr="D:\Мои документы (диск D)\D\Консультации\Современные гаджеты и интернет\Картинки для консультации\компьютерная пристав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789040"/>
            <a:ext cx="3810000" cy="299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63255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877272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1042999"/>
              </p:ext>
            </p:extLst>
          </p:nvPr>
        </p:nvGraphicFramePr>
        <p:xfrm>
          <a:off x="179511" y="188639"/>
          <a:ext cx="8784977" cy="6065520"/>
        </p:xfrm>
        <a:graphic>
          <a:graphicData uri="http://schemas.openxmlformats.org/drawingml/2006/table">
            <a:tbl>
              <a:tblPr/>
              <a:tblGrid>
                <a:gridCol w="8784977"/>
              </a:tblGrid>
              <a:tr h="5760641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недостаточная двигательная 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активность и неправильные позы 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ребенка негативно сказываются на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формировании костно-мышечной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системы, приводят к </a:t>
                      </a:r>
                      <a:r>
                        <a:rPr lang="ru-RU" sz="28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нарушению осанки</a:t>
                      </a: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гипертонусу</a:t>
                      </a: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мышц;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Исследования доказали, что большинство компьютерных игр – </a:t>
                      </a:r>
                      <a:r>
                        <a:rPr lang="ru-RU" sz="28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источник стресса</a:t>
                      </a: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Даже предвкушение игры уже является </a:t>
                      </a:r>
                      <a:r>
                        <a:rPr lang="ru-RU" sz="28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стрессогенным</a:t>
                      </a: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фактором и приводит к выбросу адреналина в кровь из надпочечников, что характеризует реакцию организма на стресс. </a:t>
                      </a:r>
                      <a:r>
                        <a:rPr lang="ru-RU" sz="28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Утомление и стрессы </a:t>
                      </a: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одни из основных причин разного рода болезней независимо от возраста</a:t>
                      </a:r>
                      <a:r>
                        <a:rPr lang="ru-RU" sz="28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28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</a:tbl>
          </a:graphicData>
        </a:graphic>
      </p:graphicFrame>
      <p:pic>
        <p:nvPicPr>
          <p:cNvPr id="2050" name="Picture 2" descr="D:\Мои документы (диск D)\D\Консультации\Современные гаджеты и интернет\Картинки для консультации\Ребенок и плейе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0666"/>
            <a:ext cx="2771800" cy="2069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55203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336468"/>
              </p:ext>
            </p:extLst>
          </p:nvPr>
        </p:nvGraphicFramePr>
        <p:xfrm>
          <a:off x="38100" y="28575"/>
          <a:ext cx="9096375" cy="6339840"/>
        </p:xfrm>
        <a:graphic>
          <a:graphicData uri="http://schemas.openxmlformats.org/drawingml/2006/table">
            <a:tbl>
              <a:tblPr/>
              <a:tblGrid>
                <a:gridCol w="9096375"/>
              </a:tblGrid>
              <a:tr h="615315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Когда превышен предел работоспособности клеток головного мозга и они не успевают вовремя восстановиться – могут появиться соматические и острые инфекционные заболевания, на смену которым часто приходят нервно-психические и хронические .</a:t>
                      </a:r>
                    </a:p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Поэтому важно вовремя заметить видимые признаки утомления ребенка. У каждого они индивидуальные: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кто-то становится более пассивным;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Кто-то чрезмерно активным;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По-разному проявляются</a:t>
                      </a: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эмоциональные реакции: от смеха, </a:t>
                      </a:r>
                      <a:r>
                        <a:rPr lang="ru-RU" sz="28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пританцовывания</a:t>
                      </a: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бурного веселья до криков, плача и повышения тревожности;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Кроме физического вреда может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появиться </a:t>
                      </a:r>
                      <a:r>
                        <a:rPr lang="ru-RU" sz="28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ЗАВИСИМОСТЬ.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</a:tbl>
          </a:graphicData>
        </a:graphic>
      </p:graphicFrame>
      <p:pic>
        <p:nvPicPr>
          <p:cNvPr id="3074" name="Picture 2" descr="D:\Мои документы (диск D)\D\Консультации\Современные гаджеты и интернет\Картинки для консультации\Ребенок и планшет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5" y="4805090"/>
            <a:ext cx="3609216" cy="2024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89608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1086</TotalTime>
  <Words>1571</Words>
  <Application>Microsoft Office PowerPoint</Application>
  <PresentationFormat>Экран (4:3)</PresentationFormat>
  <Paragraphs>139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Открытая</vt:lpstr>
      <vt:lpstr>……………………………………</vt:lpstr>
      <vt:lpstr>…………………………………….</vt:lpstr>
      <vt:lpstr>…………………………………….</vt:lpstr>
      <vt:lpstr>……………………………………..</vt:lpstr>
      <vt:lpstr>Презентация PowerPoint</vt:lpstr>
      <vt:lpstr>……………………………….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……………………………………</dc:title>
  <dc:creator>User</dc:creator>
  <cp:lastModifiedBy>User</cp:lastModifiedBy>
  <cp:revision>37</cp:revision>
  <dcterms:created xsi:type="dcterms:W3CDTF">2018-04-04T14:28:20Z</dcterms:created>
  <dcterms:modified xsi:type="dcterms:W3CDTF">2018-06-09T14:30:24Z</dcterms:modified>
</cp:coreProperties>
</file>