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4" r:id="rId1"/>
  </p:sldMasterIdLst>
  <p:sldIdLst>
    <p:sldId id="286" r:id="rId2"/>
    <p:sldId id="288" r:id="rId3"/>
    <p:sldId id="290" r:id="rId4"/>
    <p:sldId id="277" r:id="rId5"/>
    <p:sldId id="257" r:id="rId6"/>
    <p:sldId id="265" r:id="rId7"/>
    <p:sldId id="264" r:id="rId8"/>
    <p:sldId id="266" r:id="rId9"/>
    <p:sldId id="267" r:id="rId10"/>
    <p:sldId id="269" r:id="rId11"/>
    <p:sldId id="271" r:id="rId12"/>
    <p:sldId id="289" r:id="rId13"/>
    <p:sldId id="273" r:id="rId14"/>
    <p:sldId id="274" r:id="rId15"/>
    <p:sldId id="276" r:id="rId16"/>
    <p:sldId id="280" r:id="rId1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691" autoAdjust="0"/>
    <p:restoredTop sz="94660"/>
  </p:normalViewPr>
  <p:slideViewPr>
    <p:cSldViewPr snapToGrid="0">
      <p:cViewPr varScale="1">
        <p:scale>
          <a:sx n="70" d="100"/>
          <a:sy n="70" d="100"/>
        </p:scale>
        <p:origin x="67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546100" y="-4763"/>
            <a:ext cx="5014912" cy="6862763"/>
            <a:chOff x="2928938" y="-4763"/>
            <a:chExt cx="5014912" cy="6862763"/>
          </a:xfrm>
        </p:grpSpPr>
        <p:sp>
          <p:nvSpPr>
            <p:cNvPr id="22" name="Freeform 6"/>
            <p:cNvSpPr/>
            <p:nvPr/>
          </p:nvSpPr>
          <p:spPr bwMode="auto">
            <a:xfrm>
              <a:off x="3367088" y="-4763"/>
              <a:ext cx="1063625" cy="2782888"/>
            </a:xfrm>
            <a:custGeom>
              <a:avLst/>
              <a:gdLst/>
              <a:ahLst/>
              <a:cxnLst/>
              <a:rect l="0" t="0" r="r" b="b"/>
              <a:pathLst>
                <a:path w="670" h="1753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23" name="Freeform 7"/>
            <p:cNvSpPr/>
            <p:nvPr/>
          </p:nvSpPr>
          <p:spPr bwMode="auto">
            <a:xfrm>
              <a:off x="2928938" y="-4763"/>
              <a:ext cx="1035050" cy="2673350"/>
            </a:xfrm>
            <a:custGeom>
              <a:avLst/>
              <a:gdLst/>
              <a:ahLst/>
              <a:cxnLst/>
              <a:rect l="0" t="0" r="r" b="b"/>
              <a:pathLst>
                <a:path w="652" h="1684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24" name="Freeform 9"/>
            <p:cNvSpPr/>
            <p:nvPr/>
          </p:nvSpPr>
          <p:spPr bwMode="auto">
            <a:xfrm>
              <a:off x="2928938" y="2582862"/>
              <a:ext cx="2693987" cy="4275138"/>
            </a:xfrm>
            <a:custGeom>
              <a:avLst/>
              <a:gdLst/>
              <a:ahLst/>
              <a:cxnLst/>
              <a:rect l="0" t="0" r="r" b="b"/>
              <a:pathLst>
                <a:path w="1697" h="2693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5" name="Freeform 10"/>
            <p:cNvSpPr/>
            <p:nvPr/>
          </p:nvSpPr>
          <p:spPr bwMode="auto">
            <a:xfrm>
              <a:off x="3371850" y="2692400"/>
              <a:ext cx="3332162" cy="4165600"/>
            </a:xfrm>
            <a:custGeom>
              <a:avLst/>
              <a:gdLst/>
              <a:ahLst/>
              <a:cxnLst/>
              <a:rect l="0" t="0" r="r" b="b"/>
              <a:pathLst>
                <a:path w="2099" h="2624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6" name="Freeform 11"/>
            <p:cNvSpPr/>
            <p:nvPr/>
          </p:nvSpPr>
          <p:spPr bwMode="auto">
            <a:xfrm>
              <a:off x="3367088" y="2687637"/>
              <a:ext cx="4576762" cy="4170363"/>
            </a:xfrm>
            <a:custGeom>
              <a:avLst/>
              <a:gdLst/>
              <a:ahLst/>
              <a:cxnLst/>
              <a:rect l="0" t="0" r="r" b="b"/>
              <a:pathLst>
                <a:path w="2883" h="2627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7" name="Freeform 12"/>
            <p:cNvSpPr/>
            <p:nvPr/>
          </p:nvSpPr>
          <p:spPr bwMode="auto">
            <a:xfrm>
              <a:off x="2928938" y="2578100"/>
              <a:ext cx="3584575" cy="4279900"/>
            </a:xfrm>
            <a:custGeom>
              <a:avLst/>
              <a:gdLst/>
              <a:ahLst/>
              <a:cxnLst/>
              <a:rect l="0" t="0" r="r" b="b"/>
              <a:pathLst>
                <a:path w="2258" h="2696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28401" y="1380068"/>
            <a:ext cx="8574622" cy="2616199"/>
          </a:xfrm>
        </p:spPr>
        <p:txBody>
          <a:bodyPr anchor="b">
            <a:normAutofit/>
          </a:bodyPr>
          <a:lstStyle>
            <a:lvl1pPr algn="r">
              <a:defRPr sz="60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15377" y="3996267"/>
            <a:ext cx="6987645" cy="1388534"/>
          </a:xfrm>
        </p:spPr>
        <p:txBody>
          <a:bodyPr anchor="t">
            <a:normAutofit/>
          </a:bodyPr>
          <a:lstStyle>
            <a:lvl1pPr marL="0" indent="0" algn="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7DE57C-403A-4937-8974-1C1C851913BF}" type="datetimeFigureOut">
              <a:rPr lang="ru-RU" smtClean="0"/>
              <a:t>24.12.2018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2412" y="5883275"/>
            <a:ext cx="4324044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B9561E-00A7-43CA-A0B7-F0025A94A1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6783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4732865"/>
            <a:ext cx="10018711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386012" y="932112"/>
            <a:ext cx="8225944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1" y="5299603"/>
            <a:ext cx="10018711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7DE57C-403A-4937-8974-1C1C851913BF}" type="datetimeFigureOut">
              <a:rPr lang="ru-RU" smtClean="0"/>
              <a:t>24.12.2018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B9561E-00A7-43CA-A0B7-F0025A94A1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63273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685800"/>
            <a:ext cx="10018711" cy="304800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343400"/>
            <a:ext cx="10018713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7DE57C-403A-4937-8974-1C1C851913BF}" type="datetimeFigureOut">
              <a:rPr lang="ru-RU" smtClean="0"/>
              <a:t>24.12.2018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B9561E-00A7-43CA-A0B7-F0025A94A1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679103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36811" y="3428999"/>
            <a:ext cx="8532815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1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7DE57C-403A-4937-8974-1C1C851913BF}" type="datetimeFigureOut">
              <a:rPr lang="ru-RU" smtClean="0"/>
              <a:t>24.12.2018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B9561E-00A7-43CA-A0B7-F0025A94A1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216454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3308581"/>
            <a:ext cx="10018709" cy="1468800"/>
          </a:xfrm>
        </p:spPr>
        <p:txBody>
          <a:bodyPr anchor="b">
            <a:normAutofit/>
          </a:bodyPr>
          <a:lstStyle>
            <a:lvl1pPr algn="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7381"/>
            <a:ext cx="10018710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7DE57C-403A-4937-8974-1C1C851913BF}" type="datetimeFigureOut">
              <a:rPr lang="ru-RU" smtClean="0"/>
              <a:t>24.12.2018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B9561E-00A7-43CA-A0B7-F0025A94A1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483881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3" y="3886200"/>
            <a:ext cx="10018710" cy="889000"/>
          </a:xfrm>
        </p:spPr>
        <p:txBody>
          <a:bodyPr vert="horz" lIns="91440" tIns="45720" rIns="91440" bIns="45720" rtlCol="0" anchor="b">
            <a:normAutofit/>
          </a:bodyPr>
          <a:lstStyle>
            <a:lvl1pPr algn="r"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5200"/>
            <a:ext cx="10018710" cy="10160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7DE57C-403A-4937-8974-1C1C851913BF}" type="datetimeFigureOut">
              <a:rPr lang="ru-RU" smtClean="0"/>
              <a:t>24.12.2018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B9561E-00A7-43CA-A0B7-F0025A94A1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103730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685800"/>
            <a:ext cx="10018712" cy="2727325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2" y="3505200"/>
            <a:ext cx="10018713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3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7DE57C-403A-4937-8974-1C1C851913BF}" type="datetimeFigureOut">
              <a:rPr lang="ru-RU" smtClean="0"/>
              <a:t>24.12.2018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B9561E-00A7-43CA-A0B7-F0025A94A1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949427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7DE57C-403A-4937-8974-1C1C851913BF}" type="datetimeFigureOut">
              <a:rPr lang="ru-RU" smtClean="0"/>
              <a:t>24.12.2018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B9561E-00A7-43CA-A0B7-F0025A94A1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75305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732655" y="685800"/>
            <a:ext cx="1770369" cy="5105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4312" y="685800"/>
            <a:ext cx="8019742" cy="51054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7DE57C-403A-4937-8974-1C1C851913BF}" type="datetimeFigureOut">
              <a:rPr lang="ru-RU" smtClean="0"/>
              <a:t>24.12.2018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B9561E-00A7-43CA-A0B7-F0025A94A1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306734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392" y="476672"/>
            <a:ext cx="10972800" cy="1143000"/>
          </a:xfrm>
        </p:spPr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24.12.2018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98704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7DE57C-403A-4937-8974-1C1C851913BF}" type="datetimeFigureOut">
              <a:rPr lang="ru-RU" smtClean="0"/>
              <a:t>24.12.2018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951856" y="5867131"/>
            <a:ext cx="551167" cy="365125"/>
          </a:xfrm>
        </p:spPr>
        <p:txBody>
          <a:bodyPr/>
          <a:lstStyle/>
          <a:p>
            <a:fld id="{5AB9561E-00A7-43CA-A0B7-F0025A94A1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38170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2279" y="2666999"/>
            <a:ext cx="8930747" cy="2110382"/>
          </a:xfrm>
        </p:spPr>
        <p:txBody>
          <a:bodyPr anchor="b"/>
          <a:lstStyle>
            <a:lvl1pPr algn="r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2278" y="4777381"/>
            <a:ext cx="893074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7DE57C-403A-4937-8974-1C1C851913BF}" type="datetimeFigureOut">
              <a:rPr lang="ru-RU" smtClean="0"/>
              <a:t>24.12.2018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B9561E-00A7-43CA-A0B7-F0025A94A1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90880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84312" y="2666999"/>
            <a:ext cx="4895055" cy="31242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07967" y="2667000"/>
            <a:ext cx="4895056" cy="3124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7DE57C-403A-4937-8974-1C1C851913BF}" type="datetimeFigureOut">
              <a:rPr lang="ru-RU" smtClean="0"/>
              <a:t>24.12.2018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B9561E-00A7-43CA-A0B7-F0025A94A1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05091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72179" y="2658533"/>
            <a:ext cx="4607188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84311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880487" y="2667000"/>
            <a:ext cx="462253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7967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7DE57C-403A-4937-8974-1C1C851913BF}" type="datetimeFigureOut">
              <a:rPr lang="ru-RU" smtClean="0"/>
              <a:t>24.12.2018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B9561E-00A7-43CA-A0B7-F0025A94A1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27053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7DE57C-403A-4937-8974-1C1C851913BF}" type="datetimeFigureOut">
              <a:rPr lang="ru-RU" smtClean="0"/>
              <a:t>24.12.2018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B9561E-00A7-43CA-A0B7-F0025A94A1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36035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7DE57C-403A-4937-8974-1C1C851913BF}" type="datetimeFigureOut">
              <a:rPr lang="ru-RU" smtClean="0"/>
              <a:t>24.12.2018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B9561E-00A7-43CA-A0B7-F0025A94A1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15278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1600200"/>
            <a:ext cx="3549121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62033" y="685799"/>
            <a:ext cx="6240990" cy="5105401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2" y="2971800"/>
            <a:ext cx="3549121" cy="18288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7DE57C-403A-4937-8974-1C1C851913BF}" type="datetimeFigureOut">
              <a:rPr lang="ru-RU" smtClean="0"/>
              <a:t>24.12.2018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B9561E-00A7-43CA-A0B7-F0025A94A1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60104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2724" y="1752599"/>
            <a:ext cx="5426158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94682" y="914400"/>
            <a:ext cx="3280974" cy="4572000"/>
          </a:xfrm>
          <a:prstGeom prst="roundRect">
            <a:avLst>
              <a:gd name="adj" fmla="val 42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2724" y="3124199"/>
            <a:ext cx="5426158" cy="1828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7DE57C-403A-4937-8974-1C1C851913BF}" type="datetimeFigureOut">
              <a:rPr lang="ru-RU" smtClean="0"/>
              <a:t>24.12.2018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B9561E-00A7-43CA-A0B7-F0025A94A1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97975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150812" y="0"/>
            <a:ext cx="2436813" cy="6858001"/>
            <a:chOff x="1320800" y="0"/>
            <a:chExt cx="2436813" cy="6858001"/>
          </a:xfrm>
        </p:grpSpPr>
        <p:sp>
          <p:nvSpPr>
            <p:cNvPr id="8" name="Freeform 6"/>
            <p:cNvSpPr/>
            <p:nvPr/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9" name="Freeform 7"/>
            <p:cNvSpPr/>
            <p:nvPr/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0" name="Freeform 8"/>
            <p:cNvSpPr/>
            <p:nvPr/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1" name="Freeform 9"/>
            <p:cNvSpPr/>
            <p:nvPr/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2" name="Freeform 10"/>
            <p:cNvSpPr/>
            <p:nvPr/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13" name="Freeform 11"/>
            <p:cNvSpPr/>
            <p:nvPr/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0" y="2666999"/>
            <a:ext cx="10018713" cy="31242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732656" y="5883275"/>
            <a:ext cx="1143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A77DE57C-403A-4937-8974-1C1C851913BF}" type="datetimeFigureOut">
              <a:rPr lang="ru-RU" smtClean="0"/>
              <a:t>24.12.2018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2279" y="5883275"/>
            <a:ext cx="708417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51856" y="5883275"/>
            <a:ext cx="5511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5AB9561E-00A7-43CA-A0B7-F0025A94A1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05384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5" r:id="rId1"/>
    <p:sldLayoutId id="2147483816" r:id="rId2"/>
    <p:sldLayoutId id="2147483817" r:id="rId3"/>
    <p:sldLayoutId id="2147483818" r:id="rId4"/>
    <p:sldLayoutId id="2147483819" r:id="rId5"/>
    <p:sldLayoutId id="2147483820" r:id="rId6"/>
    <p:sldLayoutId id="2147483821" r:id="rId7"/>
    <p:sldLayoutId id="2147483822" r:id="rId8"/>
    <p:sldLayoutId id="2147483823" r:id="rId9"/>
    <p:sldLayoutId id="2147483824" r:id="rId10"/>
    <p:sldLayoutId id="2147483825" r:id="rId11"/>
    <p:sldLayoutId id="2147483826" r:id="rId12"/>
    <p:sldLayoutId id="2147483827" r:id="rId13"/>
    <p:sldLayoutId id="2147483828" r:id="rId14"/>
    <p:sldLayoutId id="2147483829" r:id="rId15"/>
    <p:sldLayoutId id="2147483830" r:id="rId16"/>
    <p:sldLayoutId id="2147483831" r:id="rId17"/>
    <p:sldLayoutId id="2147483832" r:id="rId18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5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jpeg"/><Relationship Id="rId3" Type="http://schemas.openxmlformats.org/officeDocument/2006/relationships/image" Target="../media/image19.jpeg"/><Relationship Id="rId7" Type="http://schemas.openxmlformats.org/officeDocument/2006/relationships/image" Target="../media/image23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Relationship Id="rId9" Type="http://schemas.openxmlformats.org/officeDocument/2006/relationships/image" Target="../media/image25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18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jpeg"/><Relationship Id="rId3" Type="http://schemas.openxmlformats.org/officeDocument/2006/relationships/image" Target="../media/image28.jpeg"/><Relationship Id="rId7" Type="http://schemas.openxmlformats.org/officeDocument/2006/relationships/image" Target="../media/image32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1.jpeg"/><Relationship Id="rId5" Type="http://schemas.openxmlformats.org/officeDocument/2006/relationships/image" Target="../media/image30.jpeg"/><Relationship Id="rId4" Type="http://schemas.openxmlformats.org/officeDocument/2006/relationships/image" Target="../media/image29.jpeg"/><Relationship Id="rId9" Type="http://schemas.openxmlformats.org/officeDocument/2006/relationships/image" Target="../media/image34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7" Type="http://schemas.openxmlformats.org/officeDocument/2006/relationships/image" Target="../media/image38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37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41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392" y="259308"/>
            <a:ext cx="10972800" cy="6196084"/>
          </a:xfrm>
        </p:spPr>
        <p:txBody>
          <a:bodyPr>
            <a:normAutofit fontScale="90000"/>
          </a:bodyPr>
          <a:lstStyle/>
          <a:p>
            <a:r>
              <a:rPr 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</a:t>
            </a:r>
            <a:br>
              <a:rPr 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ru-RU" sz="3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Все профессии нужны, все профессии важны</a:t>
            </a:r>
            <a:br>
              <a:rPr lang="ru-RU" sz="3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методическая разработка </a:t>
            </a:r>
            <a:br>
              <a:rPr lang="ru-RU" sz="31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профориентационного</a:t>
            </a:r>
            <a:r>
              <a:rPr lang="ru-RU" sz="31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занятия</a:t>
            </a:r>
            <a:br>
              <a:rPr lang="ru-RU" sz="31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1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1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1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                                </a:t>
            </a:r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Выполнила:</a:t>
            </a: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                                   Тарасова Л.А,</a:t>
            </a:r>
            <a:b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                                                          учитель начальных классов</a:t>
            </a:r>
            <a:b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                                               МБОУ «СОШ №34»</a:t>
            </a:r>
            <a:b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                              </a:t>
            </a:r>
            <a:r>
              <a:rPr lang="ru-RU" sz="200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г.Кемерово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81601805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t3.ftcdn.net/jpg/00/22/21/46/500_F_22214605_4yed3levJHrJHJi0DcgJm9VjPne9Pp1J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587859" y="1473959"/>
            <a:ext cx="7142996" cy="53096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Рисунок 2" descr="http://klassvyv.ucoz.net/ljhh.png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36936" y="1761830"/>
            <a:ext cx="1374140" cy="161925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8" descr="http://blog.childlib.by/wp-content/uploads/2018/09/3.jpg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1789516">
            <a:off x="5858830" y="1526759"/>
            <a:ext cx="1588861" cy="16847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Рисунок 5" descr="http://zubr-online.ru/image/cache/catalog/images_small/25145-H6_z01-1200x800.jpg"/>
          <p:cNvPicPr/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25577" y="1707642"/>
            <a:ext cx="1642745" cy="1095375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84311" y="685801"/>
            <a:ext cx="10018713" cy="788158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Игра «Угадай профессию»</a:t>
            </a:r>
            <a:endParaRPr lang="ru-RU" sz="36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74044441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https://cdn.photocentra.ru/images/main20/201260_main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47163" y="573208"/>
            <a:ext cx="8527185" cy="5677466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1484313" y="5581933"/>
            <a:ext cx="10018712" cy="805218"/>
          </a:xfrm>
        </p:spPr>
        <p:txBody>
          <a:bodyPr>
            <a:normAutofit/>
          </a:bodyPr>
          <a:lstStyle/>
          <a:p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dirty="0"/>
          </a:p>
        </p:txBody>
      </p:sp>
      <p:sp>
        <p:nvSpPr>
          <p:cNvPr id="10" name="Текст 9"/>
          <p:cNvSpPr>
            <a:spLocks noGrp="1"/>
          </p:cNvSpPr>
          <p:nvPr>
            <p:ph type="body" idx="1"/>
          </p:nvPr>
        </p:nvSpPr>
        <p:spPr>
          <a:xfrm>
            <a:off x="1593494" y="5581933"/>
            <a:ext cx="10018713" cy="504967"/>
          </a:xfrm>
        </p:spPr>
        <p:txBody>
          <a:bodyPr>
            <a:normAutofit fontScale="85000" lnSpcReduction="10000"/>
          </a:bodyPr>
          <a:lstStyle/>
          <a:p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11" name="Текст 10"/>
          <p:cNvSpPr>
            <a:spLocks noGrp="1"/>
          </p:cNvSpPr>
          <p:nvPr>
            <p:ph type="body" sz="quarter" idx="13"/>
          </p:nvPr>
        </p:nvSpPr>
        <p:spPr>
          <a:xfrm>
            <a:off x="1484312" y="6482687"/>
            <a:ext cx="10018713" cy="109181"/>
          </a:xfrm>
        </p:spPr>
        <p:txBody>
          <a:bodyPr>
            <a:normAutofit fontScale="25000" lnSpcReduction="20000"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69749087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719736" y="260649"/>
            <a:ext cx="547260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Игра</a:t>
            </a:r>
            <a:endParaRPr lang="ru-RU" sz="28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«БЮРО НАХОДОК»</a:t>
            </a:r>
            <a:endParaRPr lang="ru-RU" sz="2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991544" y="1556793"/>
            <a:ext cx="2808312" cy="954107"/>
          </a:xfrm>
          <a:prstGeom prst="rect">
            <a:avLst/>
          </a:prstGeom>
          <a:solidFill>
            <a:srgbClr val="0070C0"/>
          </a:solidFill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2800" b="1" i="1" dirty="0">
                <a:solidFill>
                  <a:schemeClr val="bg1"/>
                </a:solidFill>
              </a:rPr>
              <a:t>* КОЛЕСО</a:t>
            </a:r>
          </a:p>
          <a:p>
            <a:pPr>
              <a:defRPr/>
            </a:pPr>
            <a:r>
              <a:rPr lang="ru-RU" sz="2800" b="1" i="1" dirty="0">
                <a:solidFill>
                  <a:schemeClr val="bg1"/>
                </a:solidFill>
              </a:rPr>
              <a:t>* КИРПИЧ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5951984" y="1628801"/>
            <a:ext cx="3240360" cy="830997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2400" b="1" i="1" dirty="0" smtClean="0">
                <a:solidFill>
                  <a:schemeClr val="bg1"/>
                </a:solidFill>
              </a:rPr>
              <a:t>* </a:t>
            </a:r>
            <a:r>
              <a:rPr lang="ru-RU" sz="2400" b="1" i="1" dirty="0">
                <a:solidFill>
                  <a:schemeClr val="bg1"/>
                </a:solidFill>
              </a:rPr>
              <a:t>ИГЛА-ТАБЛЕТКИ</a:t>
            </a:r>
          </a:p>
          <a:p>
            <a:pPr>
              <a:defRPr/>
            </a:pPr>
            <a:r>
              <a:rPr lang="ru-RU" sz="2400" b="1" i="1" dirty="0">
                <a:solidFill>
                  <a:schemeClr val="bg1"/>
                </a:solidFill>
              </a:rPr>
              <a:t>* НИТКИ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919536" y="3789041"/>
            <a:ext cx="2376264" cy="954107"/>
          </a:xfrm>
          <a:prstGeom prst="rect">
            <a:avLst/>
          </a:prstGeom>
          <a:solidFill>
            <a:srgbClr val="0070C0"/>
          </a:solidFill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2800" b="1" i="1" dirty="0">
                <a:solidFill>
                  <a:schemeClr val="bg1"/>
                </a:solidFill>
              </a:rPr>
              <a:t>* МУКА</a:t>
            </a:r>
          </a:p>
          <a:p>
            <a:pPr>
              <a:defRPr/>
            </a:pPr>
            <a:r>
              <a:rPr lang="ru-RU" sz="2800" b="1" i="1" dirty="0">
                <a:solidFill>
                  <a:schemeClr val="bg1"/>
                </a:solidFill>
              </a:rPr>
              <a:t>* МЕЛ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6312024" y="3789041"/>
            <a:ext cx="3096344" cy="954107"/>
          </a:xfrm>
          <a:prstGeom prst="rect">
            <a:avLst/>
          </a:prstGeom>
          <a:solidFill>
            <a:srgbClr val="0070C0"/>
          </a:solidFill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2800" b="1" i="1" dirty="0">
                <a:solidFill>
                  <a:schemeClr val="bg1"/>
                </a:solidFill>
              </a:rPr>
              <a:t>* </a:t>
            </a:r>
            <a:r>
              <a:rPr lang="ru-RU" sz="2800" b="1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НОЖНИЦЫ</a:t>
            </a:r>
          </a:p>
          <a:p>
            <a:pPr>
              <a:defRPr/>
            </a:pPr>
            <a:r>
              <a:rPr lang="ru-RU" sz="2800" b="1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 ВЕДРО, КИСТЬ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1919536" y="1700809"/>
            <a:ext cx="396044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b="1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* </a:t>
            </a:r>
            <a:r>
              <a:rPr lang="ru-RU" sz="2400" b="1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Водитель</a:t>
            </a:r>
          </a:p>
          <a:p>
            <a:pPr>
              <a:defRPr/>
            </a:pPr>
            <a:r>
              <a:rPr lang="ru-RU" sz="2400" b="1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* Каменщик, строитель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6096000" y="1700809"/>
            <a:ext cx="324036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* </a:t>
            </a:r>
            <a:r>
              <a:rPr lang="ru-RU" sz="2400" b="1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Врач, доктор</a:t>
            </a:r>
          </a:p>
          <a:p>
            <a:pPr>
              <a:defRPr/>
            </a:pPr>
            <a:r>
              <a:rPr lang="ru-RU" sz="2400" b="1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* Портной, швея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1775520" y="3861049"/>
            <a:ext cx="468052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2400" b="1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* Повар, пекарь, кондитер</a:t>
            </a:r>
          </a:p>
          <a:p>
            <a:pPr>
              <a:defRPr/>
            </a:pPr>
            <a:r>
              <a:rPr lang="ru-RU" sz="2400" b="1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* Учитель, педагог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6744072" y="3789041"/>
            <a:ext cx="237626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2400" b="1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*Парикмахер</a:t>
            </a:r>
          </a:p>
          <a:p>
            <a:pPr>
              <a:defRPr/>
            </a:pPr>
            <a:r>
              <a:rPr lang="ru-RU" sz="2400" b="1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*Маляр</a:t>
            </a:r>
            <a:r>
              <a:rPr lang="ru-RU" sz="2400" b="1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 </a:t>
            </a:r>
          </a:p>
        </p:txBody>
      </p:sp>
      <p:pic>
        <p:nvPicPr>
          <p:cNvPr id="12" name="Picture 5" descr="C16-05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43672" y="260649"/>
            <a:ext cx="1440160" cy="12521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6" name="Picture 2" descr="http://previews.123rf.com/images/tigatelu/tigatelu1307/tigatelu130700045/20754201-Boy-cartoon-in-the-red-car--Stock-Vector-clipart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47529" y="260649"/>
            <a:ext cx="1188409" cy="1229063"/>
          </a:xfrm>
          <a:prstGeom prst="rect">
            <a:avLst/>
          </a:prstGeom>
          <a:noFill/>
        </p:spPr>
      </p:pic>
      <p:pic>
        <p:nvPicPr>
          <p:cNvPr id="6148" name="Picture 4" descr="http://upload-1f47061a063c9bb9706729066dc63a02.commondatastorage.googleapis.com/main/7a3/7a30aad45439136e3b765e93dc8eb491/ea37e759ad63ea4fa860a677a871268f.jpe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56240" y="188640"/>
            <a:ext cx="1368152" cy="1368152"/>
          </a:xfrm>
          <a:prstGeom prst="rect">
            <a:avLst/>
          </a:prstGeom>
          <a:noFill/>
        </p:spPr>
      </p:pic>
      <p:pic>
        <p:nvPicPr>
          <p:cNvPr id="6150" name="Picture 6" descr="http://img3.okidoker.com/c/1/2/9/29122/5027297/10551665_2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264352" y="1700808"/>
            <a:ext cx="1263894" cy="1224136"/>
          </a:xfrm>
          <a:prstGeom prst="rect">
            <a:avLst/>
          </a:prstGeom>
          <a:noFill/>
        </p:spPr>
      </p:pic>
      <p:pic>
        <p:nvPicPr>
          <p:cNvPr id="6152" name="Picture 8" descr="http://www.clipartkid.com/images/313/cooking-clipart-clipart-panda-free-clipart-images-a6NEct-clipart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79576" y="2636912"/>
            <a:ext cx="1173844" cy="1152128"/>
          </a:xfrm>
          <a:prstGeom prst="rect">
            <a:avLst/>
          </a:prstGeom>
          <a:noFill/>
        </p:spPr>
      </p:pic>
      <p:sp>
        <p:nvSpPr>
          <p:cNvPr id="6154" name="AutoShape 10" descr="http://ru.stockfresh.com/thumbs/lenm/332049_%D0%BF%D1%83%D1%82%D0%B8-%D0%BA%D0%BD%D0%B8%D0%B3%D0%B0-%D0%B4%D0%B5%D1%82%D0%B8-%D0%B8%D1%81%D0%BA%D1%83%D1%81%D1%81%D1%82%D0%B2%D0%B0-%D0%B4%D1%80%D1%83%D0%B7%D0%B5%D0%B9-%D0%BE%D0%B1%D1%80%D0%B0%D0%B7%D0%BE%D0%B2%D0%B0%D0%BD%D0%B8%D0%B5.jpg"/>
          <p:cNvSpPr>
            <a:spLocks noChangeAspect="1" noChangeArrowheads="1"/>
          </p:cNvSpPr>
          <p:nvPr/>
        </p:nvSpPr>
        <p:spPr bwMode="auto">
          <a:xfrm>
            <a:off x="1679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156" name="AutoShape 12" descr="http://ru.stockfresh.com/thumbs/lenm/332049_%D0%BF%D1%83%D1%82%D0%B8-%D0%BA%D0%BD%D0%B8%D0%B3%D0%B0-%D0%B4%D0%B5%D1%82%D0%B8-%D0%B8%D1%81%D0%BA%D1%83%D1%81%D1%81%D1%82%D0%B2%D0%B0-%D0%B4%D1%80%D1%83%D0%B7%D0%B5%D0%B9-%D0%BE%D0%B1%D1%80%D0%B0%D0%B7%D0%BE%D0%B2%D0%B0%D0%BD%D0%B8%D0%B5.jpg"/>
          <p:cNvSpPr>
            <a:spLocks noChangeAspect="1" noChangeArrowheads="1"/>
          </p:cNvSpPr>
          <p:nvPr/>
        </p:nvSpPr>
        <p:spPr bwMode="auto">
          <a:xfrm>
            <a:off x="1679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158" name="AutoShape 14" descr="http://ru.stockfresh.com/thumbs/lenm/332049_%D0%BF%D1%83%D1%82%D0%B8-%D0%BA%D0%BD%D0%B8%D0%B3%D0%B0-%D0%B4%D0%B5%D1%82%D0%B8-%D0%B8%D1%81%D0%BA%D1%83%D1%81%D1%81%D1%82%D0%B2%D0%B0-%D0%B4%D1%80%D1%83%D0%B7%D0%B5%D0%B9-%D0%BE%D0%B1%D1%80%D0%B0%D0%B7%D0%BE%D0%B2%D0%B0%D0%BD%D0%B8%D0%B5.jpg"/>
          <p:cNvSpPr>
            <a:spLocks noChangeAspect="1" noChangeArrowheads="1"/>
          </p:cNvSpPr>
          <p:nvPr/>
        </p:nvSpPr>
        <p:spPr bwMode="auto">
          <a:xfrm>
            <a:off x="1679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6160" name="Picture 16" descr="http://santehniks.ucoz.ua/_nw/97/78218895.jpg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51784" y="4941169"/>
            <a:ext cx="1162100" cy="1266689"/>
          </a:xfrm>
          <a:prstGeom prst="rect">
            <a:avLst/>
          </a:prstGeom>
          <a:noFill/>
        </p:spPr>
      </p:pic>
      <p:pic>
        <p:nvPicPr>
          <p:cNvPr id="6162" name="Picture 18" descr="http://www.clipartkid.com/images/648/combing-hair-clipart-cliparthut-free-clipart-h2TWTa-clipart.jpg"/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04112" y="2564904"/>
            <a:ext cx="1224136" cy="1224136"/>
          </a:xfrm>
          <a:prstGeom prst="rect">
            <a:avLst/>
          </a:prstGeom>
          <a:noFill/>
        </p:spPr>
      </p:pic>
      <p:pic>
        <p:nvPicPr>
          <p:cNvPr id="6164" name="Picture 20" descr="http://allday1.com/imagedb/21/3/e2c1bedd6c4aa8dda3ff9e8e253c3.jpg"/>
          <p:cNvPicPr>
            <a:picLocks noChangeAspect="1" noChangeArrowheads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92145" y="4725144"/>
            <a:ext cx="901227" cy="144016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9129559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6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"/>
                            </p:stCondLst>
                            <p:childTnLst>
                              <p:par>
                                <p:cTn id="4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6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6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500"/>
                            </p:stCondLst>
                            <p:childTnLst>
                              <p:par>
                                <p:cTn id="6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3" dur="500"/>
                                        <p:tgtEl>
                                          <p:spTgt spid="6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8" dur="500"/>
                                        <p:tgtEl>
                                          <p:spTgt spid="6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/>
      <p:bldP spid="9" grpId="0"/>
      <p:bldP spid="10" grpId="0"/>
      <p:bldP spid="11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http://esgeo.ru/Foto/Costa_Rica/Arenal/vulkan_arenal_pejzazh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19869" y="476673"/>
            <a:ext cx="8493064" cy="589683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696454070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84311" y="685801"/>
            <a:ext cx="10018713" cy="556146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Отгадай загадки</a:t>
            </a:r>
            <a:b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pic>
        <p:nvPicPr>
          <p:cNvPr id="7170" name="Picture 2" descr="https://ds05.infourok.ru/uploads/ex/0cb2/0002df59-631584a7/hello_html_m69e3f6e7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22921" y="1022747"/>
            <a:ext cx="3543392" cy="23641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http://ds.odes.obr55.ru/files/2018/11/%D0%BC%D1%87%D1%811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10280" y="1273636"/>
            <a:ext cx="2851123" cy="21210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4" name="Picture 6" descr="http://devicebox.ru/wp-content/uploads/2016/11/%D1%80%D0%B5%D0%BC%D0%BE%D0%BD%D1%82-%D1%85%D0%BE%D0%BB%D0%BE%D0%B4%D0%B8%D0%BB%D1%8C%D0%BD%D0%B8%D0%BA%D0%BE%D0%B2-3.jpg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9339382" y="560245"/>
            <a:ext cx="2579426" cy="32891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6" name="Picture 8" descr="https://pickimage.ru/wp-content/uploads/images/detskie/profession/profecia3.jpg"/>
          <p:cNvPicPr>
            <a:picLocks noChangeAspect="1" noChangeArrowheads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20203294">
            <a:off x="1040214" y="3639443"/>
            <a:ext cx="1731414" cy="21998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8" name="Picture 10" descr="https://xn----7sbba0ba9aoomhm0cr7h.xn--p1ai/assets/images/resources/32633/njdyk89bzg8.jpg"/>
          <p:cNvPicPr>
            <a:picLocks noChangeAspect="1" noChangeArrowheads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2569"/>
          <a:stretch/>
        </p:blipFill>
        <p:spPr bwMode="auto">
          <a:xfrm rot="559306">
            <a:off x="3036205" y="4385981"/>
            <a:ext cx="2342649" cy="2508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80" name="Picture 12" descr="https://2.bp.blogspot.com/-q9IhWy6-cBU/WLxbtdEV1uI/AAAAAAAAApI/aETHQEy5TLsCr7-HHmJQnvX8JndXVyUqgCLcB/s1600/DSC01258.JPG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5536182" y="3533312"/>
            <a:ext cx="2516870" cy="17401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82" name="Picture 14" descr="https://st2.depositphotos.com/3038577/10803/v/950/depositphotos_108035336-stock-illustration-funny-hairdresser-or-barber-profession.jpg"/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603618">
            <a:off x="7906116" y="4164130"/>
            <a:ext cx="1924879" cy="25453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84" name="Picture 16" descr="http://printonic.ru/uploads/images/2016/04/15/img_5710aed323309.jpg"/>
          <p:cNvPicPr>
            <a:picLocks noChangeAspect="1" noChangeArrowheads="1"/>
          </p:cNvPicPr>
          <p:nvPr/>
        </p:nvPicPr>
        <p:blipFill rotWithShape="1"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0129287" y="4244454"/>
            <a:ext cx="1853447" cy="21009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07366101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7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1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71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717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7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71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71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717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7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71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71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718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7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71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71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718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7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71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71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718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7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91544" y="404665"/>
            <a:ext cx="8229600" cy="45719"/>
          </a:xfrm>
        </p:spPr>
        <p:txBody>
          <a:bodyPr>
            <a:normAutofit fontScale="90000"/>
          </a:bodyPr>
          <a:lstStyle/>
          <a:p>
            <a:r>
              <a:rPr lang="ru-RU" sz="4800" dirty="0">
                <a:solidFill>
                  <a:srgbClr val="C00000"/>
                </a:solidFill>
                <a:latin typeface="+mn-lt"/>
              </a:rPr>
              <a:t> </a:t>
            </a:r>
          </a:p>
        </p:txBody>
      </p:sp>
      <p:cxnSp>
        <p:nvCxnSpPr>
          <p:cNvPr id="26" name="Прямая со стрелкой 25"/>
          <p:cNvCxnSpPr/>
          <p:nvPr/>
        </p:nvCxnSpPr>
        <p:spPr>
          <a:xfrm>
            <a:off x="3359696" y="1196752"/>
            <a:ext cx="504056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27" name="Прямая со стрелкой 26"/>
          <p:cNvCxnSpPr/>
          <p:nvPr/>
        </p:nvCxnSpPr>
        <p:spPr>
          <a:xfrm>
            <a:off x="7536160" y="1196752"/>
            <a:ext cx="576064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28" name="Прямая со стрелкой 27"/>
          <p:cNvCxnSpPr/>
          <p:nvPr/>
        </p:nvCxnSpPr>
        <p:spPr>
          <a:xfrm>
            <a:off x="9192344" y="1772816"/>
            <a:ext cx="0" cy="57606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29" name="Прямая со стрелкой 28"/>
          <p:cNvCxnSpPr/>
          <p:nvPr/>
        </p:nvCxnSpPr>
        <p:spPr>
          <a:xfrm flipH="1">
            <a:off x="7680176" y="2996952"/>
            <a:ext cx="432048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pic>
        <p:nvPicPr>
          <p:cNvPr id="23" name="Рисунок 22" descr="https://avatars.mds.yandex.net/get-pdb/231404/ef139ce4-5f67-4c99-a838-e1fbbd54661c/s1200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43526" y="191070"/>
            <a:ext cx="2958305" cy="25567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Рисунок 16" descr="http://www.shkola-abv.ru/wp-content/uploads/SHHkolniki.jpg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19690" y="3753134"/>
            <a:ext cx="2056695" cy="2770630"/>
          </a:xfrm>
          <a:prstGeom prst="rect">
            <a:avLst/>
          </a:prstGeom>
          <a:noFill/>
          <a:ln>
            <a:noFill/>
          </a:ln>
        </p:spPr>
      </p:pic>
      <p:pic>
        <p:nvPicPr>
          <p:cNvPr id="18" name="Picture 2" descr="Transparent Tree Cliparts.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2115863"/>
            <a:ext cx="2819400" cy="304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Рисунок 12" descr="http://www.mayel.ru/new/wp-content/uploads/2015/07/Zapovednik-Piki-Evropy-1.jpg"/>
          <p:cNvPicPr/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656475" y="-19143"/>
            <a:ext cx="2715696" cy="19925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Рисунок 13" descr="http://esgeo.ru/Foto/Costa_Rica/Arenal/vulkan_arenal_pejzazh.jpg"/>
          <p:cNvPicPr/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76675" y="3461930"/>
            <a:ext cx="3078671" cy="2670443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Рисунок 14" descr="https://cdn.photocentra.ru/images/main20/201260_main.jpg"/>
          <p:cNvPicPr/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759384" y="2747820"/>
            <a:ext cx="2923519" cy="283651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62242803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://mayachok205nt.ucoz.ru/_nw/17/04764247.jpg"/>
          <p:cNvPicPr/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8885734" y="2097343"/>
            <a:ext cx="1712217" cy="390547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Рисунок 4" descr="http://mayachok205nt.ucoz.ru/_nw/17/04764247.jpg"/>
          <p:cNvPicPr/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23945" r="-4740"/>
          <a:stretch/>
        </p:blipFill>
        <p:spPr bwMode="auto">
          <a:xfrm rot="536881">
            <a:off x="5066901" y="3340530"/>
            <a:ext cx="2103902" cy="251396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6" name="Рисунок 5" descr="http://mayachok205nt.ucoz.ru/_nw/17/04764247.jpg"/>
          <p:cNvPicPr/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23945"/>
          <a:stretch/>
        </p:blipFill>
        <p:spPr bwMode="auto">
          <a:xfrm rot="21123276">
            <a:off x="2114194" y="2793096"/>
            <a:ext cx="1476375" cy="251396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2852382" y="476672"/>
            <a:ext cx="874381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свете много профессий разных,</a:t>
            </a:r>
            <a:b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все они людям нужны,</a:t>
            </a:r>
            <a:b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 самых простых и до самых </a:t>
            </a: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важных,</a:t>
            </a:r>
            <a:b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Все </a:t>
            </a: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они в жизни важны.</a:t>
            </a: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23877903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51128" y="232012"/>
            <a:ext cx="10354246" cy="4080681"/>
          </a:xfrm>
        </p:spPr>
        <p:txBody>
          <a:bodyPr>
            <a:normAutofit fontScale="90000"/>
          </a:bodyPr>
          <a:lstStyle/>
          <a:p>
            <a:pPr algn="l"/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31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1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Профориентационное</a:t>
            </a:r>
            <a:r>
              <a:rPr lang="ru-RU" sz="31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занятие</a:t>
            </a:r>
            <a:r>
              <a:rPr lang="ru-RU" sz="3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«Все профессии нужны, все профессии важны»</a:t>
            </a:r>
            <a:br>
              <a:rPr lang="ru-RU" sz="31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1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</a:t>
            </a:r>
            <a:r>
              <a:rPr lang="ru-RU" sz="31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sz="31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расширение информированности о мире профессий, получение </a:t>
            </a:r>
            <a:r>
              <a:rPr lang="ru-RU" sz="31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обратной связи </a:t>
            </a:r>
            <a:r>
              <a:rPr lang="ru-RU" sz="31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процесса </a:t>
            </a:r>
            <a:r>
              <a:rPr lang="ru-RU" sz="3100" b="1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профориентационного</a:t>
            </a:r>
            <a:r>
              <a:rPr lang="ru-RU" sz="31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информирования </a:t>
            </a:r>
            <a:r>
              <a:rPr lang="ru-RU" sz="31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учащихся</a:t>
            </a:r>
            <a:br>
              <a:rPr lang="ru-RU" sz="31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1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</a:t>
            </a:r>
            <a:br>
              <a:rPr lang="ru-RU" sz="31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продолжить знакомство </a:t>
            </a:r>
            <a:r>
              <a:rPr lang="ru-RU" sz="31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разнообразием профессий в современном </a:t>
            </a:r>
            <a:r>
              <a:rPr lang="ru-RU" sz="31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обществе;</a:t>
            </a:r>
            <a:r>
              <a:rPr lang="ru-RU" sz="31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1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подготовить учащихся </a:t>
            </a:r>
            <a:r>
              <a:rPr lang="ru-RU" sz="31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 успешной социализации в </a:t>
            </a:r>
            <a:r>
              <a:rPr lang="ru-RU" sz="31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обществе;</a:t>
            </a:r>
            <a:r>
              <a:rPr lang="ru-RU" sz="31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1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воспитывать уважительное отношение к людям </a:t>
            </a:r>
            <a:r>
              <a:rPr lang="ru-RU" sz="3100" b="1" i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разных профессий</a:t>
            </a:r>
            <a:r>
              <a:rPr lang="ru-RU" sz="31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1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/>
              <a:t> </a:t>
            </a:r>
            <a:br>
              <a:rPr lang="ru-RU" sz="2800" dirty="0"/>
            </a:b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976694051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33516" y="476672"/>
            <a:ext cx="9562676" cy="1143000"/>
          </a:xfrm>
        </p:spPr>
        <p:txBody>
          <a:bodyPr>
            <a:normAutofit fontScale="90000"/>
          </a:bodyPr>
          <a:lstStyle/>
          <a:p>
            <a:pPr algn="l"/>
            <a:r>
              <a:rPr lang="ru-RU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Этапы занятия</a:t>
            </a:r>
            <a:r>
              <a:rPr lang="ru-RU" sz="31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1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1.Разминка</a:t>
            </a:r>
            <a:br>
              <a:rPr lang="ru-RU" sz="31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Цель: </a:t>
            </a:r>
            <a:r>
              <a:rPr lang="ru-RU" sz="31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создание условий для возникновения у учащихся внутренней потребности включения в деятельность; эмоциональный настрой на занятие</a:t>
            </a:r>
            <a:r>
              <a:rPr lang="ru-RU" sz="31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1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2.Игровое упражнение «Самая- самая»</a:t>
            </a:r>
            <a:br>
              <a:rPr lang="ru-RU" sz="31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Цель: </a:t>
            </a:r>
            <a:r>
              <a:rPr lang="ru-RU" sz="31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интереса к людям разных профессий</a:t>
            </a:r>
            <a:r>
              <a:rPr lang="ru-RU" sz="31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1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3.Игра «Угадай профессию»</a:t>
            </a:r>
            <a:br>
              <a:rPr lang="ru-RU" sz="31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Цель: </a:t>
            </a:r>
            <a:r>
              <a:rPr lang="ru-RU" sz="31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повышение осведомленности о содержании работы представленных профессий в игровой форме</a:t>
            </a:r>
            <a:r>
              <a:rPr lang="ru-RU" sz="31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1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4.Игра «Бюро находок»</a:t>
            </a:r>
            <a:br>
              <a:rPr lang="ru-RU" sz="31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Цель: </a:t>
            </a:r>
            <a:r>
              <a:rPr lang="ru-RU" sz="31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</a:t>
            </a:r>
            <a:r>
              <a:rPr lang="ru-RU" sz="31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представлений о мире </a:t>
            </a:r>
            <a:r>
              <a:rPr lang="ru-RU" sz="31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профессий, знакомство </a:t>
            </a:r>
            <a:r>
              <a:rPr lang="ru-RU" sz="31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понятиями «инструмент», «орудие труда»</a:t>
            </a:r>
            <a:br>
              <a:rPr lang="ru-RU" sz="31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31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5.Отгадай загадки.</a:t>
            </a:r>
            <a:br>
              <a:rPr lang="ru-RU" sz="31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6.Подведение итога занятия</a:t>
            </a:r>
            <a:r>
              <a:rPr lang="ru-RU" sz="31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1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> 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27196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20788" y="699448"/>
            <a:ext cx="10018713" cy="515203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Все профессии нужны, все профессии важны</a:t>
            </a:r>
            <a:endParaRPr lang="ru-RU" dirty="0">
              <a:latin typeface="Times New Roman" panose="02020603050405020304" pitchFamily="18" charset="0"/>
              <a:ea typeface="Tahoma" panose="020B060403050404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https://ds01.infourok.ru/uploads/ex/00e2/0000c431-f29eba39/img0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209603" y="1310185"/>
            <a:ext cx="8568127" cy="52399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8367529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91544" y="404665"/>
            <a:ext cx="8229600" cy="45719"/>
          </a:xfrm>
        </p:spPr>
        <p:txBody>
          <a:bodyPr>
            <a:normAutofit fontScale="90000"/>
          </a:bodyPr>
          <a:lstStyle/>
          <a:p>
            <a:r>
              <a:rPr lang="ru-RU" sz="4800" dirty="0">
                <a:solidFill>
                  <a:srgbClr val="C00000"/>
                </a:solidFill>
                <a:latin typeface="+mn-lt"/>
              </a:rPr>
              <a:t> </a:t>
            </a:r>
          </a:p>
        </p:txBody>
      </p:sp>
      <p:cxnSp>
        <p:nvCxnSpPr>
          <p:cNvPr id="21" name="Прямая со стрелкой 20"/>
          <p:cNvCxnSpPr/>
          <p:nvPr/>
        </p:nvCxnSpPr>
        <p:spPr>
          <a:xfrm>
            <a:off x="5303912" y="1268760"/>
            <a:ext cx="504056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26" name="Прямая со стрелкой 25"/>
          <p:cNvCxnSpPr/>
          <p:nvPr/>
        </p:nvCxnSpPr>
        <p:spPr>
          <a:xfrm>
            <a:off x="3359696" y="1196752"/>
            <a:ext cx="504056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27" name="Прямая со стрелкой 26"/>
          <p:cNvCxnSpPr/>
          <p:nvPr/>
        </p:nvCxnSpPr>
        <p:spPr>
          <a:xfrm>
            <a:off x="7536160" y="1196752"/>
            <a:ext cx="576064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28" name="Прямая со стрелкой 27"/>
          <p:cNvCxnSpPr/>
          <p:nvPr/>
        </p:nvCxnSpPr>
        <p:spPr>
          <a:xfrm>
            <a:off x="9192344" y="1772816"/>
            <a:ext cx="0" cy="57606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29" name="Прямая со стрелкой 28"/>
          <p:cNvCxnSpPr/>
          <p:nvPr/>
        </p:nvCxnSpPr>
        <p:spPr>
          <a:xfrm flipH="1">
            <a:off x="7680176" y="2996952"/>
            <a:ext cx="432048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33" name="Прямая со стрелкой 32"/>
          <p:cNvCxnSpPr/>
          <p:nvPr/>
        </p:nvCxnSpPr>
        <p:spPr>
          <a:xfrm flipH="1">
            <a:off x="4151784" y="2852936"/>
            <a:ext cx="576064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pic>
        <p:nvPicPr>
          <p:cNvPr id="23" name="Рисунок 22" descr="https://avatars.mds.yandex.net/get-pdb/231404/ef139ce4-5f67-4c99-a838-e1fbbd54661c/s1200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52885" y="450385"/>
            <a:ext cx="2839024" cy="2546568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Рисунок 16" descr="http://www.shkola-abv.ru/wp-content/uploads/SHHkolniki.jpg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54493" y="1464564"/>
            <a:ext cx="2387058" cy="2571486"/>
          </a:xfrm>
          <a:prstGeom prst="rect">
            <a:avLst/>
          </a:prstGeom>
          <a:noFill/>
          <a:ln>
            <a:noFill/>
          </a:ln>
        </p:spPr>
      </p:pic>
      <p:pic>
        <p:nvPicPr>
          <p:cNvPr id="8196" name="Picture 4" descr="https://i.pinimg.com/236x/79/50/5d/79505d5ec1b5385a785bc82cb2937445--tree-silhouette-silhouette-design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35746" y="4210049"/>
            <a:ext cx="2247900" cy="26479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Рисунок 15" descr="http://www.mayel.ru/new/wp-content/uploads/2015/07/Zapovednik-Piki-Evropy-1.jpg"/>
          <p:cNvPicPr/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656475" y="-19143"/>
            <a:ext cx="2715696" cy="19925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8" name="Рисунок 17" descr="http://esgeo.ru/Foto/Costa_Rica/Arenal/vulkan_arenal_pejzazh.jpg"/>
          <p:cNvPicPr/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27848" y="3569516"/>
            <a:ext cx="3078671" cy="2670443"/>
          </a:xfrm>
          <a:prstGeom prst="rect">
            <a:avLst/>
          </a:prstGeom>
          <a:noFill/>
          <a:ln>
            <a:noFill/>
          </a:ln>
        </p:spPr>
      </p:pic>
      <p:pic>
        <p:nvPicPr>
          <p:cNvPr id="19" name="Рисунок 18" descr="https://cdn.photocentra.ru/images/main20/201260_main.jpg"/>
          <p:cNvPicPr/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656475" y="2996952"/>
            <a:ext cx="2930473" cy="295347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395370816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 descr="https://avatars.mds.yandex.net/get-pdb/231404/ef139ce4-5f67-4c99-a838-e1fbbd54661c/s1200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06221" y="476672"/>
            <a:ext cx="8611737" cy="585489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088321188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>
            <a:spLocks noChangeArrowheads="1"/>
          </p:cNvSpPr>
          <p:nvPr/>
        </p:nvSpPr>
        <p:spPr bwMode="auto">
          <a:xfrm>
            <a:off x="1674737" y="554460"/>
            <a:ext cx="7513268" cy="57776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944" tIns="41473" rIns="82944" bIns="41473">
            <a:spAutoFit/>
          </a:bodyPr>
          <a:lstStyle>
            <a:lvl1pPr indent="177800" eaLnBrk="0">
              <a:defRPr>
                <a:solidFill>
                  <a:schemeClr val="tx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1pPr>
            <a:lvl2pPr marL="742950" indent="-285750" eaLnBrk="0">
              <a:defRPr>
                <a:solidFill>
                  <a:schemeClr val="tx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2pPr>
            <a:lvl3pPr marL="1143000" indent="-228600" eaLnBrk="0">
              <a:defRPr>
                <a:solidFill>
                  <a:schemeClr val="tx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3pPr>
            <a:lvl4pPr marL="1600200" indent="-228600" eaLnBrk="0">
              <a:defRPr>
                <a:solidFill>
                  <a:schemeClr val="tx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4pPr>
            <a:lvl5pPr marL="2057400" indent="-228600" eaLnBrk="0">
              <a:defRPr>
                <a:solidFill>
                  <a:schemeClr val="tx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5pPr>
            <a:lvl6pPr marL="2514600" indent="-228600" defTabSz="446088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6pPr>
            <a:lvl7pPr marL="2971800" indent="-228600" defTabSz="446088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7pPr>
            <a:lvl8pPr marL="3429000" indent="-228600" defTabSz="446088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8pPr>
            <a:lvl9pPr marL="3886200" indent="-228600" defTabSz="446088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9pPr>
          </a:lstStyle>
          <a:p>
            <a:pPr algn="ctr" eaLnBrk="1">
              <a:lnSpc>
                <a:spcPct val="150000"/>
              </a:lnSpc>
            </a:pPr>
            <a:r>
              <a:rPr lang="ru-RU" altLang="ru-RU" sz="3200" b="1" dirty="0">
                <a:solidFill>
                  <a:srgbClr val="21306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"САМАЯ - САМАЯ "</a:t>
            </a:r>
          </a:p>
          <a:p>
            <a:pPr algn="just" eaLnBrk="1">
              <a:lnSpc>
                <a:spcPct val="150000"/>
              </a:lnSpc>
              <a:buFont typeface="Trebuchet MS" panose="020B0603020202020204" pitchFamily="34" charset="0"/>
              <a:buAutoNum type="arabicPeriod"/>
            </a:pPr>
            <a:r>
              <a:rPr lang="ru-RU" altLang="ru-RU" sz="2800" b="1" dirty="0">
                <a:solidFill>
                  <a:srgbClr val="21306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Самая сладкая </a:t>
            </a:r>
          </a:p>
          <a:p>
            <a:pPr algn="just" eaLnBrk="1">
              <a:lnSpc>
                <a:spcPct val="150000"/>
              </a:lnSpc>
              <a:buFont typeface="Trebuchet MS" panose="020B0603020202020204" pitchFamily="34" charset="0"/>
              <a:buAutoNum type="arabicPeriod"/>
            </a:pPr>
            <a:r>
              <a:rPr lang="ru-RU" altLang="ru-RU" sz="2800" b="1" dirty="0">
                <a:solidFill>
                  <a:srgbClr val="21306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Самая детская </a:t>
            </a:r>
          </a:p>
          <a:p>
            <a:pPr algn="just" eaLnBrk="1">
              <a:lnSpc>
                <a:spcPct val="150000"/>
              </a:lnSpc>
              <a:buFont typeface="Trebuchet MS" panose="020B0603020202020204" pitchFamily="34" charset="0"/>
              <a:buAutoNum type="arabicPeriod"/>
            </a:pPr>
            <a:r>
              <a:rPr lang="ru-RU" altLang="ru-RU" sz="2800" b="1" dirty="0">
                <a:solidFill>
                  <a:srgbClr val="21306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Самая смешная </a:t>
            </a:r>
          </a:p>
          <a:p>
            <a:pPr algn="just" eaLnBrk="1">
              <a:lnSpc>
                <a:spcPct val="150000"/>
              </a:lnSpc>
              <a:buFont typeface="Trebuchet MS" panose="020B0603020202020204" pitchFamily="34" charset="0"/>
              <a:buAutoNum type="arabicPeriod"/>
            </a:pPr>
            <a:r>
              <a:rPr lang="ru-RU" altLang="ru-RU" sz="2800" b="1" dirty="0">
                <a:solidFill>
                  <a:srgbClr val="21306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Самая зеленая </a:t>
            </a:r>
          </a:p>
          <a:p>
            <a:pPr algn="just" eaLnBrk="1">
              <a:lnSpc>
                <a:spcPct val="150000"/>
              </a:lnSpc>
              <a:buFont typeface="Trebuchet MS" panose="020B0603020202020204" pitchFamily="34" charset="0"/>
              <a:buAutoNum type="arabicPeriod"/>
            </a:pPr>
            <a:r>
              <a:rPr lang="ru-RU" altLang="ru-RU" sz="2800" b="1" dirty="0">
                <a:solidFill>
                  <a:srgbClr val="21306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Самая денежная </a:t>
            </a:r>
          </a:p>
          <a:p>
            <a:pPr algn="just" eaLnBrk="1">
              <a:lnSpc>
                <a:spcPct val="150000"/>
              </a:lnSpc>
              <a:buFont typeface="Trebuchet MS" panose="020B0603020202020204" pitchFamily="34" charset="0"/>
              <a:buAutoNum type="arabicPeriod"/>
            </a:pPr>
            <a:r>
              <a:rPr lang="ru-RU" altLang="ru-RU" sz="2800" b="1" dirty="0">
                <a:solidFill>
                  <a:srgbClr val="21306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Самая волосатая</a:t>
            </a:r>
          </a:p>
          <a:p>
            <a:pPr algn="just" eaLnBrk="1">
              <a:lnSpc>
                <a:spcPct val="150000"/>
              </a:lnSpc>
              <a:buFont typeface="Trebuchet MS" panose="020B0603020202020204" pitchFamily="34" charset="0"/>
              <a:buAutoNum type="arabicPeriod"/>
            </a:pPr>
            <a:r>
              <a:rPr lang="ru-RU" altLang="ru-RU" sz="2800" b="1" dirty="0">
                <a:solidFill>
                  <a:srgbClr val="21306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Самая общительная</a:t>
            </a:r>
          </a:p>
          <a:p>
            <a:pPr eaLnBrk="1"/>
            <a:r>
              <a:rPr lang="ru-RU" alt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alt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>
            <a:spLocks noChangeArrowheads="1"/>
          </p:cNvSpPr>
          <p:nvPr/>
        </p:nvSpPr>
        <p:spPr bwMode="auto">
          <a:xfrm>
            <a:off x="4789784" y="1404149"/>
            <a:ext cx="1942802" cy="5304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944" tIns="41473" rIns="82944" bIns="41473">
            <a:spAutoFit/>
          </a:bodyPr>
          <a:lstStyle>
            <a:lvl1pPr eaLnBrk="0">
              <a:defRPr>
                <a:solidFill>
                  <a:schemeClr val="tx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1pPr>
            <a:lvl2pPr marL="742950" indent="-285750" eaLnBrk="0">
              <a:defRPr>
                <a:solidFill>
                  <a:schemeClr val="tx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2pPr>
            <a:lvl3pPr marL="1143000" indent="-228600" eaLnBrk="0">
              <a:defRPr>
                <a:solidFill>
                  <a:schemeClr val="tx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3pPr>
            <a:lvl4pPr marL="1600200" indent="-228600" eaLnBrk="0">
              <a:defRPr>
                <a:solidFill>
                  <a:schemeClr val="tx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4pPr>
            <a:lvl5pPr marL="2057400" indent="-228600" eaLnBrk="0">
              <a:defRPr>
                <a:solidFill>
                  <a:schemeClr val="tx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5pPr>
            <a:lvl6pPr marL="2514600" indent="-228600" defTabSz="446088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6pPr>
            <a:lvl7pPr marL="2971800" indent="-228600" defTabSz="446088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7pPr>
            <a:lvl8pPr marL="3429000" indent="-228600" defTabSz="446088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8pPr>
            <a:lvl9pPr marL="3886200" indent="-228600" defTabSz="446088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9pPr>
          </a:lstStyle>
          <a:p>
            <a:pPr eaLnBrk="1"/>
            <a:r>
              <a:rPr lang="ru-RU" altLang="ru-RU" sz="2903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24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кондитер… </a:t>
            </a:r>
            <a:endParaRPr lang="ru-RU" altLang="ru-RU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4" name="Прямоугольник 3"/>
          <p:cNvSpPr>
            <a:spLocks noChangeArrowheads="1"/>
          </p:cNvSpPr>
          <p:nvPr/>
        </p:nvSpPr>
        <p:spPr bwMode="auto">
          <a:xfrm>
            <a:off x="4814267" y="2056537"/>
            <a:ext cx="4761651" cy="453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944" tIns="41473" rIns="82944" bIns="41473">
            <a:spAutoFit/>
          </a:bodyPr>
          <a:lstStyle>
            <a:lvl1pPr eaLnBrk="0">
              <a:defRPr>
                <a:solidFill>
                  <a:schemeClr val="tx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1pPr>
            <a:lvl2pPr marL="742950" indent="-285750" eaLnBrk="0">
              <a:defRPr>
                <a:solidFill>
                  <a:schemeClr val="tx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2pPr>
            <a:lvl3pPr marL="1143000" indent="-228600" eaLnBrk="0">
              <a:defRPr>
                <a:solidFill>
                  <a:schemeClr val="tx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3pPr>
            <a:lvl4pPr marL="1600200" indent="-228600" eaLnBrk="0">
              <a:defRPr>
                <a:solidFill>
                  <a:schemeClr val="tx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4pPr>
            <a:lvl5pPr marL="2057400" indent="-228600" eaLnBrk="0">
              <a:defRPr>
                <a:solidFill>
                  <a:schemeClr val="tx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5pPr>
            <a:lvl6pPr marL="2514600" indent="-228600" defTabSz="446088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6pPr>
            <a:lvl7pPr marL="2971800" indent="-228600" defTabSz="446088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7pPr>
            <a:lvl8pPr marL="3429000" indent="-228600" defTabSz="446088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8pPr>
            <a:lvl9pPr marL="3886200" indent="-228600" defTabSz="446088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9pPr>
          </a:lstStyle>
          <a:p>
            <a:pPr eaLnBrk="1"/>
            <a:r>
              <a:rPr lang="ru-RU" altLang="ru-RU" sz="24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воспитатель, педиатр, учитель... </a:t>
            </a:r>
            <a:endParaRPr lang="ru-RU" altLang="ru-RU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4841630" y="2646999"/>
            <a:ext cx="2889904" cy="453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82944" tIns="41473" rIns="82944" bIns="41473">
            <a:spAutoFit/>
          </a:bodyPr>
          <a:lstStyle>
            <a:lvl1pPr eaLnBrk="0">
              <a:defRPr>
                <a:solidFill>
                  <a:schemeClr val="tx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1pPr>
            <a:lvl2pPr marL="742950" indent="-285750" eaLnBrk="0">
              <a:defRPr>
                <a:solidFill>
                  <a:schemeClr val="tx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2pPr>
            <a:lvl3pPr marL="1143000" indent="-228600" eaLnBrk="0">
              <a:defRPr>
                <a:solidFill>
                  <a:schemeClr val="tx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3pPr>
            <a:lvl4pPr marL="1600200" indent="-228600" eaLnBrk="0">
              <a:defRPr>
                <a:solidFill>
                  <a:schemeClr val="tx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4pPr>
            <a:lvl5pPr marL="2057400" indent="-228600" eaLnBrk="0">
              <a:defRPr>
                <a:solidFill>
                  <a:schemeClr val="tx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5pPr>
            <a:lvl6pPr marL="2514600" indent="-228600" defTabSz="446088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6pPr>
            <a:lvl7pPr marL="2971800" indent="-228600" defTabSz="446088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7pPr>
            <a:lvl8pPr marL="3429000" indent="-228600" defTabSz="446088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8pPr>
            <a:lvl9pPr marL="3886200" indent="-228600" defTabSz="446088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9pPr>
          </a:lstStyle>
          <a:p>
            <a:pPr eaLnBrk="1"/>
            <a:r>
              <a:rPr lang="ru-RU" altLang="ru-RU" sz="24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клоун, пародист... </a:t>
            </a:r>
            <a:endParaRPr lang="ru-RU" altLang="ru-RU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4841629" y="3233140"/>
            <a:ext cx="4781302" cy="8224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944" tIns="41473" rIns="82944" bIns="41473">
            <a:spAutoFit/>
          </a:bodyPr>
          <a:lstStyle>
            <a:lvl1pPr eaLnBrk="0">
              <a:defRPr>
                <a:solidFill>
                  <a:schemeClr val="tx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1pPr>
            <a:lvl2pPr marL="742950" indent="-285750" eaLnBrk="0">
              <a:defRPr>
                <a:solidFill>
                  <a:schemeClr val="tx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2pPr>
            <a:lvl3pPr marL="1143000" indent="-228600" eaLnBrk="0">
              <a:defRPr>
                <a:solidFill>
                  <a:schemeClr val="tx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3pPr>
            <a:lvl4pPr marL="1600200" indent="-228600" eaLnBrk="0">
              <a:defRPr>
                <a:solidFill>
                  <a:schemeClr val="tx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4pPr>
            <a:lvl5pPr marL="2057400" indent="-228600" eaLnBrk="0">
              <a:defRPr>
                <a:solidFill>
                  <a:schemeClr val="tx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5pPr>
            <a:lvl6pPr marL="2514600" indent="-228600" defTabSz="446088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6pPr>
            <a:lvl7pPr marL="2971800" indent="-228600" defTabSz="446088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7pPr>
            <a:lvl8pPr marL="3429000" indent="-228600" defTabSz="446088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8pPr>
            <a:lvl9pPr marL="3886200" indent="-228600" defTabSz="446088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9pPr>
          </a:lstStyle>
          <a:p>
            <a:pPr eaLnBrk="1"/>
            <a:r>
              <a:rPr lang="ru-RU" altLang="ru-RU" sz="24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ландшафтный дизайнер, </a:t>
            </a:r>
          </a:p>
          <a:p>
            <a:pPr eaLnBrk="1"/>
            <a:r>
              <a:rPr lang="ru-RU" altLang="ru-RU" sz="24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цветовод-декоратор, флорист</a:t>
            </a:r>
            <a:endParaRPr lang="ru-RU" altLang="ru-RU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7" name="Прямоугольник 6"/>
          <p:cNvSpPr>
            <a:spLocks noChangeArrowheads="1"/>
          </p:cNvSpPr>
          <p:nvPr/>
        </p:nvSpPr>
        <p:spPr bwMode="auto">
          <a:xfrm>
            <a:off x="4841629" y="4016582"/>
            <a:ext cx="5695799" cy="8224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82944" tIns="41473" rIns="82944" bIns="41473">
            <a:spAutoFit/>
          </a:bodyPr>
          <a:lstStyle>
            <a:lvl1pPr eaLnBrk="0">
              <a:defRPr>
                <a:solidFill>
                  <a:schemeClr val="tx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1pPr>
            <a:lvl2pPr marL="742950" indent="-285750" eaLnBrk="0">
              <a:defRPr>
                <a:solidFill>
                  <a:schemeClr val="tx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2pPr>
            <a:lvl3pPr marL="1143000" indent="-228600" eaLnBrk="0">
              <a:defRPr>
                <a:solidFill>
                  <a:schemeClr val="tx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3pPr>
            <a:lvl4pPr marL="1600200" indent="-228600" eaLnBrk="0">
              <a:defRPr>
                <a:solidFill>
                  <a:schemeClr val="tx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4pPr>
            <a:lvl5pPr marL="2057400" indent="-228600" eaLnBrk="0">
              <a:defRPr>
                <a:solidFill>
                  <a:schemeClr val="tx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5pPr>
            <a:lvl6pPr marL="2514600" indent="-228600" defTabSz="446088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6pPr>
            <a:lvl7pPr marL="2971800" indent="-228600" defTabSz="446088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7pPr>
            <a:lvl8pPr marL="3429000" indent="-228600" defTabSz="446088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8pPr>
            <a:lvl9pPr marL="3886200" indent="-228600" defTabSz="446088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9pPr>
          </a:lstStyle>
          <a:p>
            <a:pPr eaLnBrk="1"/>
            <a:r>
              <a:rPr lang="ru-RU" altLang="ru-RU" sz="24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банкир</a:t>
            </a:r>
            <a:r>
              <a:rPr lang="ru-RU" altLang="ru-RU" sz="24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кассир, </a:t>
            </a:r>
            <a:r>
              <a:rPr lang="ru-RU" altLang="ru-RU" sz="24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профессиональные теннисисты, </a:t>
            </a:r>
            <a:r>
              <a:rPr lang="ru-RU" altLang="ru-RU" sz="24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боксеры…</a:t>
            </a:r>
            <a:endParaRPr lang="ru-RU" altLang="ru-RU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4885900" y="4735218"/>
            <a:ext cx="2559608" cy="453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82944" tIns="41473" rIns="82944" bIns="41473">
            <a:spAutoFit/>
          </a:bodyPr>
          <a:lstStyle>
            <a:lvl1pPr eaLnBrk="0">
              <a:defRPr>
                <a:solidFill>
                  <a:schemeClr val="tx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1pPr>
            <a:lvl2pPr marL="742950" indent="-285750" eaLnBrk="0">
              <a:defRPr>
                <a:solidFill>
                  <a:schemeClr val="tx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2pPr>
            <a:lvl3pPr marL="1143000" indent="-228600" eaLnBrk="0">
              <a:defRPr>
                <a:solidFill>
                  <a:schemeClr val="tx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3pPr>
            <a:lvl4pPr marL="1600200" indent="-228600" eaLnBrk="0">
              <a:defRPr>
                <a:solidFill>
                  <a:schemeClr val="tx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4pPr>
            <a:lvl5pPr marL="2057400" indent="-228600" eaLnBrk="0">
              <a:defRPr>
                <a:solidFill>
                  <a:schemeClr val="tx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5pPr>
            <a:lvl6pPr marL="2514600" indent="-228600" defTabSz="446088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6pPr>
            <a:lvl7pPr marL="2971800" indent="-228600" defTabSz="446088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7pPr>
            <a:lvl8pPr marL="3429000" indent="-228600" defTabSz="446088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8pPr>
            <a:lvl9pPr marL="3886200" indent="-228600" defTabSz="446088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9pPr>
          </a:lstStyle>
          <a:p>
            <a:pPr eaLnBrk="1"/>
            <a:r>
              <a:rPr lang="ru-RU" altLang="ru-RU" sz="24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парикмахер... </a:t>
            </a:r>
            <a:endParaRPr lang="ru-RU" altLang="ru-RU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5377218" y="5389047"/>
            <a:ext cx="4962909" cy="8224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82944" tIns="41473" rIns="82944" bIns="41473">
            <a:spAutoFit/>
          </a:bodyPr>
          <a:lstStyle>
            <a:lvl1pPr eaLnBrk="0">
              <a:tabLst>
                <a:tab pos="45561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1pPr>
            <a:lvl2pPr marL="742950" indent="-285750" eaLnBrk="0">
              <a:tabLst>
                <a:tab pos="45561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2pPr>
            <a:lvl3pPr marL="1143000" indent="-228600" eaLnBrk="0">
              <a:tabLst>
                <a:tab pos="45561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3pPr>
            <a:lvl4pPr marL="1600200" indent="-228600" eaLnBrk="0">
              <a:tabLst>
                <a:tab pos="45561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4pPr>
            <a:lvl5pPr marL="2057400" indent="-228600" eaLnBrk="0">
              <a:tabLst>
                <a:tab pos="45561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5pPr>
            <a:lvl6pPr marL="2514600" indent="-228600" defTabSz="446088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5561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6pPr>
            <a:lvl7pPr marL="2971800" indent="-228600" defTabSz="446088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5561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7pPr>
            <a:lvl8pPr marL="3429000" indent="-228600" defTabSz="446088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5561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8pPr>
            <a:lvl9pPr marL="3886200" indent="-228600" defTabSz="446088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5561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9pPr>
          </a:lstStyle>
          <a:p>
            <a:pPr algn="just" eaLnBrk="1"/>
            <a:r>
              <a:rPr lang="ru-RU" altLang="ru-RU" sz="24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журналист, экскурсовод, </a:t>
            </a:r>
            <a:r>
              <a:rPr lang="ru-RU" altLang="ru-RU" sz="24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тренер, учитель</a:t>
            </a:r>
            <a:r>
              <a:rPr lang="ru-RU" altLang="ru-RU" sz="24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массовик- затейник...</a:t>
            </a:r>
          </a:p>
        </p:txBody>
      </p:sp>
    </p:spTree>
    <p:extLst>
      <p:ext uri="{BB962C8B-B14F-4D97-AF65-F5344CB8AC3E}">
        <p14:creationId xmlns:p14="http://schemas.microsoft.com/office/powerpoint/2010/main" val="862588545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 nodeType="clickPar">
                      <p:stCondLst>
                        <p:cond delay="indefinite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 nodeType="clickPar">
                      <p:stCondLst>
                        <p:cond delay="indefinite"/>
                      </p:stCondLst>
                      <p:childTnLst>
                        <p:par>
                          <p:cTn id="5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 nodeType="clickPar">
                      <p:stCondLst>
                        <p:cond delay="indefinite"/>
                      </p:stCondLst>
                      <p:childTnLst>
                        <p:par>
                          <p:cTn id="6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 nodeType="clickPar">
                      <p:stCondLst>
                        <p:cond delay="indefinite"/>
                      </p:stCondLst>
                      <p:childTnLst>
                        <p:par>
                          <p:cTn id="6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  <p:bldP spid="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http://www.mayel.ru/new/wp-content/uploads/2015/07/Zapovednik-Piki-Evropy-1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88108" y="313899"/>
            <a:ext cx="8461612" cy="616878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544793648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thumbs.dreamstime.com/z/%D1%83%D1%82%D0%B5%D1%81-%D0%B3%D0%BE%D1%80%D1%8B-%D0%B0%D0%BB%D1%8C%D0%BF%D0%B8%D0%BD%D0%B8%D1%81%D1%82%D0%B0-8783174.jpg"/>
          <p:cNvPicPr/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21403379">
            <a:off x="1666597" y="620687"/>
            <a:ext cx="5124496" cy="422248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3" name="Рисунок 2" descr="https://img.avto25.ru/files/photostudio/416c70cdbb6458ac537f409ee7d124f7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939477">
            <a:off x="6912378" y="1778064"/>
            <a:ext cx="4660405" cy="440187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804781492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араллакс">
  <a:themeElements>
    <a:clrScheme name="Параллакс">
      <a:dk1>
        <a:sysClr val="windowText" lastClr="000000"/>
      </a:dk1>
      <a:lt1>
        <a:sysClr val="window" lastClr="FFFFFF"/>
      </a:lt1>
      <a:dk2>
        <a:srgbClr val="212121"/>
      </a:dk2>
      <a:lt2>
        <a:srgbClr val="CDD0D1"/>
      </a:lt2>
      <a:accent1>
        <a:srgbClr val="30ACEC"/>
      </a:accent1>
      <a:accent2>
        <a:srgbClr val="80C34F"/>
      </a:accent2>
      <a:accent3>
        <a:srgbClr val="E29D3E"/>
      </a:accent3>
      <a:accent4>
        <a:srgbClr val="D64A3B"/>
      </a:accent4>
      <a:accent5>
        <a:srgbClr val="D64787"/>
      </a:accent5>
      <a:accent6>
        <a:srgbClr val="A666E1"/>
      </a:accent6>
      <a:hlink>
        <a:srgbClr val="3085ED"/>
      </a:hlink>
      <a:folHlink>
        <a:srgbClr val="82B6F4"/>
      </a:folHlink>
    </a:clrScheme>
    <a:fontScheme name="Параллакс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Параллакс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04000"/>
              </a:schemeClr>
            </a:gs>
            <a:gs pos="100000">
              <a:schemeClr val="phClr">
                <a:tint val="8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2000"/>
              </a:schemeClr>
            </a:gs>
            <a:gs pos="100000">
              <a:schemeClr val="phClr"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rnd" cmpd="sng" algn="ctr">
          <a:solidFill>
            <a:schemeClr val="phClr">
              <a:tint val="6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6000" endPos="32000" dist="12700" dir="5400000" sy="-100000" rotWithShape="0"/>
          </a:effectLst>
        </a:effectStyle>
        <a:effectStyle>
          <a:effectLst>
            <a:outerShdw blurRad="38100" dist="25400" dir="5400000" rotWithShape="0">
              <a:srgbClr val="000000">
                <a:alpha val="6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254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6000"/>
                <a:satMod val="180000"/>
              </a:schemeClr>
              <a:schemeClr val="phClr">
                <a:tint val="80000"/>
                <a:satMod val="120000"/>
                <a:lumMod val="18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allax" id="{3388167B-A2EB-4685-9635-1831D9AEF8C4}" vid="{4F7A876A-7598-49CA-AFC8-8EDA2551E4A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TM03457496[[fn=Параллакс]]</Template>
  <TotalTime>397</TotalTime>
  <Words>129</Words>
  <Application>Microsoft Office PowerPoint</Application>
  <PresentationFormat>Широкоэкранный</PresentationFormat>
  <Paragraphs>47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4" baseType="lpstr">
      <vt:lpstr>MS Gothic</vt:lpstr>
      <vt:lpstr>Arial</vt:lpstr>
      <vt:lpstr>Comic Sans MS</vt:lpstr>
      <vt:lpstr>Corbel</vt:lpstr>
      <vt:lpstr>Tahoma</vt:lpstr>
      <vt:lpstr>Times New Roman</vt:lpstr>
      <vt:lpstr>Trebuchet MS</vt:lpstr>
      <vt:lpstr>Параллакс</vt:lpstr>
      <vt:lpstr>                                                       Все профессии нужны, все профессии важны методическая разработка  профориентационного занятия                                                                                                                         Выполнила:                                                                                                                       Тарасова Л.А,                                                                                                                                              учитель начальных классов                                                                                                                                   МБОУ «СОШ №34»                                                                                                                  г.Кемерово    </vt:lpstr>
      <vt:lpstr>       Профориентационное занятие «Все профессии нужны, все профессии важны»  Цель: расширение информированности о мире профессий, получение обратной связи процесса профориентационного информирования учащихся  Задачи: продолжить знакомство с разнообразием профессий в современном обществе; подготовить учащихся к успешной социализации в обществе; воспитывать уважительное отношение к людям разных профессий   </vt:lpstr>
      <vt:lpstr>                  Этапы занятия 1.Разминка Цель: создание условий для возникновения у учащихся внутренней потребности включения в деятельность; эмоциональный настрой на занятие 2.Игровое упражнение «Самая- самая» Цель: формирование интереса к людям разных профессий 3.Игра «Угадай профессию» Цель: повышение осведомленности о содержании работы представленных профессий в игровой форме 4.Игра «Бюро находок» Цель: формирование представлений о мире профессий, знакомство с понятиями «инструмент», «орудие труда»  5.Отгадай загадки.  6.Подведение итога занятия     </vt:lpstr>
      <vt:lpstr>Все профессии нужны, все профессии важны</vt:lpstr>
      <vt:lpstr> </vt:lpstr>
      <vt:lpstr>Презентация PowerPoint</vt:lpstr>
      <vt:lpstr>Презентация PowerPoint</vt:lpstr>
      <vt:lpstr>Презентация PowerPoint</vt:lpstr>
      <vt:lpstr>Презентация PowerPoint</vt:lpstr>
      <vt:lpstr>Игра «Угадай профессию»</vt:lpstr>
      <vt:lpstr> </vt:lpstr>
      <vt:lpstr>Презентация PowerPoint</vt:lpstr>
      <vt:lpstr>Презентация PowerPoint</vt:lpstr>
      <vt:lpstr>Отгадай загадки </vt:lpstr>
      <vt:lpstr> </vt:lpstr>
      <vt:lpstr>      На свете много профессий разных, И все они людям нужны, От самых простых и до самых важных, Все они в жизни важны.    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 Windows</dc:creator>
  <cp:lastModifiedBy>Пользователь Windows</cp:lastModifiedBy>
  <cp:revision>53</cp:revision>
  <dcterms:created xsi:type="dcterms:W3CDTF">2018-11-30T12:12:56Z</dcterms:created>
  <dcterms:modified xsi:type="dcterms:W3CDTF">2018-12-24T14:42:56Z</dcterms:modified>
</cp:coreProperties>
</file>