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2" r:id="rId6"/>
    <p:sldId id="261" r:id="rId7"/>
    <p:sldId id="258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59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1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FBE66-3EA8-4D65-8E92-C885223B483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D5AC-736C-4D99-9018-11599C39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6286544" cy="1255711"/>
          </a:xfrm>
        </p:spPr>
        <p:txBody>
          <a:bodyPr/>
          <a:lstStyle/>
          <a:p>
            <a:r>
              <a:rPr lang="ru-RU" b="1" i="1" dirty="0" smtClean="0">
                <a:latin typeface="Cambria" pitchFamily="18" charset="0"/>
              </a:rPr>
              <a:t>ЧЕРНОЕ МОРЕ</a:t>
            </a:r>
            <a:endParaRPr lang="ru-RU" b="1" i="1" dirty="0">
              <a:latin typeface="Cambria" pitchFamily="18" charset="0"/>
            </a:endParaRPr>
          </a:p>
        </p:txBody>
      </p:sp>
      <p:pic>
        <p:nvPicPr>
          <p:cNvPr id="1027" name="Picture 3" descr="C:\Users\user\Documents\ШКОЛА\черное море\wfvhH4Xx405W_888974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5429288" cy="2937531"/>
          </a:xfrm>
          <a:prstGeom prst="rect">
            <a:avLst/>
          </a:prstGeom>
          <a:noFill/>
        </p:spPr>
      </p:pic>
      <p:pic>
        <p:nvPicPr>
          <p:cNvPr id="1030" name="Picture 6" descr="C:\Users\user\Documents\ШКОЛА\черное море\Warrenpoint_red_sk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571480"/>
            <a:ext cx="2895944" cy="2314910"/>
          </a:xfrm>
          <a:prstGeom prst="rect">
            <a:avLst/>
          </a:prstGeom>
          <a:noFill/>
        </p:spPr>
      </p:pic>
      <p:pic>
        <p:nvPicPr>
          <p:cNvPr id="1031" name="Picture 7" descr="C:\Users\user\Documents\ШКОЛА\черное море\image028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643446"/>
            <a:ext cx="5786478" cy="1679336"/>
          </a:xfrm>
          <a:prstGeom prst="rect">
            <a:avLst/>
          </a:prstGeom>
          <a:noFill/>
        </p:spPr>
      </p:pic>
      <p:pic>
        <p:nvPicPr>
          <p:cNvPr id="1028" name="Picture 4" descr="C:\Users\user\Documents\ШКОЛА\черное море\nastol.com.ua-28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2500306"/>
            <a:ext cx="2865428" cy="22061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388" y="4929198"/>
            <a:ext cx="2482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Стулова Алана</a:t>
            </a:r>
          </a:p>
          <a:p>
            <a:pPr algn="ctr"/>
            <a:r>
              <a:rPr lang="ru-RU" dirty="0" smtClean="0">
                <a:latin typeface="Cambria" pitchFamily="18" charset="0"/>
              </a:rPr>
              <a:t>4А класс</a:t>
            </a:r>
          </a:p>
          <a:p>
            <a:pPr algn="ctr"/>
            <a:r>
              <a:rPr lang="ru-RU" dirty="0" smtClean="0">
                <a:latin typeface="Cambria" pitchFamily="18" charset="0"/>
              </a:rPr>
              <a:t>СОШ № 2 г.Геленджик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6858048" cy="278608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Cambria" pitchFamily="18" charset="0"/>
              </a:rPr>
              <a:t>Чёрное </a:t>
            </a:r>
            <a:r>
              <a:rPr lang="ru-RU" sz="2800" dirty="0" err="1">
                <a:latin typeface="Cambria" pitchFamily="18" charset="0"/>
              </a:rPr>
              <a:t>море...А</a:t>
            </a:r>
            <a:r>
              <a:rPr lang="ru-RU" sz="2800" dirty="0">
                <a:latin typeface="Cambria" pitchFamily="18" charset="0"/>
              </a:rPr>
              <a:t> всмотришься ближе;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>
                <a:latin typeface="Cambria" pitchFamily="18" charset="0"/>
              </a:rPr>
              <a:t>Светло-зелёное и </a:t>
            </a:r>
            <a:r>
              <a:rPr lang="ru-RU" sz="2800" dirty="0" err="1">
                <a:latin typeface="Cambria" pitchFamily="18" charset="0"/>
              </a:rPr>
              <a:t>голубое</a:t>
            </a:r>
            <a:r>
              <a:rPr lang="ru-RU" sz="2800" dirty="0">
                <a:latin typeface="Cambria" pitchFamily="18" charset="0"/>
              </a:rPr>
              <a:t>.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>
                <a:latin typeface="Cambria" pitchFamily="18" charset="0"/>
              </a:rPr>
              <a:t>То </a:t>
            </a:r>
            <a:r>
              <a:rPr lang="ru-RU" sz="2800" dirty="0" err="1">
                <a:latin typeface="Cambria" pitchFamily="18" charset="0"/>
              </a:rPr>
              <a:t>беспокойное,полное</a:t>
            </a:r>
            <a:r>
              <a:rPr lang="ru-RU" sz="2800" dirty="0">
                <a:latin typeface="Cambria" pitchFamily="18" charset="0"/>
              </a:rPr>
              <a:t> </a:t>
            </a:r>
            <a:r>
              <a:rPr lang="ru-RU" sz="2800" dirty="0" smtClean="0">
                <a:latin typeface="Cambria" pitchFamily="18" charset="0"/>
              </a:rPr>
              <a:t>жизни,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То вдруг холодное, серо-стальное.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285984" y="271462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C:\Users\user\Documents\ШКОЛА\черное море\755150291839529807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14620"/>
            <a:ext cx="6572296" cy="369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ЧЕРНОЕ МОРЕ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8186750" cy="2395542"/>
          </a:xfrm>
        </p:spPr>
        <p:txBody>
          <a:bodyPr>
            <a:normAutofit fontScale="40000" lnSpcReduction="20000"/>
          </a:bodyPr>
          <a:lstStyle/>
          <a:p>
            <a:r>
              <a:rPr lang="ru-RU" sz="3500" dirty="0">
                <a:solidFill>
                  <a:schemeClr val="tx1"/>
                </a:solidFill>
              </a:rPr>
              <a:t>Чёрное </a:t>
            </a:r>
            <a:r>
              <a:rPr lang="ru-RU" sz="3500" dirty="0" smtClean="0">
                <a:solidFill>
                  <a:schemeClr val="tx1"/>
                </a:solidFill>
              </a:rPr>
              <a:t>море</a:t>
            </a:r>
            <a:r>
              <a:rPr lang="ru-RU" sz="3500" dirty="0">
                <a:solidFill>
                  <a:schemeClr val="tx1"/>
                </a:solidFill>
              </a:rPr>
              <a:t> </a:t>
            </a:r>
            <a:r>
              <a:rPr lang="ru-RU" sz="3500" dirty="0" smtClean="0">
                <a:solidFill>
                  <a:schemeClr val="tx1"/>
                </a:solidFill>
              </a:rPr>
              <a:t>— внутреннее море</a:t>
            </a:r>
            <a:r>
              <a:rPr lang="ru-RU" sz="3500" dirty="0">
                <a:solidFill>
                  <a:schemeClr val="tx1"/>
                </a:solidFill>
              </a:rPr>
              <a:t> </a:t>
            </a:r>
            <a:r>
              <a:rPr lang="ru-RU" sz="3500" dirty="0" smtClean="0">
                <a:solidFill>
                  <a:schemeClr val="tx1"/>
                </a:solidFill>
              </a:rPr>
              <a:t>бассейна Атлантического океана. Проливом Босфор</a:t>
            </a:r>
            <a:r>
              <a:rPr lang="ru-RU" sz="3500" dirty="0">
                <a:solidFill>
                  <a:schemeClr val="tx1"/>
                </a:solidFill>
              </a:rPr>
              <a:t> соединяется </a:t>
            </a:r>
            <a:r>
              <a:rPr lang="ru-RU" sz="3500" dirty="0" smtClean="0">
                <a:solidFill>
                  <a:schemeClr val="tx1"/>
                </a:solidFill>
              </a:rPr>
              <a:t>с Мраморным</a:t>
            </a:r>
            <a:r>
              <a:rPr lang="ru-RU" sz="3500" dirty="0">
                <a:solidFill>
                  <a:schemeClr val="tx1"/>
                </a:solidFill>
              </a:rPr>
              <a:t> морем. Далее, через </a:t>
            </a:r>
            <a:r>
              <a:rPr lang="ru-RU" sz="3500" dirty="0" smtClean="0">
                <a:solidFill>
                  <a:schemeClr val="tx1"/>
                </a:solidFill>
              </a:rPr>
              <a:t>пролив Дарданеллы </a:t>
            </a:r>
            <a:r>
              <a:rPr lang="ru-RU" sz="3500" dirty="0">
                <a:solidFill>
                  <a:schemeClr val="tx1"/>
                </a:solidFill>
              </a:rPr>
              <a:t>– </a:t>
            </a:r>
            <a:r>
              <a:rPr lang="ru-RU" sz="3500" dirty="0" smtClean="0">
                <a:solidFill>
                  <a:schemeClr val="tx1"/>
                </a:solidFill>
              </a:rPr>
              <a:t>с Эгейским и Средиземным</a:t>
            </a:r>
            <a:r>
              <a:rPr lang="ru-RU" sz="3500" dirty="0">
                <a:solidFill>
                  <a:schemeClr val="tx1"/>
                </a:solidFill>
              </a:rPr>
              <a:t> морями</a:t>
            </a:r>
            <a:r>
              <a:rPr lang="ru-RU" sz="3500" dirty="0" smtClean="0">
                <a:solidFill>
                  <a:schemeClr val="tx1"/>
                </a:solidFill>
              </a:rPr>
              <a:t>. Керченским проливом</a:t>
            </a:r>
            <a:r>
              <a:rPr lang="ru-RU" sz="3500" dirty="0">
                <a:solidFill>
                  <a:schemeClr val="tx1"/>
                </a:solidFill>
              </a:rPr>
              <a:t> соединяется </a:t>
            </a:r>
            <a:r>
              <a:rPr lang="ru-RU" sz="3500" dirty="0" smtClean="0">
                <a:solidFill>
                  <a:schemeClr val="tx1"/>
                </a:solidFill>
              </a:rPr>
              <a:t>с Азовским</a:t>
            </a:r>
            <a:r>
              <a:rPr lang="ru-RU" sz="3500" dirty="0">
                <a:solidFill>
                  <a:schemeClr val="tx1"/>
                </a:solidFill>
              </a:rPr>
              <a:t> морем. </a:t>
            </a:r>
            <a:endParaRPr lang="ru-RU" sz="3500" dirty="0" smtClean="0">
              <a:solidFill>
                <a:schemeClr val="tx1"/>
              </a:solidFill>
            </a:endParaRPr>
          </a:p>
          <a:p>
            <a:r>
              <a:rPr lang="ru-RU" sz="3500" dirty="0" smtClean="0">
                <a:solidFill>
                  <a:schemeClr val="tx1"/>
                </a:solidFill>
              </a:rPr>
              <a:t>С </a:t>
            </a:r>
            <a:r>
              <a:rPr lang="ru-RU" sz="3500" dirty="0">
                <a:solidFill>
                  <a:schemeClr val="tx1"/>
                </a:solidFill>
              </a:rPr>
              <a:t>севера в море глубоко </a:t>
            </a:r>
            <a:r>
              <a:rPr lang="ru-RU" sz="3500" dirty="0" smtClean="0">
                <a:solidFill>
                  <a:schemeClr val="tx1"/>
                </a:solidFill>
              </a:rPr>
              <a:t>врезается Крымский полуостров. </a:t>
            </a:r>
            <a:r>
              <a:rPr lang="ru-RU" sz="3500" dirty="0">
                <a:solidFill>
                  <a:schemeClr val="tx1"/>
                </a:solidFill>
              </a:rPr>
              <a:t>По поверхности Чёрного моря проходит водная граница </a:t>
            </a:r>
            <a:r>
              <a:rPr lang="ru-RU" sz="3500" dirty="0" smtClean="0">
                <a:solidFill>
                  <a:schemeClr val="tx1"/>
                </a:solidFill>
              </a:rPr>
              <a:t>между Европой</a:t>
            </a:r>
            <a:r>
              <a:rPr lang="ru-RU" sz="3500" dirty="0">
                <a:solidFill>
                  <a:schemeClr val="tx1"/>
                </a:solidFill>
              </a:rPr>
              <a:t> </a:t>
            </a:r>
            <a:r>
              <a:rPr lang="ru-RU" sz="3500" dirty="0" smtClean="0">
                <a:solidFill>
                  <a:schemeClr val="tx1"/>
                </a:solidFill>
              </a:rPr>
              <a:t>и Малой Азией</a:t>
            </a:r>
            <a:r>
              <a:rPr lang="ru-RU" sz="3500" dirty="0">
                <a:solidFill>
                  <a:schemeClr val="tx1"/>
                </a:solidFill>
              </a:rPr>
              <a:t>.</a:t>
            </a:r>
            <a:endParaRPr lang="ru-RU" sz="3500" dirty="0">
              <a:solidFill>
                <a:schemeClr val="tx1"/>
              </a:solidFill>
            </a:endParaRPr>
          </a:p>
          <a:p>
            <a:r>
              <a:rPr lang="ru-RU" sz="3500" dirty="0">
                <a:solidFill>
                  <a:schemeClr val="tx1"/>
                </a:solidFill>
              </a:rPr>
              <a:t>Площадь Чёрного моря — 422 000 км². Очертания Чёрного моря напоминают овал. Наибольшая протяжённость моря с севера на юг — 580 км. Наибольшая глубина — 2210 м. </a:t>
            </a:r>
          </a:p>
          <a:p>
            <a:r>
              <a:rPr lang="ru-RU" sz="3500" dirty="0">
                <a:solidFill>
                  <a:schemeClr val="tx1"/>
                </a:solidFill>
              </a:rPr>
              <a:t>Характерной особенностью Чёрного моря является полное  отсутствие жизни на глубинах более 150—200 м из-за насыщенности глубинных слоёв </a:t>
            </a:r>
            <a:r>
              <a:rPr lang="ru-RU" sz="3500" dirty="0" smtClean="0">
                <a:solidFill>
                  <a:schemeClr val="tx1"/>
                </a:solidFill>
              </a:rPr>
              <a:t>воды сероводородом.</a:t>
            </a:r>
            <a:endParaRPr lang="ru-RU" sz="3500" dirty="0">
              <a:solidFill>
                <a:schemeClr val="tx1"/>
              </a:solidFill>
            </a:endParaRPr>
          </a:p>
          <a:p>
            <a:r>
              <a:rPr lang="ru-RU" sz="3500" dirty="0">
                <a:solidFill>
                  <a:schemeClr val="tx1"/>
                </a:solidFill>
              </a:rPr>
              <a:t>Море омывает </a:t>
            </a:r>
            <a:r>
              <a:rPr lang="ru-RU" sz="3500" dirty="0" smtClean="0">
                <a:solidFill>
                  <a:schemeClr val="tx1"/>
                </a:solidFill>
              </a:rPr>
              <a:t>берега России, Украины, Румынии, Болгарии, Турции, Абхазии</a:t>
            </a:r>
            <a:r>
              <a:rPr lang="ru-RU" sz="3500" dirty="0">
                <a:solidFill>
                  <a:schemeClr val="tx1"/>
                </a:solidFill>
              </a:rPr>
              <a:t> </a:t>
            </a:r>
            <a:r>
              <a:rPr lang="ru-RU" sz="3500" dirty="0" smtClean="0">
                <a:solidFill>
                  <a:schemeClr val="tx1"/>
                </a:solidFill>
              </a:rPr>
              <a:t>и Грузии.</a:t>
            </a:r>
            <a:r>
              <a:rPr lang="ru-RU" sz="3500" dirty="0">
                <a:solidFill>
                  <a:schemeClr val="tx1"/>
                </a:solidFill>
              </a:rPr>
              <a:t> Территории, расположенные вокруг моря, традиционно именуют </a:t>
            </a:r>
            <a:r>
              <a:rPr lang="ru-RU" sz="3500" dirty="0" smtClean="0">
                <a:solidFill>
                  <a:schemeClr val="tx1"/>
                </a:solidFill>
              </a:rPr>
              <a:t>термином «Причерноморье».</a:t>
            </a:r>
            <a:endParaRPr lang="ru-RU" sz="35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user\Documents\ШКОЛА\черное море\dic.academic.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428736"/>
            <a:ext cx="4971182" cy="2686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Почему море называется «Черным»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000240"/>
            <a:ext cx="8001056" cy="1785950"/>
          </a:xfrm>
        </p:spPr>
        <p:txBody>
          <a:bodyPr>
            <a:noAutofit/>
          </a:bodyPr>
          <a:lstStyle/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По одной из турецких легенд, в море покоится богатырский меч, брошенный туда по просьбе умиравшего волшебника Али. Море волнуется, пытаясь выбросить из своих недр смертоносное оружие. Бурное море становится черным.</a:t>
            </a:r>
          </a:p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 Вторая гипотеза происхождения названия "Черное море", выдвинутая гидрологами, основана на том его свойстве, что металлические предметы (например, якоря) , опущенные на некоторую глубину, поднимаются на поверхность почерневшими под действием находящегося в глубинах моря сероводорода. Эта версия нам кажется наиболее вероятной, так как она исходит из характерного признака вод Черного моря. </a:t>
            </a:r>
          </a:p>
        </p:txBody>
      </p:sp>
      <p:pic>
        <p:nvPicPr>
          <p:cNvPr id="4098" name="Picture 2" descr="C:\Users\user\Documents\ШКОЛА\черное море\Айвазовский_(Гайвазовский)_Иван_(Оганес)_Константинович_Черное_море_(На_Черном_море_начинает_разыгрываться_буря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695078"/>
            <a:ext cx="3714776" cy="26467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9256" y="5857892"/>
            <a:ext cx="31838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dirty="0" smtClean="0">
                <a:latin typeface="Cambria" pitchFamily="18" charset="0"/>
              </a:rPr>
              <a:t>Картина И.Айвазовского «Черное море» 1881г.</a:t>
            </a:r>
          </a:p>
          <a:p>
            <a:pPr algn="ctr"/>
            <a:r>
              <a:rPr lang="ru-RU" sz="1100" dirty="0" smtClean="0">
                <a:latin typeface="Cambria" pitchFamily="18" charset="0"/>
              </a:rPr>
              <a:t>Третьяковская галерея, Москва</a:t>
            </a:r>
            <a:endParaRPr lang="ru-RU" sz="11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114300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Как горело Черное море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1285860"/>
            <a:ext cx="4400536" cy="3857652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Когда в далеком детстве я читала стихотворение Чуковского «Путаница», больше всего удивления у меня вызывали картины горящего моря. Это казалось чем-то действительно невероятным. Однако совсем недавно я узнала, что море действительно может загореться, и истории уже известны факты его возгорания. </a:t>
            </a:r>
            <a:br>
              <a:rPr lang="ru-RU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Так, в 1927 году, когда произошло крупное землетрясение в Крыму, очаги возгорания были зафиксированы возле Евпатории и Севастополя. Однако тогда пожар на море был вызван выбросом метана – природного газа, выход которого из недр был спровоцирован землетрясением. Зрелище было поразительное.  </a:t>
            </a:r>
          </a:p>
          <a:p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5122" name="Picture 2" descr="C:\Users\user\Documents\ШКОЛА\черное море\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12"/>
            <a:ext cx="4191029" cy="3143272"/>
          </a:xfrm>
          <a:prstGeom prst="rect">
            <a:avLst/>
          </a:prstGeom>
          <a:noFill/>
        </p:spPr>
      </p:pic>
      <p:pic>
        <p:nvPicPr>
          <p:cNvPr id="5123" name="Picture 3" descr="C:\Users\user\Documents\ШКОЛА\черное море\0_3f81c_d2400c3c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572008"/>
            <a:ext cx="5429287" cy="198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114300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Обитатели Черного моря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215370" cy="2786082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Черное море по составу и характеру распределения живых организмов очень своеобразно и неповторимо. </a:t>
            </a:r>
            <a:endParaRPr lang="ru-RU" sz="1200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Ни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одно море на Земле не имеет разделения по глубине на две зоны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–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кислородную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и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сероводородную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– она ниже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200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м и занимает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87% его водной массы.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То есть, в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распоряжении животных и растений всего 13% объема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воды Черного моря. </a:t>
            </a:r>
          </a:p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Именно в кислородном слое обитают несколько сотен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видов водорослей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и более 2500 видов животных. В числе последних 500 видов одноклеточных организмов, около 1900 - беспозвоночных, 185 видов рыб и 4 вида млекопитающих. К млекопитающим Черного моря относятся тюлень-монах и три вида дельфинов: </a:t>
            </a:r>
            <a:r>
              <a:rPr lang="ru-RU" sz="1200" dirty="0" err="1">
                <a:solidFill>
                  <a:schemeClr val="tx1"/>
                </a:solidFill>
                <a:latin typeface="Cambria" pitchFamily="18" charset="0"/>
              </a:rPr>
              <a:t>азовка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, белобочка и афалина.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Черное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море одно из самых малообитаемых морей на земле.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Так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получается потому, что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ниже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двух сотен метров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жизни в море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нет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</a:p>
          <a:p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3643314"/>
            <a:ext cx="27860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Чаше всего в море встречаются медузы с названиями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аурелия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и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корнерот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.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Корнерот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- самая крупная черноморская медуза, а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аурелия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самая маленькая. Если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аурелия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редко когда бывает больше чем 30 см в диаметре, то размер купола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корнерота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может достигать и полуметра.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Аурелия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не ядовита, а вот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корнерот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 может нанести ожог, похожий на ожог крапивой.</a:t>
            </a:r>
          </a:p>
        </p:txBody>
      </p:sp>
      <p:pic>
        <p:nvPicPr>
          <p:cNvPr id="6146" name="Picture 2" descr="C:\Users\user\Documents\ШКОЛА\черное море\аурел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3140808" cy="2428892"/>
          </a:xfrm>
          <a:prstGeom prst="rect">
            <a:avLst/>
          </a:prstGeom>
          <a:noFill/>
        </p:spPr>
      </p:pic>
      <p:pic>
        <p:nvPicPr>
          <p:cNvPr id="6147" name="Picture 3" descr="C:\Users\user\Documents\ШКОЛА\черное море\корнеро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357562"/>
            <a:ext cx="2238378" cy="3263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928694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Обитатели Черного моря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428736"/>
            <a:ext cx="4071966" cy="3143272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Наиболее распространенные моллюски в Черном море - это, конечно, мидии,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рапаны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, устрицы и гребешки. Все они съедобны.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На Черном море встречаются и крабы. "Паук", мраморный, каменный, травяной,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ксанто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краснокорый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. Всего 18 видов. Здесь они не достигают крупных размеров. Самый крупный - </a:t>
            </a:r>
            <a:r>
              <a:rPr lang="ru-RU" sz="1200" dirty="0" err="1" smtClean="0">
                <a:solidFill>
                  <a:schemeClr val="tx1"/>
                </a:solidFill>
                <a:latin typeface="Cambria" pitchFamily="18" charset="0"/>
              </a:rPr>
              <a:t>краснокорый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. Но даже он редко достигает размера более 20 см в диаметре.</a:t>
            </a:r>
          </a:p>
          <a:p>
            <a:endParaRPr lang="ru-RU" sz="1200" dirty="0"/>
          </a:p>
        </p:txBody>
      </p:sp>
      <p:pic>
        <p:nvPicPr>
          <p:cNvPr id="7170" name="Picture 2" descr="C:\Users\user\Documents\ШКОЛА\черное море\Рапан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3238523" cy="2428892"/>
          </a:xfrm>
          <a:prstGeom prst="rect">
            <a:avLst/>
          </a:prstGeom>
          <a:noFill/>
        </p:spPr>
      </p:pic>
      <p:pic>
        <p:nvPicPr>
          <p:cNvPr id="7171" name="Picture 3" descr="C:\Users\user\Documents\ШКОЛА\черное море\Миди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357694"/>
            <a:ext cx="3059433" cy="2214578"/>
          </a:xfrm>
          <a:prstGeom prst="rect">
            <a:avLst/>
          </a:prstGeom>
          <a:noFill/>
        </p:spPr>
      </p:pic>
      <p:pic>
        <p:nvPicPr>
          <p:cNvPr id="7172" name="Picture 4" descr="C:\Users\user\Documents\ШКОЛА\черное море\краснокорый краб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357562"/>
            <a:ext cx="3857657" cy="2893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114300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Рыбы Черного моря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1357298"/>
            <a:ext cx="5143536" cy="257176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</a:rPr>
              <a:t>Известно примерно 180 видов рыб, которые обитают на Черном море. Белуга, осетр, </a:t>
            </a:r>
            <a:r>
              <a:rPr lang="ru-RU" sz="1400" dirty="0" err="1" smtClean="0">
                <a:solidFill>
                  <a:schemeClr val="tx1"/>
                </a:solidFill>
                <a:latin typeface="Cambria" pitchFamily="18" charset="0"/>
              </a:rPr>
              <a:t>севрюга,скорпена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</a:rPr>
              <a:t>, сельдь, хамса, шпрот, тюлька, кефаль, </a:t>
            </a:r>
            <a:r>
              <a:rPr lang="ru-RU" sz="1400" dirty="0" err="1" smtClean="0">
                <a:solidFill>
                  <a:schemeClr val="tx1"/>
                </a:solidFill>
                <a:latin typeface="Cambria" pitchFamily="18" charset="0"/>
              </a:rPr>
              <a:t>барабуля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</a:rPr>
              <a:t>, ставрида, скумбрия, камбала, пеламида, тунец. Крайне редко в Черное море заплывает рыба-меч. </a:t>
            </a:r>
          </a:p>
          <a:p>
            <a:r>
              <a:rPr lang="ru-RU" sz="1400" dirty="0">
                <a:solidFill>
                  <a:schemeClr val="tx1"/>
                </a:solidFill>
                <a:latin typeface="Cambria" pitchFamily="18" charset="0"/>
              </a:rPr>
              <a:t>Раньше в Черном море жило целых 3 вида кефали, но из-за промысла и загрязнения моря численность кефалевого стада стала катастрофически уменьшаться.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endParaRPr lang="ru-RU" sz="1400" dirty="0" smtClean="0">
              <a:solidFill>
                <a:schemeClr val="tx1"/>
              </a:solidFill>
              <a:latin typeface="Cambria" pitchFamily="18" charset="0"/>
            </a:endParaRPr>
          </a:p>
          <a:p>
            <a:endParaRPr lang="ru-RU" sz="1400" dirty="0"/>
          </a:p>
        </p:txBody>
      </p:sp>
      <p:pic>
        <p:nvPicPr>
          <p:cNvPr id="9218" name="Picture 2" descr="C:\Users\user\Documents\ШКОЛА\черное море\скорпе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82" y="3857628"/>
            <a:ext cx="2711452" cy="2286016"/>
          </a:xfrm>
          <a:prstGeom prst="rect">
            <a:avLst/>
          </a:prstGeom>
          <a:noFill/>
        </p:spPr>
      </p:pic>
      <p:pic>
        <p:nvPicPr>
          <p:cNvPr id="9220" name="Picture 4" descr="C:\Users\user\Documents\ШКОЛА\черное море\кефал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643446"/>
            <a:ext cx="3367092" cy="2048511"/>
          </a:xfrm>
          <a:prstGeom prst="rect">
            <a:avLst/>
          </a:prstGeom>
          <a:noFill/>
        </p:spPr>
      </p:pic>
      <p:pic>
        <p:nvPicPr>
          <p:cNvPr id="9221" name="Picture 5" descr="C:\Users\user\Documents\ШКОЛА\черное море\камбал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500174"/>
            <a:ext cx="3467103" cy="2434580"/>
          </a:xfrm>
          <a:prstGeom prst="rect">
            <a:avLst/>
          </a:prstGeom>
          <a:noFill/>
        </p:spPr>
      </p:pic>
      <p:pic>
        <p:nvPicPr>
          <p:cNvPr id="9222" name="Picture 6" descr="C:\Users\user\Documents\ШКОЛА\черное море\сарга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3286124"/>
            <a:ext cx="3695700" cy="1581150"/>
          </a:xfrm>
          <a:prstGeom prst="rect">
            <a:avLst/>
          </a:prstGeom>
          <a:noFill/>
        </p:spPr>
      </p:pic>
      <p:pic>
        <p:nvPicPr>
          <p:cNvPr id="9219" name="Picture 3" descr="C:\Users\user\Documents\ШКОЛА\черное море\11943-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7" y="4572008"/>
            <a:ext cx="3228753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Акулы Черного моря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571612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Акул в Черном море два вида. Катран (колючая акула, морская собака) и маленькая пятнистая акула </a:t>
            </a:r>
            <a:r>
              <a:rPr lang="ru-RU" dirty="0" err="1">
                <a:solidFill>
                  <a:schemeClr val="tx1"/>
                </a:solidFill>
                <a:latin typeface="Cambria" pitchFamily="18" charset="0"/>
              </a:rPr>
              <a:t>сциллиум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 (кошачья акула). </a:t>
            </a:r>
            <a:endParaRPr lang="ru-RU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Катран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иногда может достигать 2 метров, а кошачья акула больше метра никогда не вырастает. </a:t>
            </a:r>
            <a:endParaRPr lang="ru-RU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И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катран и </a:t>
            </a:r>
            <a:r>
              <a:rPr lang="ru-RU" dirty="0" err="1">
                <a:solidFill>
                  <a:schemeClr val="tx1"/>
                </a:solidFill>
                <a:latin typeface="Cambria" pitchFamily="18" charset="0"/>
              </a:rPr>
              <a:t>сциллиум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 для человека не опасны, хотя по отношению к рыбе ведут себя как настоящие злые и жестокие хищники. Едят все, что шевелится, даже если сами сыты.</a:t>
            </a:r>
          </a:p>
        </p:txBody>
      </p:sp>
      <p:pic>
        <p:nvPicPr>
          <p:cNvPr id="10242" name="Picture 2" descr="C:\Users\user\Documents\ШКОЛА\черное море\Катр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86124"/>
            <a:ext cx="4319507" cy="2786082"/>
          </a:xfrm>
          <a:prstGeom prst="rect">
            <a:avLst/>
          </a:prstGeom>
          <a:noFill/>
        </p:spPr>
      </p:pic>
      <p:pic>
        <p:nvPicPr>
          <p:cNvPr id="10243" name="Picture 3" descr="C:\Users\user\Documents\ШКОЛА\черное море\Сциллиу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286124"/>
            <a:ext cx="4214842" cy="2771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ШКОЛА\черное море\bw-1-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Дельфин Афалина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72560" cy="157163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Самый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крупный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дельфин Черного моря это бутылконос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, или афалина. Длина афалины 2,3—3 м, редко до 3,6 м. Вес, как правило, — 150—300 кг. 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Обитатель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дельфинариев и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океанариев. 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Это тот самый морской подопытный "кролик", с которым экспериментируют ученые во многих странах мира.</a:t>
            </a:r>
          </a:p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Кроме работы на науку, афалины - высокоталантливые актеры зрелищных представлений для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публики</a:t>
            </a:r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, восторженно аплодирующей этим веселым морским "циркачам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". </a:t>
            </a:r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Cambria" pitchFamily="18" charset="0"/>
              </a:rPr>
              <a:t>Могут они многое: прыгают через охваченные огнем обручи, под аккомпанемент могут спеть, лихо играют в футбол, бейсбол, баскетбол, катают собак на плотиках, жонглируют и перебрасываются мячами. </a:t>
            </a:r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Афалина может развивать скорость до 40 км/ч и выпрыгивать на высоту до 5 м.</a:t>
            </a:r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8194" name="Picture 2" descr="C:\Users\user\Documents\ШКОЛА\черное море\Bottlenose_Dolphin_KSC04pd01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3255" y="3071810"/>
            <a:ext cx="6051219" cy="3429024"/>
          </a:xfrm>
          <a:prstGeom prst="rect">
            <a:avLst/>
          </a:prstGeom>
          <a:noFill/>
        </p:spPr>
      </p:pic>
      <p:pic>
        <p:nvPicPr>
          <p:cNvPr id="8195" name="Picture 3" descr="C:\Users\user\Documents\ШКОЛА\черное море\0556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911974"/>
            <a:ext cx="2286016" cy="2014654"/>
          </a:xfrm>
          <a:prstGeom prst="rect">
            <a:avLst/>
          </a:prstGeom>
          <a:noFill/>
        </p:spPr>
      </p:pic>
      <p:pic>
        <p:nvPicPr>
          <p:cNvPr id="8196" name="Picture 4" descr="C:\Users\user\Documents\ШКОЛА\черное море\atl_bottlenose_dolphin_main_842028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14884"/>
            <a:ext cx="3429024" cy="194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569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ЧЕРНОЕ МОРЕ</vt:lpstr>
      <vt:lpstr>ЧЕРНОЕ МОРЕ</vt:lpstr>
      <vt:lpstr>Почему море называется «Черным»</vt:lpstr>
      <vt:lpstr>Как горело Черное море</vt:lpstr>
      <vt:lpstr>Обитатели Черного моря</vt:lpstr>
      <vt:lpstr>Обитатели Черного моря</vt:lpstr>
      <vt:lpstr>Рыбы Черного моря</vt:lpstr>
      <vt:lpstr>Акулы Черного моря</vt:lpstr>
      <vt:lpstr>Дельфин Афалина</vt:lpstr>
      <vt:lpstr>Чёрное море...А всмотришься ближе; Светло-зелёное и голубое. То беспокойное,полное жизни, То вдруг холодное, серо-стальное.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2015-10-11T12:49:34Z</dcterms:created>
  <dcterms:modified xsi:type="dcterms:W3CDTF">2015-10-11T17:40:56Z</dcterms:modified>
</cp:coreProperties>
</file>