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77" r:id="rId5"/>
    <p:sldId id="260" r:id="rId6"/>
    <p:sldId id="27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1" r:id="rId22"/>
    <p:sldId id="284" r:id="rId23"/>
    <p:sldId id="285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8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14D91-9551-44AB-94C4-621003FD4D53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FDD6A-21B5-4FAB-A4D9-59E5B8B8B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DD6A-21B5-4FAB-A4D9-59E5B8B8BC0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0A9D-723E-4744-BCED-19E096009EA6}" type="datetimeFigureOut">
              <a:rPr lang="ru-RU" smtClean="0"/>
              <a:pPr/>
              <a:t>ср 26.12.18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FA651-E438-4680-9C4A-5512656D8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142984"/>
            <a:ext cx="807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«Игра в жизни ребенка»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3929066"/>
            <a:ext cx="721523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Презентация к родительскому собранию </a:t>
            </a:r>
          </a:p>
          <a:p>
            <a:pPr algn="ctr"/>
            <a:r>
              <a:rPr lang="ru-RU" sz="2400" b="1" i="1" dirty="0" smtClean="0"/>
              <a:t>во второй младшей группе </a:t>
            </a:r>
          </a:p>
          <a:p>
            <a:endParaRPr lang="ru-RU" dirty="0"/>
          </a:p>
          <a:p>
            <a:pPr algn="ctr"/>
            <a:r>
              <a:rPr lang="ru-RU" sz="2000" dirty="0" smtClean="0"/>
              <a:t>Подготовили: </a:t>
            </a:r>
            <a:r>
              <a:rPr lang="ru-RU" sz="2000" dirty="0" err="1" smtClean="0"/>
              <a:t>Байкина</a:t>
            </a:r>
            <a:r>
              <a:rPr lang="ru-RU" sz="2000" dirty="0" smtClean="0"/>
              <a:t> Л.В.</a:t>
            </a:r>
          </a:p>
          <a:p>
            <a:pPr algn="ctr"/>
            <a:r>
              <a:rPr lang="ru-RU" sz="2000" dirty="0" smtClean="0"/>
              <a:t>                            Изосимова Е.Ю.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00430" y="6143644"/>
            <a:ext cx="117456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2018год.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214554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 БЫВАЮТ ИГРУШКИ?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47090" y="714356"/>
            <a:ext cx="636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Игрушки из реальной жизни</a:t>
            </a:r>
            <a:endParaRPr lang="ru-RU" sz="3600" b="1" dirty="0"/>
          </a:p>
        </p:txBody>
      </p:sp>
      <p:pic>
        <p:nvPicPr>
          <p:cNvPr id="24580" name="Picture 4" descr="http://www.tigrusha.ru/img/p/1132-2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643050"/>
            <a:ext cx="2314564" cy="2314565"/>
          </a:xfrm>
          <a:prstGeom prst="rect">
            <a:avLst/>
          </a:prstGeom>
          <a:noFill/>
        </p:spPr>
      </p:pic>
      <p:pic>
        <p:nvPicPr>
          <p:cNvPr id="24586" name="Picture 10" descr="http://img-sotmarket.ru/140x200/img/detskie_tovary/detskie_igrushki/kukly/zapf_creation/f03_zapf_creation_baby_born_interaktivnaja_43_sm_815_7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785925"/>
            <a:ext cx="1785950" cy="4013371"/>
          </a:xfrm>
          <a:prstGeom prst="rect">
            <a:avLst/>
          </a:prstGeom>
          <a:noFill/>
        </p:spPr>
      </p:pic>
      <p:pic>
        <p:nvPicPr>
          <p:cNvPr id="24590" name="Picture 14" descr="http://www.mirmalisha.ru/images/product_images/popup_images/4653_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643050"/>
            <a:ext cx="2643206" cy="2211314"/>
          </a:xfrm>
          <a:prstGeom prst="rect">
            <a:avLst/>
          </a:prstGeom>
          <a:noFill/>
        </p:spPr>
      </p:pic>
      <p:pic>
        <p:nvPicPr>
          <p:cNvPr id="24578" name="Picture 2" descr="http://www.veselinka.su/content/catalog/big/1759_im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71942"/>
            <a:ext cx="3143272" cy="2428892"/>
          </a:xfrm>
          <a:prstGeom prst="rect">
            <a:avLst/>
          </a:prstGeom>
          <a:noFill/>
        </p:spPr>
      </p:pic>
      <p:pic>
        <p:nvPicPr>
          <p:cNvPr id="24588" name="Picture 12" descr="http://rada-baby.ru/products_pictures/detskie-vesy-zavod--363-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4071942"/>
            <a:ext cx="1798879" cy="2487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428604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Игрушки, помогающие </a:t>
            </a:r>
          </a:p>
          <a:p>
            <a:r>
              <a:rPr lang="ru-RU" sz="3600" b="1" dirty="0" smtClean="0"/>
              <a:t>выплеснуть агрессию</a:t>
            </a:r>
            <a:endParaRPr lang="ru-RU" sz="3600" b="1" dirty="0"/>
          </a:p>
        </p:txBody>
      </p:sp>
      <p:pic>
        <p:nvPicPr>
          <p:cNvPr id="23556" name="Picture 4" descr="http://shaiba-dom.ru/_photo/igri/dart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928802"/>
            <a:ext cx="2314564" cy="2314565"/>
          </a:xfrm>
          <a:prstGeom prst="rect">
            <a:avLst/>
          </a:prstGeom>
          <a:noFill/>
        </p:spPr>
      </p:pic>
      <p:pic>
        <p:nvPicPr>
          <p:cNvPr id="23558" name="Picture 6" descr="http://www.mirigrushek.net/images/product_images/original_images/2106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16"/>
            <a:ext cx="2657498" cy="1771665"/>
          </a:xfrm>
          <a:prstGeom prst="rect">
            <a:avLst/>
          </a:prstGeom>
          <a:noFill/>
        </p:spPr>
      </p:pic>
      <p:pic>
        <p:nvPicPr>
          <p:cNvPr id="23560" name="Picture 8" descr="http://www.eradetstva.ru/products_pictures/big/Bokserskiy_nabor_RF_malyy-3953-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786322"/>
            <a:ext cx="1903500" cy="1714512"/>
          </a:xfrm>
          <a:prstGeom prst="rect">
            <a:avLst/>
          </a:prstGeom>
          <a:noFill/>
        </p:spPr>
      </p:pic>
      <p:pic>
        <p:nvPicPr>
          <p:cNvPr id="23562" name="Picture 10" descr="http://up.metachan.ru/jpg/1278/127863285736758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4214818"/>
            <a:ext cx="2536048" cy="2028816"/>
          </a:xfrm>
          <a:prstGeom prst="rect">
            <a:avLst/>
          </a:prstGeom>
          <a:noFill/>
        </p:spPr>
      </p:pic>
      <p:pic>
        <p:nvPicPr>
          <p:cNvPr id="23564" name="Picture 12" descr="http://chembarisova.ru/sbip_files_product/3000/2245/8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1753732" cy="2286016"/>
          </a:xfrm>
          <a:prstGeom prst="rect">
            <a:avLst/>
          </a:prstGeom>
          <a:noFill/>
        </p:spPr>
      </p:pic>
      <p:pic>
        <p:nvPicPr>
          <p:cNvPr id="23568" name="Picture 16" descr="http://www.modelkits.com.ua/images/rsgallery/original/Foto_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143116"/>
            <a:ext cx="2714644" cy="1640327"/>
          </a:xfrm>
          <a:prstGeom prst="rect">
            <a:avLst/>
          </a:prstGeom>
          <a:noFill/>
        </p:spPr>
      </p:pic>
      <p:pic>
        <p:nvPicPr>
          <p:cNvPr id="23566" name="Picture 14" descr="http://storage0.dms.mpinteractiv.ro/media/401/581/7967/6447675/1/ball.jpg?width=6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3314"/>
            <a:ext cx="2121682" cy="2029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571480"/>
            <a:ext cx="7286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Игрушки для развития творческой</a:t>
            </a:r>
          </a:p>
          <a:p>
            <a:r>
              <a:rPr lang="ru-RU" sz="3600" b="1" dirty="0" smtClean="0"/>
              <a:t>фантазии и самовыражения</a:t>
            </a:r>
            <a:endParaRPr lang="ru-RU" sz="3600" b="1" dirty="0"/>
          </a:p>
        </p:txBody>
      </p:sp>
      <p:pic>
        <p:nvPicPr>
          <p:cNvPr id="22532" name="Picture 4" descr="&amp;Kcy;&amp;ocy;&amp;ncy;&amp;scy;&amp;tcy;&amp;rcy;&amp;ucy;&amp;kcy;&amp;tcy;&amp;ocy;&amp;rcy; 40 &amp;dcy;&amp;iecy;&amp;tcy;&amp;acy;&amp;lcy;&amp;iecy;&amp;jcy; Pilsa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887712"/>
            <a:ext cx="2047856" cy="2337847"/>
          </a:xfrm>
          <a:prstGeom prst="rect">
            <a:avLst/>
          </a:prstGeom>
          <a:noFill/>
        </p:spPr>
      </p:pic>
      <p:pic>
        <p:nvPicPr>
          <p:cNvPr id="22534" name="Picture 6" descr="http://www.segment.ru/data/images/plastilin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409461"/>
            <a:ext cx="2871780" cy="2081000"/>
          </a:xfrm>
          <a:prstGeom prst="rect">
            <a:avLst/>
          </a:prstGeom>
          <a:noFill/>
        </p:spPr>
      </p:pic>
      <p:pic>
        <p:nvPicPr>
          <p:cNvPr id="22536" name="Picture 8" descr="http://im6-tub-ru.yandex.net/i?id=341737594-25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429132"/>
            <a:ext cx="2784146" cy="2136488"/>
          </a:xfrm>
          <a:prstGeom prst="rect">
            <a:avLst/>
          </a:prstGeom>
          <a:noFill/>
        </p:spPr>
      </p:pic>
      <p:pic>
        <p:nvPicPr>
          <p:cNvPr id="22538" name="Picture 10" descr="http://web-igrushki.ru/img/100109297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214554"/>
            <a:ext cx="1905000" cy="1905000"/>
          </a:xfrm>
          <a:prstGeom prst="rect">
            <a:avLst/>
          </a:prstGeom>
          <a:noFill/>
        </p:spPr>
      </p:pic>
      <p:pic>
        <p:nvPicPr>
          <p:cNvPr id="22540" name="Picture 12" descr="http://www.hohloma.org/images/tovary/003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1912832"/>
            <a:ext cx="1643074" cy="2280949"/>
          </a:xfrm>
          <a:prstGeom prst="rect">
            <a:avLst/>
          </a:prstGeom>
          <a:noFill/>
        </p:spPr>
      </p:pic>
      <p:pic>
        <p:nvPicPr>
          <p:cNvPr id="22542" name="Picture 14" descr="http://sh14.oskoluno.ru/images/psiholog.files/for_husb.files/image002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3116"/>
            <a:ext cx="2190779" cy="1505663"/>
          </a:xfrm>
          <a:prstGeom prst="rect">
            <a:avLst/>
          </a:prstGeom>
          <a:noFill/>
        </p:spPr>
      </p:pic>
      <p:pic>
        <p:nvPicPr>
          <p:cNvPr id="22544" name="Picture 16" descr="http://www.korablik.ru/upload/catalog/585/585_60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643446"/>
            <a:ext cx="2286016" cy="1914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714356"/>
            <a:ext cx="13181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Развивающие: настольно- печатные</a:t>
            </a:r>
            <a:r>
              <a:rPr lang="ru-RU" sz="3600" b="1" dirty="0" smtClean="0"/>
              <a:t>,</a:t>
            </a:r>
          </a:p>
          <a:p>
            <a:r>
              <a:rPr lang="ru-RU" sz="3600" b="1" dirty="0" smtClean="0"/>
              <a:t> </a:t>
            </a:r>
            <a:r>
              <a:rPr lang="ru-RU" sz="3600" b="1" dirty="0" err="1"/>
              <a:t>Дьенеша</a:t>
            </a:r>
            <a:r>
              <a:rPr lang="ru-RU" sz="3600" b="1" dirty="0"/>
              <a:t>, </a:t>
            </a:r>
            <a:r>
              <a:rPr lang="ru-RU" sz="3600" b="1" dirty="0" err="1" smtClean="0"/>
              <a:t>Кюизенера</a:t>
            </a:r>
            <a:r>
              <a:rPr lang="ru-RU" sz="3600" b="1" dirty="0" smtClean="0"/>
              <a:t> </a:t>
            </a:r>
            <a:r>
              <a:rPr lang="ru-RU" sz="3600" b="1" dirty="0"/>
              <a:t>… </a:t>
            </a:r>
          </a:p>
          <a:p>
            <a:endParaRPr lang="ru-RU" dirty="0"/>
          </a:p>
        </p:txBody>
      </p:sp>
      <p:pic>
        <p:nvPicPr>
          <p:cNvPr id="21506" name="Picture 2" descr="http://www.megakot.ru/pictures/umnye_igry_rebusy_00032909_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143380"/>
            <a:ext cx="2357454" cy="2357455"/>
          </a:xfrm>
          <a:prstGeom prst="rect">
            <a:avLst/>
          </a:prstGeom>
          <a:noFill/>
        </p:spPr>
      </p:pic>
      <p:pic>
        <p:nvPicPr>
          <p:cNvPr id="21508" name="Picture 4" descr="http://linerost.ru/d/301394/d/2_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143380"/>
            <a:ext cx="2381240" cy="2381240"/>
          </a:xfrm>
          <a:prstGeom prst="rect">
            <a:avLst/>
          </a:prstGeom>
          <a:noFill/>
        </p:spPr>
      </p:pic>
      <p:pic>
        <p:nvPicPr>
          <p:cNvPr id="21510" name="Picture 6" descr="http://hoztovar-spb.ru/d/237409/d/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2381240" cy="2381240"/>
          </a:xfrm>
          <a:prstGeom prst="rect">
            <a:avLst/>
          </a:prstGeom>
          <a:noFill/>
        </p:spPr>
      </p:pic>
      <p:pic>
        <p:nvPicPr>
          <p:cNvPr id="21512" name="Picture 8" descr="http://images.tiu.ru/68511_w640_h640_000179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928802"/>
            <a:ext cx="2777949" cy="1952617"/>
          </a:xfrm>
          <a:prstGeom prst="rect">
            <a:avLst/>
          </a:prstGeom>
          <a:noFill/>
        </p:spPr>
      </p:pic>
      <p:pic>
        <p:nvPicPr>
          <p:cNvPr id="21514" name="Picture 10" descr="http://www.sadikam.ru/published/publicdata/SADIKAM31/attachments/SC/products_pictures/11286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857364"/>
            <a:ext cx="2509022" cy="2057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000240"/>
            <a:ext cx="8143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КАКИЕ  ИГРЫ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ПОИГРАТЬ 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ДОМА?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74" y="857232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ИГРЫ С ПРИЩЕПКАМИ</a:t>
            </a:r>
            <a:endParaRPr lang="ru-RU" sz="3200" b="1" dirty="0"/>
          </a:p>
        </p:txBody>
      </p:sp>
      <p:pic>
        <p:nvPicPr>
          <p:cNvPr id="8" name="Рисунок 7" descr="&amp;Pcy;&amp;rcy;&amp;icy;&amp;shchcy;&amp;iecy;&amp;pcy;&amp;kcy;&amp;acy;&amp;mcy;&amp;icy; &amp;icy;&amp;gcy;&amp;rcy;&amp;acy;&amp;iecy;&amp;mcy; — &amp;ncy;&amp;iecy; &amp;tcy;&amp;ocy;&amp;lcy;&amp;softcy;&amp;kcy;&amp;ocy; &amp;mcy;&amp;iecy;&amp;lcy;&amp;kcy;&amp;ucy;&amp;yucy; &amp;mcy;&amp;ocy;&amp;tcy;&amp;ocy;&amp;rcy;&amp;icy;&amp;kcy;&amp;ucy; &amp;rcy;&amp;acy;&amp;zcy;&amp;vcy;&amp;icy;&amp;vcy;&amp;acy;&amp;iecy;&amp;mcy;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857364"/>
            <a:ext cx="4365936" cy="311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aam.ru/upload/blogs/2748988165744947a4ee04c7ab0204a5.jpg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286124"/>
            <a:ext cx="3718885" cy="298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1" y="500042"/>
            <a:ext cx="41434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ИГРЫ С ПУГОВИЦАМИ</a:t>
            </a:r>
            <a:endParaRPr lang="ru-RU" sz="3200" b="1" dirty="0"/>
          </a:p>
          <a:p>
            <a:endParaRPr lang="ru-RU" dirty="0"/>
          </a:p>
        </p:txBody>
      </p:sp>
      <p:pic>
        <p:nvPicPr>
          <p:cNvPr id="6" name="Рисунок 5" descr="Игры с пуговицам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576009" cy="255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aaam.ru/upload/blogs/fa874fbd2a010d254bd6dfa86bb9503b.jpg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357298"/>
            <a:ext cx="17859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maaam.ru/upload/blogs/bf13b11c2624db345b2ff9044fe4aa0d.jpg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85786" y="4572008"/>
            <a:ext cx="335758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aaam.ru/upload/blogs/b5de4dfb8115fb81bdbed7a6fc7455e3.jpg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071942"/>
            <a:ext cx="235745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785794"/>
            <a:ext cx="4296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ИГРЫ С МАКАРОНАМИ</a:t>
            </a:r>
            <a:endParaRPr lang="ru-RU" sz="3200" b="1" dirty="0"/>
          </a:p>
        </p:txBody>
      </p:sp>
      <p:pic>
        <p:nvPicPr>
          <p:cNvPr id="17414" name="Picture 6" descr="http://www.breasting.ru/images/p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500174"/>
            <a:ext cx="3208968" cy="3071834"/>
          </a:xfrm>
          <a:prstGeom prst="rect">
            <a:avLst/>
          </a:prstGeom>
          <a:noFill/>
        </p:spPr>
      </p:pic>
      <p:pic>
        <p:nvPicPr>
          <p:cNvPr id="17416" name="Picture 8" descr="http://www.e-etkinlik.com/data/media/1/Bornenes_hobbybog_-_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832202"/>
            <a:ext cx="2928958" cy="2752088"/>
          </a:xfrm>
          <a:prstGeom prst="rect">
            <a:avLst/>
          </a:prstGeom>
          <a:noFill/>
        </p:spPr>
      </p:pic>
      <p:pic>
        <p:nvPicPr>
          <p:cNvPr id="17418" name="Picture 10" descr="makaroni3 &amp;Vcy;&amp;iecy;&amp;scy;&amp;iecy;&amp;lcy;&amp;ycy;&amp;iecy; &amp;icy;&amp;gcy;&amp;rcy;&amp;ycy; &amp;dcy;&amp;lcy;&amp;yacy; &amp;mcy;&amp;acy;&amp;lcy;&amp;ycy;&amp;shcy;&amp;iecy;&amp;jcy; &amp;scy; &amp;mcy;&amp;acy;&amp;kcy;&amp;acy;&amp;rcy;&amp;ocy;&amp;ncy;&amp;acy;&amp;mcy;&amp;icy;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500174"/>
            <a:ext cx="2762248" cy="2071687"/>
          </a:xfrm>
          <a:prstGeom prst="rect">
            <a:avLst/>
          </a:prstGeom>
          <a:noFill/>
        </p:spPr>
      </p:pic>
      <p:pic>
        <p:nvPicPr>
          <p:cNvPr id="17410" name="Picture 2" descr="http://stranamasterov.ucoz.ru/_nw/2/048427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256"/>
            <a:ext cx="2832614" cy="2314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pic>
        <p:nvPicPr>
          <p:cNvPr id="16386" name="Picture 2" descr="http://www.neizvestniy-geniy.ru/images/works/photo/2010/12/268439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071942"/>
            <a:ext cx="2643206" cy="22193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71670" y="857232"/>
            <a:ext cx="4532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ИГРЫ С ЗУБОЧИСТКАМИ</a:t>
            </a:r>
            <a:endParaRPr lang="ru-RU" sz="3200" b="1" dirty="0"/>
          </a:p>
        </p:txBody>
      </p:sp>
      <p:pic>
        <p:nvPicPr>
          <p:cNvPr id="16390" name="Picture 6" descr="http://picfun.ru/uploads/posts/2009-01/1231000617_aa95da93c3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786190"/>
            <a:ext cx="3428992" cy="2575886"/>
          </a:xfrm>
          <a:prstGeom prst="rect">
            <a:avLst/>
          </a:prstGeom>
          <a:noFill/>
        </p:spPr>
      </p:pic>
      <p:pic>
        <p:nvPicPr>
          <p:cNvPr id="16392" name="Picture 8" descr="http://babulyam.ru/wp-content/uploads/2011/12/IMGP1562-300x18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785926"/>
            <a:ext cx="2857500" cy="1781176"/>
          </a:xfrm>
          <a:prstGeom prst="rect">
            <a:avLst/>
          </a:prstGeom>
          <a:noFill/>
        </p:spPr>
      </p:pic>
      <p:pic>
        <p:nvPicPr>
          <p:cNvPr id="16388" name="Picture 4" descr="http://www.webpark.ru/uploads32/tooth_pick_art_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571612"/>
            <a:ext cx="2643206" cy="253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714356"/>
            <a:ext cx="68580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  <a:cs typeface="Times New Roman" pitchFamily="18" charset="0"/>
              </a:rPr>
              <a:t>« Игра — это огромное светлое окно, через которое в духовный мир ребенка вливается живительный поток представлений, понятий об окружающем мире. Игра — это искра, зажигающая огонек пытливости и любознательности.»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>                                             Сухомлинский В.А.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2863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500570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«Каков ребенок в игре, таков во многом он будет на работе, когда вырастет.</a:t>
            </a:r>
          </a:p>
          <a:p>
            <a:pPr algn="r"/>
            <a:r>
              <a:rPr lang="ru-RU" sz="2800" b="1" dirty="0" smtClean="0"/>
              <a:t>Макаренко А.С.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714356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ИГРЫ С КРЫШКАМИ</a:t>
            </a:r>
            <a:endParaRPr lang="ru-RU" sz="3200" b="1" dirty="0"/>
          </a:p>
        </p:txBody>
      </p:sp>
      <p:pic>
        <p:nvPicPr>
          <p:cNvPr id="1026" name="Picture 2" descr="http://www.maaam.ru/upload/blogs/1289a35d698cc7711576e8e5ddfda801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28736"/>
            <a:ext cx="4143404" cy="2727033"/>
          </a:xfrm>
          <a:prstGeom prst="rect">
            <a:avLst/>
          </a:prstGeom>
          <a:noFill/>
        </p:spPr>
      </p:pic>
      <p:pic>
        <p:nvPicPr>
          <p:cNvPr id="1030" name="Picture 6" descr="&amp;Ocy;&amp;bcy;&amp;ocy;&amp;rcy;&amp;ucy;&amp;dcy;&amp;ocy;&amp;vcy;&amp;acy;&amp;ncy;&amp;icy;&amp;iecy; &amp;fcy;&amp;icy;&amp;zcy;&amp;kcy;&amp;ucy;&amp;lcy;&amp;softcy;&amp;tcy;&amp;ucy;&amp;rcy;&amp;ncy;&amp;ocy;&amp;gcy;&amp;ocy; &amp;ucy;&amp;gcy;&amp;ocy;&amp;lcy;&amp;kcy;&amp;a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786322"/>
            <a:ext cx="3948135" cy="1714512"/>
          </a:xfrm>
          <a:prstGeom prst="rect">
            <a:avLst/>
          </a:prstGeom>
          <a:noFill/>
        </p:spPr>
      </p:pic>
      <p:pic>
        <p:nvPicPr>
          <p:cNvPr id="1036" name="Picture 12" descr="http://myremontik.ucoz.ru/_ph/9/1249742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840072"/>
            <a:ext cx="3571868" cy="2694080"/>
          </a:xfrm>
          <a:prstGeom prst="rect">
            <a:avLst/>
          </a:prstGeom>
          <a:noFill/>
        </p:spPr>
      </p:pic>
      <p:pic>
        <p:nvPicPr>
          <p:cNvPr id="1038" name="Picture 14" descr="http://for-children.ru/uploads/posts/2012-10/1351630533_90830609_4979214_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785926"/>
            <a:ext cx="3209923" cy="2335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2214546" y="393353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Разрезные картинки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 бросового материала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maaam.ru/upload/blogs/b5af8f3fd421fdfcdd6a38902156d41b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857364"/>
            <a:ext cx="2717891" cy="2599722"/>
          </a:xfrm>
          <a:prstGeom prst="rect">
            <a:avLst/>
          </a:prstGeom>
          <a:noFill/>
        </p:spPr>
      </p:pic>
      <p:pic>
        <p:nvPicPr>
          <p:cNvPr id="1026" name="Picture 2" descr="&amp;Rcy;&amp;acy;&amp;zcy;&amp;rcy;&amp;iecy;&amp;zcy;&amp;ncy;&amp;ycy;&amp;iecy; &amp;kcy;&amp;acy;&amp;rcy;&amp;tcy;&amp;icy;&amp;ncy;&amp;kcy;&amp;icy; &amp;icy;&amp;zcy; &amp;bcy;&amp;rcy;&amp;ocy;&amp;scy;&amp;ocy;&amp;vcy;&amp;ocy;&amp;gcy;&amp;ocy; &amp;mcy;&amp;acy;&amp;tcy;&amp;iecy;&amp;rcy;&amp;icy;&amp;acy;&amp;l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785926"/>
            <a:ext cx="2928958" cy="2928958"/>
          </a:xfrm>
          <a:prstGeom prst="rect">
            <a:avLst/>
          </a:prstGeom>
          <a:noFill/>
        </p:spPr>
      </p:pic>
      <p:pic>
        <p:nvPicPr>
          <p:cNvPr id="1032" name="Picture 8" descr="http://www.maaam.ru/upload/blogs/f3a6f1a901bb3260479a4ad39480614d.jp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786190"/>
            <a:ext cx="1785950" cy="2643206"/>
          </a:xfrm>
          <a:prstGeom prst="rect">
            <a:avLst/>
          </a:prstGeom>
          <a:noFill/>
        </p:spPr>
      </p:pic>
      <p:pic>
        <p:nvPicPr>
          <p:cNvPr id="1030" name="Picture 6" descr="http://www.maaam.ru/upload/blogs/c5d6bf5962ce72c5b1147360aaeeb140.jp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714752"/>
            <a:ext cx="2714644" cy="2661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00042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</a:t>
            </a:r>
            <a:endParaRPr lang="ru-RU" sz="3600" b="1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20621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считаете, нужно ли руководить игрой ребенка, играть вместе с ребенком и принимать на равных участие в его игре?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необходимо играть с детьми?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учите ребенка играть?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-Где хранить игрушки?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правильнее вмешаться в игру ребенка: «Ну, хватит возиться со своей машинкой - иди обедать! Сколько можно тебя ждать!» или «Когда машина доедет до … пусть водитель идет обедать».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если вы устали от шума, который поднимает малыш? Вам хочется тишины, да и ребенку необходимо успокоиться перед сном.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00042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</a:t>
            </a:r>
            <a:endParaRPr lang="ru-RU" sz="36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46415"/>
            <a:ext cx="79598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Игра – помощник нам, бесспорно,</a:t>
            </a:r>
            <a:br>
              <a:rPr lang="ru-RU" sz="3600" b="1" dirty="0" smtClean="0"/>
            </a:br>
            <a:r>
              <a:rPr lang="ru-RU" sz="3600" b="1" dirty="0" smtClean="0"/>
              <a:t>Игре все возрасты покорны.</a:t>
            </a:r>
            <a:br>
              <a:rPr lang="ru-RU" sz="3600" b="1" dirty="0" smtClean="0"/>
            </a:br>
            <a:r>
              <a:rPr lang="ru-RU" sz="3600" b="1" dirty="0" smtClean="0"/>
              <a:t>Взаимодействие в игре</a:t>
            </a:r>
            <a:br>
              <a:rPr lang="ru-RU" sz="3600" b="1" dirty="0" smtClean="0"/>
            </a:br>
            <a:r>
              <a:rPr lang="ru-RU" sz="3600" b="1" dirty="0" smtClean="0"/>
              <a:t>Поможет понимать друг друга,</a:t>
            </a:r>
            <a:br>
              <a:rPr lang="ru-RU" sz="3600" b="1" dirty="0" smtClean="0"/>
            </a:br>
            <a:r>
              <a:rPr lang="ru-RU" sz="3600" b="1" dirty="0" smtClean="0"/>
              <a:t>Нам стать внимательней, добрей,</a:t>
            </a:r>
            <a:br>
              <a:rPr lang="ru-RU" sz="3600" b="1" dirty="0" smtClean="0"/>
            </a:br>
            <a:r>
              <a:rPr lang="ru-RU" sz="3600" b="1" dirty="0" smtClean="0"/>
              <a:t>И разрешить вопрос досуга.</a:t>
            </a:r>
            <a:br>
              <a:rPr lang="ru-RU" sz="3600" b="1" dirty="0" smtClean="0"/>
            </a:br>
            <a:r>
              <a:rPr lang="ru-RU" sz="3600" b="1" dirty="0" smtClean="0"/>
              <a:t>Играйте с нами! Придумывайте сами! </a:t>
            </a:r>
            <a:br>
              <a:rPr lang="ru-RU" sz="3600" b="1" dirty="0" smtClean="0"/>
            </a:br>
            <a:r>
              <a:rPr lang="ru-RU" sz="3600" b="1" dirty="0" smtClean="0"/>
              <a:t>Играйте с друзьями! Удача за вами!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0344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00042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</a:t>
            </a:r>
            <a:endParaRPr lang="ru-RU" sz="36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2214554"/>
            <a:ext cx="7261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928670"/>
            <a:ext cx="6933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Возможности игры огромны, они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714488"/>
            <a:ext cx="86439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Развивают познавательные процессы личности – внимание, </a:t>
            </a:r>
          </a:p>
          <a:p>
            <a:r>
              <a:rPr lang="ru-RU" sz="2400" b="1" dirty="0" smtClean="0"/>
              <a:t>    память, восприятие, мышление, воображение;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Тренируют наблюдательность и ум;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Развивают творческие способности у детей;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Формируют эмоционально-чувственную сферу личности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дошкольника;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Способствуют познанию ребенком самого себя и побуждают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его к самосовершенствованию;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Учат самодисциплине, настойчивости, выдержке –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всем тем качествам, без которых трудно жить и достигать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поставленных целей и задач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214554"/>
            <a:ext cx="83582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бывают игры ?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9" y="-745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50004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СЮЖЕТНО-РОЛЕВАЯ  ИГРА</a:t>
            </a:r>
            <a:endParaRPr lang="ru-RU" sz="3600" b="1" dirty="0"/>
          </a:p>
        </p:txBody>
      </p:sp>
      <p:pic>
        <p:nvPicPr>
          <p:cNvPr id="8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054" y="1050849"/>
            <a:ext cx="3835541" cy="287731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033138"/>
            <a:ext cx="3611893" cy="2708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649" y="1050108"/>
            <a:ext cx="2455615" cy="28678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429" y="4049842"/>
            <a:ext cx="3451149" cy="26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ТЕАТРАЛИЗОВАННАЯ  ИГРА</a:t>
            </a:r>
            <a:endParaRPr lang="ru-RU" sz="36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76872"/>
            <a:ext cx="3879098" cy="2924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46479"/>
            <a:ext cx="403244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660" y="1988840"/>
            <a:ext cx="6107017" cy="4137323"/>
          </a:xfrm>
        </p:spPr>
      </p:pic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642918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РАЗВИВАЮЩИЕ ИГРЫ</a:t>
            </a:r>
            <a:endParaRPr lang="ru-RU" sz="36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50" y="2420888"/>
            <a:ext cx="3816424" cy="26653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843" y="1227157"/>
            <a:ext cx="4042793" cy="26471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483" y="4057500"/>
            <a:ext cx="4041635" cy="2467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663" y="1600200"/>
            <a:ext cx="7710673" cy="4525963"/>
          </a:xfrm>
        </p:spPr>
      </p:pic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57422" y="571480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КОНСТРУКТОРСКИЕ ИГРЫ</a:t>
            </a:r>
            <a:endParaRPr lang="ru-RU" sz="36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3885015" cy="25288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202" y="1227474"/>
            <a:ext cx="4132744" cy="2499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21240"/>
            <a:ext cx="8229600" cy="4483883"/>
          </a:xfrm>
        </p:spPr>
      </p:pic>
      <p:pic>
        <p:nvPicPr>
          <p:cNvPr id="4" name="Picture 2" descr="http://gotovie-prezentacii.ru/wp-content/uploads/2013/02/SHablon-dlya-prezentatsii-Raduga.jpg"/>
          <p:cNvPicPr>
            <a:picLocks noChangeAspect="1" noChangeArrowheads="1"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86050" y="642918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ПОДВИЖНЫЕ  ИГРЫ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39" y="1621240"/>
            <a:ext cx="3929058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698" y="3512280"/>
            <a:ext cx="3707661" cy="2796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344</Words>
  <Application>Microsoft Office PowerPoint</Application>
  <PresentationFormat>Экран (4:3)</PresentationFormat>
  <Paragraphs>57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68</cp:revision>
  <dcterms:created xsi:type="dcterms:W3CDTF">2013-03-24T08:36:53Z</dcterms:created>
  <dcterms:modified xsi:type="dcterms:W3CDTF">2018-12-26T10:32:11Z</dcterms:modified>
</cp:coreProperties>
</file>