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929"/>
    <a:srgbClr val="99FF33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33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BAB98-6201-40CD-9F5E-3E69FDF258A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audio" Target="../media/audio1.wav"/><Relationship Id="rId7" Type="http://schemas.openxmlformats.org/officeDocument/2006/relationships/image" Target="../media/image3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png"/><Relationship Id="rId4" Type="http://schemas.openxmlformats.org/officeDocument/2006/relationships/slide" Target="slide4.xml"/><Relationship Id="rId9" Type="http://schemas.openxmlformats.org/officeDocument/2006/relationships/image" Target="../media/image3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slide" Target="slide4.xml"/><Relationship Id="rId2" Type="http://schemas.openxmlformats.org/officeDocument/2006/relationships/audio" Target="../media/audio1.wav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gif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12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12.xml"/><Relationship Id="rId4" Type="http://schemas.openxmlformats.org/officeDocument/2006/relationships/image" Target="../media/image25.png"/><Relationship Id="rId9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1071546"/>
            <a:ext cx="624600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Интерактивная игра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«Весна пришла»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14290"/>
            <a:ext cx="8358246" cy="73866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Управление дошкольного образования Администрации г. Глазова</a:t>
            </a:r>
          </a:p>
          <a:p>
            <a:pPr algn="ctr"/>
            <a:r>
              <a:rPr lang="ru-RU" sz="1400" dirty="0" smtClean="0"/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400" dirty="0" smtClean="0"/>
              <a:t>«Детский сад общеразвивающего вида № 45»</a:t>
            </a:r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5429256" y="3214686"/>
            <a:ext cx="3143272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Составитель:</a:t>
            </a:r>
          </a:p>
          <a:p>
            <a:r>
              <a:rPr lang="ru-RU" dirty="0" smtClean="0"/>
              <a:t>воспитатель первой квалификационной категории</a:t>
            </a:r>
          </a:p>
          <a:p>
            <a:r>
              <a:rPr lang="ru-RU" dirty="0" smtClean="0"/>
              <a:t>Егорова Татьяна Васильевна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000496" y="6286520"/>
            <a:ext cx="1143008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г. Глазов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Интерактивная игра Весна пришла\2018-04-06-11-49-24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7715272" y="6072206"/>
            <a:ext cx="1071570" cy="571504"/>
          </a:xfrm>
          <a:prstGeom prst="actionButtonBackPrevious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071538" y="1000108"/>
            <a:ext cx="6823744" cy="175679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Снежок растаял и с полей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Бежит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проворливый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 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2018-04-06-11-50-3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00364" y="2428868"/>
            <a:ext cx="5201920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Интерактивная игра Весна пришла\2018-04-06-11-49-24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7715272" y="6072206"/>
            <a:ext cx="1071570" cy="571504"/>
          </a:xfrm>
          <a:prstGeom prst="actionButtonBackPrevious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71538" y="642918"/>
            <a:ext cx="74563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Серебристая Морковка</a:t>
            </a:r>
            <a:b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Прицепилась к крыше ловко.</a:t>
            </a:r>
            <a:b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Уцепилась за карниз</a:t>
            </a:r>
            <a:b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И растёт весною вниз.</a:t>
            </a:r>
            <a:endParaRPr lang="ru-RU" sz="32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2018-04-05-15-02-26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68" y="2857496"/>
            <a:ext cx="3759200" cy="3571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Интерактивная игра Весна пришла\2018-04-06-11-49-24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7715272" y="6072206"/>
            <a:ext cx="1071570" cy="571504"/>
          </a:xfrm>
          <a:prstGeom prst="actionButtonBackPrevious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00100" y="642918"/>
            <a:ext cx="68407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Солнце греет у порога </a:t>
            </a:r>
            <a:b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И растаяли сугробы, </a:t>
            </a:r>
            <a:b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Потекли рекой ручьи, </a:t>
            </a:r>
            <a:b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Прилетели к нам ...</a:t>
            </a:r>
            <a:endParaRPr lang="ru-RU" sz="32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5" name="Picture 5" descr="B:\Ирочка\Изображения\для презентации\весна\78967742_399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2643174" y="3143248"/>
            <a:ext cx="4905972" cy="2168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290"/>
            <a:ext cx="76819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Назови перелетных птиц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Управляющая кнопка: домой 9">
            <a:hlinkClick r:id="rId4" action="ppaction://hlinksldjump" highlightClick="1"/>
          </p:cNvPr>
          <p:cNvSpPr/>
          <p:nvPr/>
        </p:nvSpPr>
        <p:spPr>
          <a:xfrm>
            <a:off x="428596" y="6000768"/>
            <a:ext cx="500066" cy="642918"/>
          </a:xfrm>
          <a:prstGeom prst="actionButtonHom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3571868" y="1428736"/>
            <a:ext cx="1866891" cy="2114622"/>
            <a:chOff x="571472" y="1357298"/>
            <a:chExt cx="1866891" cy="2114622"/>
          </a:xfrm>
        </p:grpSpPr>
        <p:pic>
          <p:nvPicPr>
            <p:cNvPr id="3" name="Рисунок 2" descr="2018-04-06-13-02-15.jpg"/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1472" y="1357298"/>
              <a:ext cx="1866891" cy="186689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000100" y="3071810"/>
              <a:ext cx="10567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latin typeface="Comic Sans MS" pitchFamily="66" charset="0"/>
                </a:rPr>
                <a:t>Голубь</a:t>
              </a:r>
              <a:endParaRPr lang="ru-RU" sz="2000" dirty="0">
                <a:latin typeface="Comic Sans MS" pitchFamily="66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5000628" y="4071942"/>
            <a:ext cx="1454642" cy="2543250"/>
            <a:chOff x="7215206" y="3929066"/>
            <a:chExt cx="1454642" cy="2543250"/>
          </a:xfrm>
        </p:grpSpPr>
        <p:pic>
          <p:nvPicPr>
            <p:cNvPr id="4" name="Рисунок 3" descr="2018-04-06-13-01-51.png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7215206" y="3929066"/>
              <a:ext cx="1454642" cy="2138737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7429520" y="6072206"/>
              <a:ext cx="9396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latin typeface="Comic Sans MS" pitchFamily="66" charset="0"/>
                </a:rPr>
                <a:t>Дятел</a:t>
              </a:r>
              <a:endParaRPr lang="ru-RU" sz="2000" dirty="0">
                <a:latin typeface="Comic Sans MS" pitchFamily="66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6858016" y="1285860"/>
            <a:ext cx="1571636" cy="1828870"/>
            <a:chOff x="6858016" y="1285860"/>
            <a:chExt cx="1571636" cy="1828870"/>
          </a:xfrm>
        </p:grpSpPr>
        <p:pic>
          <p:nvPicPr>
            <p:cNvPr id="6" name="Рисунок 5" descr="2018-04-06-12-59-30.gif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58016" y="1285860"/>
              <a:ext cx="1571636" cy="136640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072330" y="2714620"/>
              <a:ext cx="13035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latin typeface="Comic Sans MS" pitchFamily="66" charset="0"/>
                </a:rPr>
                <a:t>Ласточка</a:t>
              </a:r>
              <a:endParaRPr lang="ru-RU" sz="2000" dirty="0">
                <a:latin typeface="Comic Sans MS" pitchFamily="66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857224" y="1500174"/>
            <a:ext cx="1921396" cy="1543118"/>
            <a:chOff x="3714744" y="1714488"/>
            <a:chExt cx="1921396" cy="1543118"/>
          </a:xfrm>
        </p:grpSpPr>
        <p:pic>
          <p:nvPicPr>
            <p:cNvPr id="9" name="Picture 7" descr="B:\Ирочка\Изображения\для презентации\весна\sturnus_vulgaris-0214_r-300x300.jpg"/>
            <p:cNvPicPr>
              <a:picLocks noChangeAspect="1" noChangeArrowheads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714744" y="1714488"/>
              <a:ext cx="1921396" cy="1214322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4143372" y="2857496"/>
              <a:ext cx="11849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latin typeface="Comic Sans MS" pitchFamily="66" charset="0"/>
                </a:rPr>
                <a:t>Скворец</a:t>
              </a:r>
              <a:endParaRPr lang="ru-RU" sz="2000" dirty="0">
                <a:latin typeface="Comic Sans MS" pitchFamily="66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785786" y="3929066"/>
            <a:ext cx="2036499" cy="1614556"/>
            <a:chOff x="1000100" y="3929066"/>
            <a:chExt cx="2036499" cy="1614556"/>
          </a:xfrm>
        </p:grpSpPr>
        <p:pic>
          <p:nvPicPr>
            <p:cNvPr id="8" name="Рисунок 7" descr="2018-04-06-12-59-55.gif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00100" y="3929066"/>
              <a:ext cx="2036499" cy="156953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500166" y="5143512"/>
              <a:ext cx="7264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latin typeface="Comic Sans MS" pitchFamily="66" charset="0"/>
                </a:rPr>
                <a:t>Утка</a:t>
              </a:r>
              <a:endParaRPr lang="ru-RU" sz="2000" dirty="0">
                <a:latin typeface="Comic Sans MS" pitchFamily="66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3071802" y="3643314"/>
            <a:ext cx="1498332" cy="1471680"/>
            <a:chOff x="2857488" y="5143512"/>
            <a:chExt cx="1498332" cy="1471680"/>
          </a:xfrm>
        </p:grpSpPr>
        <p:pic>
          <p:nvPicPr>
            <p:cNvPr id="5" name="Рисунок 4" descr="2018-04-06-13-01-24.png"/>
            <p:cNvPicPr>
              <a:picLocks noChangeAspect="1"/>
            </p:cNvPicPr>
            <p:nvPr/>
          </p:nvPicPr>
          <p:blipFill>
            <a:blip r:embed="rId10" cstate="screen"/>
            <a:stretch>
              <a:fillRect/>
            </a:stretch>
          </p:blipFill>
          <p:spPr>
            <a:xfrm>
              <a:off x="2857488" y="5143512"/>
              <a:ext cx="1498332" cy="107954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928926" y="6215082"/>
              <a:ext cx="12282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latin typeface="Comic Sans MS" pitchFamily="66" charset="0"/>
                </a:rPr>
                <a:t>Воробей</a:t>
              </a:r>
              <a:endParaRPr lang="ru-RU" sz="2000" dirty="0">
                <a:latin typeface="Comic Sans MS" pitchFamily="66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643702" y="3643314"/>
            <a:ext cx="2139320" cy="1900308"/>
            <a:chOff x="4286248" y="3500438"/>
            <a:chExt cx="2139320" cy="1900308"/>
          </a:xfrm>
        </p:grpSpPr>
        <p:pic>
          <p:nvPicPr>
            <p:cNvPr id="7" name="Рисунок 6" descr="2018-04-06-12-59-43.jpg"/>
            <p:cNvPicPr>
              <a:picLocks noChangeAspect="1"/>
            </p:cNvPicPr>
            <p:nvPr/>
          </p:nvPicPr>
          <p:blipFill>
            <a:blip r:embed="rId11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86248" y="3500438"/>
              <a:ext cx="2139320" cy="150782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072066" y="5000636"/>
              <a:ext cx="7489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latin typeface="Comic Sans MS" pitchFamily="66" charset="0"/>
                </a:rPr>
                <a:t>Грач</a:t>
              </a:r>
              <a:endParaRPr lang="ru-RU" sz="20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9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Цель: </a:t>
            </a:r>
            <a:r>
              <a:rPr lang="ru-RU" sz="2400" dirty="0" smtClean="0">
                <a:solidFill>
                  <a:srgbClr val="00B050"/>
                </a:solidFill>
                <a:latin typeface="Comic Sans MS" pitchFamily="66" charset="0"/>
              </a:rPr>
              <a:t>обобщить знания детей дошкольного возраста о весеннем времени года и его особенностях.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Задачи 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Обучающие:</a:t>
            </a:r>
            <a:endParaRPr lang="ru-RU" sz="2400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- </a:t>
            </a:r>
            <a:r>
              <a:rPr lang="ru-RU" sz="2400" dirty="0" smtClean="0">
                <a:solidFill>
                  <a:srgbClr val="00B050"/>
                </a:solidFill>
                <a:latin typeface="Comic Sans MS" pitchFamily="66" charset="0"/>
              </a:rPr>
              <a:t>Обобщить знания детей</a:t>
            </a:r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rgbClr val="00B050"/>
                </a:solidFill>
                <a:latin typeface="Comic Sans MS" pitchFamily="66" charset="0"/>
              </a:rPr>
              <a:t>о весне как одном из четырех времен года.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Развивающие:</a:t>
            </a:r>
            <a:endParaRPr lang="ru-RU" sz="2400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B050"/>
                </a:solidFill>
                <a:latin typeface="Comic Sans MS" pitchFamily="66" charset="0"/>
              </a:rPr>
              <a:t>развивать любознательность, наблюдательность, активность в познавательной деятельности;</a:t>
            </a:r>
          </a:p>
          <a:p>
            <a:r>
              <a:rPr lang="ru-RU" sz="2400" dirty="0" smtClean="0">
                <a:solidFill>
                  <a:srgbClr val="00B050"/>
                </a:solidFill>
                <a:latin typeface="Comic Sans MS" pitchFamily="66" charset="0"/>
              </a:rPr>
              <a:t>- развивать память и внимание, логическое мышление.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Воспитывающие:</a:t>
            </a:r>
            <a:endParaRPr lang="ru-RU" sz="2400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r>
              <a:rPr lang="ru-RU" sz="2400" dirty="0" smtClean="0">
                <a:solidFill>
                  <a:srgbClr val="00B050"/>
                </a:solidFill>
                <a:latin typeface="Comic Sans MS" pitchFamily="66" charset="0"/>
              </a:rPr>
              <a:t>- воспитывать интерес к миру природы.</a:t>
            </a:r>
            <a:endParaRPr lang="ru-RU" sz="2400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37063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Алгоритм работы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142844" y="928670"/>
            <a:ext cx="83343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 typeface="Calibri" pitchFamily="34" charset="0"/>
              <a:buAutoNum type="arabicPeriod"/>
            </a:pPr>
            <a:r>
              <a:rPr lang="ru-RU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Вашему вниманию предлагается </a:t>
            </a:r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четыре пункта меню - игры. </a:t>
            </a:r>
            <a:r>
              <a:rPr lang="ru-RU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Для выбора </a:t>
            </a:r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нажмите на любой пункт меню.</a:t>
            </a:r>
            <a:endParaRPr lang="ru-RU" sz="2400" b="1" dirty="0">
              <a:solidFill>
                <a:srgbClr val="00B050"/>
              </a:solidFill>
              <a:latin typeface="Comic Sans MS" pitchFamily="66" charset="0"/>
              <a:cs typeface="Times New Roman" pitchFamily="18" charset="0"/>
            </a:endParaRPr>
          </a:p>
          <a:p>
            <a:pPr marL="342900" indent="-342900" algn="just">
              <a:buFont typeface="Calibri" pitchFamily="34" charset="0"/>
              <a:buAutoNum type="arabicPeriod"/>
            </a:pPr>
            <a:r>
              <a:rPr lang="ru-RU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Следуйте </a:t>
            </a:r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дальнейшей инструкции.</a:t>
            </a:r>
            <a:endParaRPr lang="ru-RU" sz="2400" b="1" dirty="0">
              <a:solidFill>
                <a:srgbClr val="00B050"/>
              </a:solidFill>
              <a:latin typeface="Comic Sans MS" pitchFamily="66" charset="0"/>
              <a:cs typeface="Times New Roman" pitchFamily="18" charset="0"/>
            </a:endParaRPr>
          </a:p>
          <a:p>
            <a:pPr marL="342900" indent="-342900" algn="just">
              <a:buFont typeface="Calibri" pitchFamily="34" charset="0"/>
              <a:buAutoNum type="arabicPeriod"/>
            </a:pPr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Для </a:t>
            </a:r>
            <a:r>
              <a:rPr lang="ru-RU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перехода в главное меню </a:t>
            </a:r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нажмите </a:t>
            </a:r>
            <a:r>
              <a:rPr lang="ru-RU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значок домика.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>
            <a:hlinkClick r:id="rId2" action="ppaction://hlinksldjump"/>
          </p:cNvPr>
          <p:cNvSpPr/>
          <p:nvPr/>
        </p:nvSpPr>
        <p:spPr>
          <a:xfrm>
            <a:off x="571472" y="285728"/>
            <a:ext cx="5857916" cy="1285884"/>
          </a:xfrm>
          <a:prstGeom prst="wav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Comic Sans MS" pitchFamily="66" charset="0"/>
              </a:rPr>
              <a:t>Признаки весны</a:t>
            </a:r>
            <a:endParaRPr lang="ru-RU" sz="36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3" name="Волна 2">
            <a:hlinkClick r:id="rId3" action="ppaction://hlinksldjump"/>
          </p:cNvPr>
          <p:cNvSpPr/>
          <p:nvPr/>
        </p:nvSpPr>
        <p:spPr>
          <a:xfrm>
            <a:off x="2786050" y="2000240"/>
            <a:ext cx="5857916" cy="1285884"/>
          </a:xfrm>
          <a:prstGeom prst="wav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Comic Sans MS" pitchFamily="66" charset="0"/>
              </a:rPr>
              <a:t>Найди отличия</a:t>
            </a:r>
            <a:endParaRPr lang="ru-RU" sz="36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4" name="Волна 3">
            <a:hlinkClick r:id="rId4" action="ppaction://hlinksldjump"/>
          </p:cNvPr>
          <p:cNvSpPr/>
          <p:nvPr/>
        </p:nvSpPr>
        <p:spPr>
          <a:xfrm>
            <a:off x="2857488" y="5214950"/>
            <a:ext cx="5857916" cy="1285884"/>
          </a:xfrm>
          <a:prstGeom prst="wav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Comic Sans MS" pitchFamily="66" charset="0"/>
              </a:rPr>
              <a:t>Перелетные птицы</a:t>
            </a:r>
            <a:endParaRPr lang="ru-RU" sz="36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Волна 4">
            <a:hlinkClick r:id="rId5" action="ppaction://hlinksldjump"/>
          </p:cNvPr>
          <p:cNvSpPr/>
          <p:nvPr/>
        </p:nvSpPr>
        <p:spPr>
          <a:xfrm>
            <a:off x="428596" y="3571876"/>
            <a:ext cx="5857916" cy="1285884"/>
          </a:xfrm>
          <a:prstGeom prst="wav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Comic Sans MS" pitchFamily="66" charset="0"/>
              </a:rPr>
              <a:t>Весенние загадки</a:t>
            </a:r>
            <a:endParaRPr lang="ru-RU" sz="36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лилиния 2"/>
          <p:cNvSpPr/>
          <p:nvPr/>
        </p:nvSpPr>
        <p:spPr>
          <a:xfrm>
            <a:off x="0" y="2487636"/>
            <a:ext cx="9158068" cy="1155678"/>
          </a:xfrm>
          <a:custGeom>
            <a:avLst/>
            <a:gdLst>
              <a:gd name="connsiteX0" fmla="*/ 0 w 9158068"/>
              <a:gd name="connsiteY0" fmla="*/ 677595 h 1001152"/>
              <a:gd name="connsiteX1" fmla="*/ 1237957 w 9158068"/>
              <a:gd name="connsiteY1" fmla="*/ 58616 h 1001152"/>
              <a:gd name="connsiteX2" fmla="*/ 3502855 w 9158068"/>
              <a:gd name="connsiteY2" fmla="*/ 325902 h 1001152"/>
              <a:gd name="connsiteX3" fmla="*/ 5880295 w 9158068"/>
              <a:gd name="connsiteY3" fmla="*/ 185226 h 1001152"/>
              <a:gd name="connsiteX4" fmla="*/ 9158068 w 9158068"/>
              <a:gd name="connsiteY4" fmla="*/ 1001152 h 1001152"/>
              <a:gd name="connsiteX5" fmla="*/ 9158068 w 9158068"/>
              <a:gd name="connsiteY5" fmla="*/ 1001152 h 100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8068" h="1001152">
                <a:moveTo>
                  <a:pt x="0" y="677595"/>
                </a:moveTo>
                <a:cubicBezTo>
                  <a:pt x="327074" y="397413"/>
                  <a:pt x="654148" y="117232"/>
                  <a:pt x="1237957" y="58616"/>
                </a:cubicBezTo>
                <a:cubicBezTo>
                  <a:pt x="1821766" y="0"/>
                  <a:pt x="2729132" y="304800"/>
                  <a:pt x="3502855" y="325902"/>
                </a:cubicBezTo>
                <a:cubicBezTo>
                  <a:pt x="4276578" y="347004"/>
                  <a:pt x="4937760" y="72684"/>
                  <a:pt x="5880295" y="185226"/>
                </a:cubicBezTo>
                <a:cubicBezTo>
                  <a:pt x="6822830" y="297768"/>
                  <a:pt x="9158068" y="1001152"/>
                  <a:pt x="9158068" y="1001152"/>
                </a:cubicBezTo>
                <a:lnTo>
                  <a:pt x="9158068" y="100115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3214686"/>
            <a:ext cx="9144000" cy="392906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32146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0" y="2643182"/>
            <a:ext cx="9144000" cy="114300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86512" y="500042"/>
            <a:ext cx="1285884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2018-04-05-14-13-27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3108" y="0"/>
            <a:ext cx="4143226" cy="4000504"/>
          </a:xfrm>
          <a:prstGeom prst="rect">
            <a:avLst/>
          </a:prstGeom>
        </p:spPr>
      </p:pic>
      <p:pic>
        <p:nvPicPr>
          <p:cNvPr id="27" name="Рисунок 26" descr="2018-04-05-14-18-35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7620" y="3643314"/>
            <a:ext cx="2448555" cy="914382"/>
          </a:xfrm>
          <a:prstGeom prst="rect">
            <a:avLst/>
          </a:prstGeom>
        </p:spPr>
      </p:pic>
      <p:pic>
        <p:nvPicPr>
          <p:cNvPr id="28" name="Рисунок 27" descr="2018-04-05-14-18-54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0" y="3143248"/>
            <a:ext cx="2357422" cy="1037266"/>
          </a:xfrm>
          <a:prstGeom prst="rect">
            <a:avLst/>
          </a:prstGeom>
        </p:spPr>
      </p:pic>
      <p:pic>
        <p:nvPicPr>
          <p:cNvPr id="29" name="Рисунок 28" descr="2018-04-05-14-18-35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786050" y="5072074"/>
            <a:ext cx="2448555" cy="914382"/>
          </a:xfrm>
          <a:prstGeom prst="rect">
            <a:avLst/>
          </a:prstGeom>
        </p:spPr>
      </p:pic>
      <p:pic>
        <p:nvPicPr>
          <p:cNvPr id="30" name="Рисунок 29" descr="2018-04-05-14-18-35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57224" y="5943618"/>
            <a:ext cx="2448555" cy="914382"/>
          </a:xfrm>
          <a:prstGeom prst="rect">
            <a:avLst/>
          </a:prstGeom>
        </p:spPr>
      </p:pic>
      <p:pic>
        <p:nvPicPr>
          <p:cNvPr id="31" name="Рисунок 30" descr="2018-04-05-14-18-02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429388" y="500042"/>
            <a:ext cx="992295" cy="1000108"/>
          </a:xfrm>
          <a:prstGeom prst="rect">
            <a:avLst/>
          </a:prstGeom>
        </p:spPr>
      </p:pic>
      <p:sp>
        <p:nvSpPr>
          <p:cNvPr id="32" name="Скругленный прямоугольник 31"/>
          <p:cNvSpPr/>
          <p:nvPr/>
        </p:nvSpPr>
        <p:spPr>
          <a:xfrm rot="5400000">
            <a:off x="7000892" y="5072074"/>
            <a:ext cx="1285884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357950" y="3500438"/>
            <a:ext cx="1285884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715272" y="3500438"/>
            <a:ext cx="1285884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 rot="5400000">
            <a:off x="6929454" y="2000240"/>
            <a:ext cx="1285884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715272" y="500042"/>
            <a:ext cx="1285884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Рисунок 36" descr="2018-04-05-14-14-43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7143768" y="1928802"/>
            <a:ext cx="873111" cy="1016668"/>
          </a:xfrm>
          <a:prstGeom prst="rect">
            <a:avLst/>
          </a:prstGeom>
        </p:spPr>
      </p:pic>
      <p:pic>
        <p:nvPicPr>
          <p:cNvPr id="41" name="Рисунок 40" descr="2018-04-05-14-18-02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71538" y="0"/>
            <a:ext cx="2143140" cy="2160014"/>
          </a:xfrm>
          <a:prstGeom prst="rect">
            <a:avLst/>
          </a:prstGeom>
        </p:spPr>
      </p:pic>
      <p:pic>
        <p:nvPicPr>
          <p:cNvPr id="40" name="Рисунок 39" descr="2018-04-05-14-15-03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14346" y="3048000"/>
            <a:ext cx="3810000" cy="3810000"/>
          </a:xfrm>
          <a:prstGeom prst="rect">
            <a:avLst/>
          </a:prstGeom>
        </p:spPr>
      </p:pic>
      <p:pic>
        <p:nvPicPr>
          <p:cNvPr id="26" name="Рисунок 25" descr="2018-04-05-14-14-29.gif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714356"/>
            <a:ext cx="2419350" cy="2857500"/>
          </a:xfrm>
          <a:prstGeom prst="rect">
            <a:avLst/>
          </a:prstGeom>
        </p:spPr>
      </p:pic>
      <p:pic>
        <p:nvPicPr>
          <p:cNvPr id="22" name="Рисунок 21" descr="2018-04-05-14-14-43.pn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0" y="2928934"/>
            <a:ext cx="3428992" cy="3762699"/>
          </a:xfrm>
          <a:prstGeom prst="rect">
            <a:avLst/>
          </a:prstGeom>
        </p:spPr>
      </p:pic>
      <p:pic>
        <p:nvPicPr>
          <p:cNvPr id="23" name="Рисунок 22" descr="2018-04-05-15-01-02.jpg"/>
          <p:cNvPicPr>
            <a:picLocks noChangeAspect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6710" y="428604"/>
            <a:ext cx="1143008" cy="1143008"/>
          </a:xfrm>
          <a:prstGeom prst="rect">
            <a:avLst/>
          </a:prstGeom>
        </p:spPr>
      </p:pic>
      <p:pic>
        <p:nvPicPr>
          <p:cNvPr id="24" name="Рисунок 23" descr="2018-04-05-15-03-28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3714752"/>
            <a:ext cx="643094" cy="567352"/>
          </a:xfrm>
          <a:prstGeom prst="rect">
            <a:avLst/>
          </a:prstGeom>
        </p:spPr>
      </p:pic>
      <p:pic>
        <p:nvPicPr>
          <p:cNvPr id="25" name="Рисунок 24" descr="2018-04-05-15-03-28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6182" y="5929330"/>
            <a:ext cx="643094" cy="567352"/>
          </a:xfrm>
          <a:prstGeom prst="rect">
            <a:avLst/>
          </a:prstGeom>
        </p:spPr>
      </p:pic>
      <p:pic>
        <p:nvPicPr>
          <p:cNvPr id="38" name="Рисунок 37" descr="2018-04-05-15-03-28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5429264"/>
            <a:ext cx="643094" cy="567352"/>
          </a:xfrm>
          <a:prstGeom prst="rect">
            <a:avLst/>
          </a:prstGeom>
        </p:spPr>
      </p:pic>
      <p:pic>
        <p:nvPicPr>
          <p:cNvPr id="39" name="Рисунок 38" descr="2018-04-05-15-03-28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4643446"/>
            <a:ext cx="643094" cy="567352"/>
          </a:xfrm>
          <a:prstGeom prst="rect">
            <a:avLst/>
          </a:prstGeom>
        </p:spPr>
      </p:pic>
      <p:pic>
        <p:nvPicPr>
          <p:cNvPr id="42" name="Рисунок 41" descr="2018-04-05-15-03-28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7554" y="3929066"/>
            <a:ext cx="643094" cy="567352"/>
          </a:xfrm>
          <a:prstGeom prst="rect">
            <a:avLst/>
          </a:prstGeom>
        </p:spPr>
      </p:pic>
      <p:pic>
        <p:nvPicPr>
          <p:cNvPr id="43" name="Рисунок 42" descr="2018-04-05-15-03-28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6380" y="6000768"/>
            <a:ext cx="643094" cy="567352"/>
          </a:xfrm>
          <a:prstGeom prst="rect">
            <a:avLst/>
          </a:prstGeom>
        </p:spPr>
      </p:pic>
      <p:pic>
        <p:nvPicPr>
          <p:cNvPr id="44" name="Рисунок 43" descr="2018-04-05-15-04-40.pn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7286644" y="5143512"/>
            <a:ext cx="746312" cy="856976"/>
          </a:xfrm>
          <a:prstGeom prst="rect">
            <a:avLst/>
          </a:prstGeom>
        </p:spPr>
      </p:pic>
      <p:pic>
        <p:nvPicPr>
          <p:cNvPr id="45" name="Рисунок 44" descr="2018-04-05-15-02-06.jpg"/>
          <p:cNvPicPr>
            <a:picLocks noChangeAspect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3714752"/>
            <a:ext cx="1219200" cy="731520"/>
          </a:xfrm>
          <a:prstGeom prst="rect">
            <a:avLst/>
          </a:prstGeom>
        </p:spPr>
      </p:pic>
      <p:pic>
        <p:nvPicPr>
          <p:cNvPr id="46" name="Рисунок 45" descr="2018-04-05-15-02-06.jpg"/>
          <p:cNvPicPr>
            <a:picLocks noChangeAspect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2857496"/>
            <a:ext cx="1219200" cy="731520"/>
          </a:xfrm>
          <a:prstGeom prst="rect">
            <a:avLst/>
          </a:prstGeom>
        </p:spPr>
      </p:pic>
      <p:sp>
        <p:nvSpPr>
          <p:cNvPr id="47" name="Управляющая кнопка: домой 46">
            <a:hlinkClick r:id="rId17" action="ppaction://hlinksldjump" highlightClick="1"/>
          </p:cNvPr>
          <p:cNvSpPr/>
          <p:nvPr/>
        </p:nvSpPr>
        <p:spPr>
          <a:xfrm>
            <a:off x="428596" y="6000768"/>
            <a:ext cx="500066" cy="642918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:\Ирочка\Изображения\для презентации\весна\фон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428604"/>
            <a:ext cx="439134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B:\Ирочка\Изображения\для презентации\весна\фон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0" y="3571876"/>
            <a:ext cx="4391348" cy="3086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олнце 4"/>
          <p:cNvSpPr/>
          <p:nvPr/>
        </p:nvSpPr>
        <p:spPr>
          <a:xfrm>
            <a:off x="214282" y="4929198"/>
            <a:ext cx="1000132" cy="928694"/>
          </a:xfrm>
          <a:prstGeom prst="su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лнце 5"/>
          <p:cNvSpPr/>
          <p:nvPr/>
        </p:nvSpPr>
        <p:spPr>
          <a:xfrm>
            <a:off x="1500166" y="5072074"/>
            <a:ext cx="1000132" cy="928694"/>
          </a:xfrm>
          <a:prstGeom prst="su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>
            <a:off x="1214414" y="3786190"/>
            <a:ext cx="1000132" cy="928694"/>
          </a:xfrm>
          <a:prstGeom prst="su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>
            <a:off x="2857488" y="5429264"/>
            <a:ext cx="1000132" cy="928694"/>
          </a:xfrm>
          <a:prstGeom prst="su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лнце 9"/>
          <p:cNvSpPr/>
          <p:nvPr/>
        </p:nvSpPr>
        <p:spPr>
          <a:xfrm>
            <a:off x="3000364" y="3857628"/>
            <a:ext cx="1000132" cy="928694"/>
          </a:xfrm>
          <a:prstGeom prst="su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6" descr="B:\Ирочка\Изображения\для презентации\весна\снег на крыше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14546" y="1214422"/>
            <a:ext cx="2357454" cy="1539697"/>
          </a:xfrm>
          <a:prstGeom prst="rect">
            <a:avLst/>
          </a:prstGeom>
          <a:noFill/>
        </p:spPr>
      </p:pic>
      <p:pic>
        <p:nvPicPr>
          <p:cNvPr id="12" name="Picture 7" descr="B:\Ирочка\Изображения\для презентации\весна\снег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1714488"/>
            <a:ext cx="4391348" cy="1714512"/>
          </a:xfrm>
          <a:prstGeom prst="rect">
            <a:avLst/>
          </a:prstGeom>
          <a:noFill/>
        </p:spPr>
      </p:pic>
      <p:pic>
        <p:nvPicPr>
          <p:cNvPr id="13" name="Picture 10" descr="B:\Ирочка\Изображения\для презентации\весна\снеговик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86182" y="2357430"/>
            <a:ext cx="906464" cy="1062853"/>
          </a:xfrm>
          <a:prstGeom prst="rect">
            <a:avLst/>
          </a:prstGeom>
          <a:noFill/>
        </p:spPr>
      </p:pic>
      <p:sp>
        <p:nvSpPr>
          <p:cNvPr id="14" name="Овал 13"/>
          <p:cNvSpPr/>
          <p:nvPr/>
        </p:nvSpPr>
        <p:spPr>
          <a:xfrm>
            <a:off x="4857752" y="4786322"/>
            <a:ext cx="1928826" cy="1734462"/>
          </a:xfrm>
          <a:prstGeom prst="ellipse">
            <a:avLst/>
          </a:prstGeom>
          <a:blipFill>
            <a:blip r:embed="rId8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000100" y="1571612"/>
            <a:ext cx="1928826" cy="1734462"/>
          </a:xfrm>
          <a:prstGeom prst="ellipse">
            <a:avLst/>
          </a:prstGeom>
          <a:blipFill>
            <a:blip r:embed="rId8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57224" y="1428736"/>
            <a:ext cx="2214578" cy="1892728"/>
          </a:xfrm>
          <a:prstGeom prst="ellipse">
            <a:avLst/>
          </a:prstGeom>
          <a:blipFill>
            <a:blip r:embed="rId9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8" descr="B:\Ирочка\Изображения\для презентации\весна\зима ребенок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71472" y="2357430"/>
            <a:ext cx="818813" cy="1064681"/>
          </a:xfrm>
          <a:prstGeom prst="rect">
            <a:avLst/>
          </a:prstGeom>
          <a:noFill/>
        </p:spPr>
      </p:pic>
      <p:pic>
        <p:nvPicPr>
          <p:cNvPr id="18" name="Picture 9" descr="B:\Ирочка\Изображения\для презентации\весна\весна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572000" y="5643578"/>
            <a:ext cx="831705" cy="955619"/>
          </a:xfrm>
          <a:prstGeom prst="rect">
            <a:avLst/>
          </a:prstGeom>
          <a:noFill/>
        </p:spPr>
      </p:pic>
      <p:pic>
        <p:nvPicPr>
          <p:cNvPr id="19" name="Picture 9" descr="B:\Ирочка\Изображения\для презентации\весна\весна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71472" y="2357430"/>
            <a:ext cx="831705" cy="955619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 rot="21137814">
            <a:off x="5143504" y="1000108"/>
            <a:ext cx="32953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«Найди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отличия»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1" name="Управляющая кнопка: домой 20">
            <a:hlinkClick r:id="rId12" action="ppaction://hlinksldjump" highlightClick="1"/>
          </p:cNvPr>
          <p:cNvSpPr/>
          <p:nvPr/>
        </p:nvSpPr>
        <p:spPr>
          <a:xfrm>
            <a:off x="285720" y="6000768"/>
            <a:ext cx="500066" cy="642918"/>
          </a:xfrm>
          <a:prstGeom prst="actionButtonHom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1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Интерактивная игра Весна пришла\2018-04-06-11-49-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714356"/>
            <a:ext cx="766376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«Весенние загадки»</a:t>
            </a:r>
            <a:endParaRPr lang="ru-RU" sz="6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214414" y="1714488"/>
            <a:ext cx="1956421" cy="2468823"/>
            <a:chOff x="985419" y="1269253"/>
            <a:chExt cx="1956421" cy="2468823"/>
          </a:xfrm>
        </p:grpSpPr>
        <p:pic>
          <p:nvPicPr>
            <p:cNvPr id="4" name="Рисунок 3" descr="2018-04-06-12-00-31.png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lum bright="-10000"/>
            </a:blip>
            <a:stretch>
              <a:fillRect/>
            </a:stretch>
          </p:blipFill>
          <p:spPr>
            <a:xfrm rot="18520055">
              <a:off x="729218" y="1525454"/>
              <a:ext cx="2468823" cy="195642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571604" y="2071678"/>
              <a:ext cx="5000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b="1" dirty="0" smtClean="0">
                  <a:solidFill>
                    <a:srgbClr val="FFFF00"/>
                  </a:solidFill>
                  <a:latin typeface="Comic Sans MS" pitchFamily="66" charset="0"/>
                </a:rPr>
                <a:t>1</a:t>
              </a:r>
              <a:endParaRPr lang="ru-RU" sz="54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572132" y="4389177"/>
            <a:ext cx="1956421" cy="2468823"/>
            <a:chOff x="985419" y="1269253"/>
            <a:chExt cx="1956421" cy="2468823"/>
          </a:xfrm>
        </p:grpSpPr>
        <p:pic>
          <p:nvPicPr>
            <p:cNvPr id="12" name="Рисунок 11" descr="2018-04-06-12-00-31.png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4">
              <a:lum bright="-10000"/>
            </a:blip>
            <a:stretch>
              <a:fillRect/>
            </a:stretch>
          </p:blipFill>
          <p:spPr>
            <a:xfrm rot="18520055">
              <a:off x="729218" y="1525454"/>
              <a:ext cx="2468823" cy="1956421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571604" y="2071678"/>
              <a:ext cx="5000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b="1" dirty="0" smtClean="0">
                  <a:solidFill>
                    <a:srgbClr val="FFFF00"/>
                  </a:solidFill>
                  <a:latin typeface="Comic Sans MS" pitchFamily="66" charset="0"/>
                </a:rPr>
                <a:t>5</a:t>
              </a:r>
              <a:endParaRPr lang="ru-RU" sz="54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714612" y="3500438"/>
            <a:ext cx="1956421" cy="2468823"/>
            <a:chOff x="985419" y="1269253"/>
            <a:chExt cx="1956421" cy="2468823"/>
          </a:xfrm>
        </p:grpSpPr>
        <p:pic>
          <p:nvPicPr>
            <p:cNvPr id="15" name="Рисунок 14" descr="2018-04-06-12-00-31.png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4">
              <a:lum bright="-10000"/>
            </a:blip>
            <a:stretch>
              <a:fillRect/>
            </a:stretch>
          </p:blipFill>
          <p:spPr>
            <a:xfrm rot="18520055">
              <a:off x="729218" y="1525454"/>
              <a:ext cx="2468823" cy="195642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571604" y="2071678"/>
              <a:ext cx="5000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b="1" dirty="0" smtClean="0">
                  <a:solidFill>
                    <a:srgbClr val="FFFF00"/>
                  </a:solidFill>
                  <a:latin typeface="Comic Sans MS" pitchFamily="66" charset="0"/>
                </a:rPr>
                <a:t>4</a:t>
              </a:r>
              <a:endParaRPr lang="ru-RU" sz="54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72264" y="2428868"/>
            <a:ext cx="1956421" cy="2468823"/>
            <a:chOff x="985419" y="1269253"/>
            <a:chExt cx="1956421" cy="2468823"/>
          </a:xfrm>
        </p:grpSpPr>
        <p:pic>
          <p:nvPicPr>
            <p:cNvPr id="18" name="Рисунок 17" descr="2018-04-06-12-00-31.png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4">
              <a:lum bright="-10000"/>
            </a:blip>
            <a:stretch>
              <a:fillRect/>
            </a:stretch>
          </p:blipFill>
          <p:spPr>
            <a:xfrm rot="18520055">
              <a:off x="729218" y="1525454"/>
              <a:ext cx="2468823" cy="1956421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571604" y="2071678"/>
              <a:ext cx="5000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b="1" dirty="0" smtClean="0">
                  <a:solidFill>
                    <a:srgbClr val="FFFF00"/>
                  </a:solidFill>
                  <a:latin typeface="Comic Sans MS" pitchFamily="66" charset="0"/>
                </a:rPr>
                <a:t>3</a:t>
              </a:r>
              <a:endParaRPr lang="ru-RU" sz="54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143372" y="1285860"/>
            <a:ext cx="1956421" cy="2468823"/>
            <a:chOff x="985419" y="1269253"/>
            <a:chExt cx="1956421" cy="2468823"/>
          </a:xfrm>
        </p:grpSpPr>
        <p:pic>
          <p:nvPicPr>
            <p:cNvPr id="21" name="Рисунок 20" descr="2018-04-06-12-00-31.png">
              <a:hlinkClick r:id="rId8" action="ppaction://hlinksldjump"/>
            </p:cNvPr>
            <p:cNvPicPr>
              <a:picLocks noChangeAspect="1"/>
            </p:cNvPicPr>
            <p:nvPr/>
          </p:nvPicPr>
          <p:blipFill>
            <a:blip r:embed="rId4">
              <a:lum bright="-10000"/>
            </a:blip>
            <a:stretch>
              <a:fillRect/>
            </a:stretch>
          </p:blipFill>
          <p:spPr>
            <a:xfrm rot="18520055">
              <a:off x="729218" y="1525454"/>
              <a:ext cx="2468823" cy="195642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571604" y="2071678"/>
              <a:ext cx="5000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b="1" dirty="0" smtClean="0">
                  <a:solidFill>
                    <a:srgbClr val="FFFF00"/>
                  </a:solidFill>
                  <a:latin typeface="Comic Sans MS" pitchFamily="66" charset="0"/>
                </a:rPr>
                <a:t>2</a:t>
              </a:r>
              <a:endParaRPr lang="ru-RU" sz="54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</p:grpSp>
      <p:sp>
        <p:nvSpPr>
          <p:cNvPr id="23" name="Управляющая кнопка: домой 22">
            <a:hlinkClick r:id="rId9" action="ppaction://hlinksldjump" highlightClick="1"/>
          </p:cNvPr>
          <p:cNvSpPr/>
          <p:nvPr/>
        </p:nvSpPr>
        <p:spPr>
          <a:xfrm>
            <a:off x="285720" y="6000768"/>
            <a:ext cx="500066" cy="642918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Интерактивная игра Весна пришла\2018-04-06-11-49-24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214414" y="1285860"/>
            <a:ext cx="6786610" cy="1081087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Из-под снега расцветает,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Раньше всех весну встречает.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4" name="Рисунок 3" descr="2018-04-05-15-03-1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116" y="2357430"/>
            <a:ext cx="4286250" cy="3714761"/>
          </a:xfrm>
          <a:prstGeom prst="rect">
            <a:avLst/>
          </a:prstGeom>
        </p:spPr>
      </p:pic>
      <p:sp>
        <p:nvSpPr>
          <p:cNvPr id="5" name="Управляющая кнопка: назад 4">
            <a:hlinkClick r:id="rId4" action="ppaction://hlinksldjump" highlightClick="1"/>
          </p:cNvPr>
          <p:cNvSpPr/>
          <p:nvPr/>
        </p:nvSpPr>
        <p:spPr>
          <a:xfrm>
            <a:off x="7715272" y="6072206"/>
            <a:ext cx="1071570" cy="571504"/>
          </a:xfrm>
          <a:prstGeom prst="actionButtonBackPrevious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Интерактивная игра Весна пришла\2018-04-06-11-49-24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714480" y="714356"/>
            <a:ext cx="5660132" cy="21596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	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Тает снежок,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Ожил лужок,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День прибывает.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Когда это бывает?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4" name="Picture 2" descr="Фото жизнь - NadyaFilimonova - природа... - весна в лесу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2928934"/>
            <a:ext cx="4644517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Управляющая кнопка: назад 4">
            <a:hlinkClick r:id="rId4" action="ppaction://hlinksldjump" highlightClick="1"/>
          </p:cNvPr>
          <p:cNvSpPr/>
          <p:nvPr/>
        </p:nvSpPr>
        <p:spPr>
          <a:xfrm>
            <a:off x="7715272" y="6072206"/>
            <a:ext cx="1071570" cy="571504"/>
          </a:xfrm>
          <a:prstGeom prst="actionButtonBackPrevious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185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29</cp:revision>
  <dcterms:created xsi:type="dcterms:W3CDTF">2018-04-05T09:59:59Z</dcterms:created>
  <dcterms:modified xsi:type="dcterms:W3CDTF">2018-12-27T19:29:37Z</dcterms:modified>
</cp:coreProperties>
</file>