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8" r:id="rId2"/>
    <p:sldId id="259" r:id="rId3"/>
    <p:sldId id="261" r:id="rId4"/>
    <p:sldId id="262" r:id="rId5"/>
    <p:sldId id="276" r:id="rId6"/>
    <p:sldId id="263" r:id="rId7"/>
    <p:sldId id="264" r:id="rId8"/>
    <p:sldId id="265" r:id="rId9"/>
    <p:sldId id="274" r:id="rId10"/>
    <p:sldId id="278" r:id="rId11"/>
    <p:sldId id="272" r:id="rId12"/>
    <p:sldId id="275" r:id="rId13"/>
    <p:sldId id="266" r:id="rId14"/>
    <p:sldId id="267" r:id="rId15"/>
    <p:sldId id="277" r:id="rId16"/>
    <p:sldId id="269" r:id="rId17"/>
    <p:sldId id="270" r:id="rId18"/>
    <p:sldId id="271"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74" y="-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27.12.2018</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25C68B6-61C2-468F-89AB-4B9F7531AA68}"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27.12.2018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27.12.2018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27.12.2018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27.12.2018</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27.12.2018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27.12.2018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27.12.2018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27.12.2018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27.12.2018</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B106E36-FD25-4E2D-B0AA-010F637433A0}" type="datetimeFigureOut">
              <a:rPr lang="ru-RU" smtClean="0"/>
              <a:pPr/>
              <a:t>27.12.2018</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www.dvd-ppt-slideshow.com/images/ppt-background/background-12.jpg"/>
          <p:cNvPicPr>
            <a:picLocks noChangeAspect="1" noChangeArrowheads="1"/>
          </p:cNvPicPr>
          <p:nvPr/>
        </p:nvPicPr>
        <p:blipFill>
          <a:blip r:embed="rId2" cstate="email"/>
          <a:srcRect/>
          <a:stretch>
            <a:fillRect/>
          </a:stretch>
        </p:blipFill>
        <p:spPr bwMode="auto">
          <a:xfrm>
            <a:off x="0" y="0"/>
            <a:ext cx="9144000" cy="7143728"/>
          </a:xfrm>
          <a:prstGeom prst="rect">
            <a:avLst/>
          </a:prstGeom>
          <a:noFill/>
        </p:spPr>
      </p:pic>
      <p:sp>
        <p:nvSpPr>
          <p:cNvPr id="3" name="TextBox 2"/>
          <p:cNvSpPr txBox="1"/>
          <p:nvPr/>
        </p:nvSpPr>
        <p:spPr>
          <a:xfrm>
            <a:off x="714348" y="2071678"/>
            <a:ext cx="7429552" cy="1323439"/>
          </a:xfrm>
          <a:prstGeom prst="rect">
            <a:avLst/>
          </a:prstGeom>
          <a:noFill/>
        </p:spPr>
        <p:txBody>
          <a:bodyPr wrap="squar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4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Использование ИКТ в ДОУ</a:t>
            </a:r>
            <a:endParaRPr lang="ru-RU" sz="4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endParaRPr>
          </a:p>
        </p:txBody>
      </p:sp>
      <p:sp>
        <p:nvSpPr>
          <p:cNvPr id="4" name="TextBox 3"/>
          <p:cNvSpPr txBox="1"/>
          <p:nvPr/>
        </p:nvSpPr>
        <p:spPr>
          <a:xfrm>
            <a:off x="2643174" y="4929198"/>
            <a:ext cx="5929354" cy="923330"/>
          </a:xfrm>
          <a:prstGeom prst="rect">
            <a:avLst/>
          </a:prstGeom>
          <a:noFill/>
        </p:spPr>
        <p:txBody>
          <a:bodyPr wrap="square" rtlCol="0">
            <a:spAutoFit/>
          </a:bodyPr>
          <a:lstStyle/>
          <a:p>
            <a:pPr algn="r"/>
            <a:endParaRPr lang="ru-RU" dirty="0" smtClean="0"/>
          </a:p>
          <a:p>
            <a:pPr algn="r"/>
            <a:endParaRPr lang="ru-RU" dirty="0" smtClean="0"/>
          </a:p>
          <a:p>
            <a:pPr algn="r"/>
            <a:r>
              <a:rPr lang="ru-RU" dirty="0" smtClean="0"/>
              <a:t>Подготовила воспитатель Гордеева С.В.</a:t>
            </a:r>
            <a:endParaRPr lang="ru-RU" dirty="0"/>
          </a:p>
        </p:txBody>
      </p:sp>
      <p:pic>
        <p:nvPicPr>
          <p:cNvPr id="18434" name="Picture 2" descr="http://ds100.detsad.tver.ru/wp-content/uploads/sites/76/2017/03/%D0%BA%D0%BE%D0%BC%D0%BF%D1%8C%D1%8E%D1%82%D0%B5%D1%80.jpg"/>
          <p:cNvPicPr>
            <a:picLocks noChangeAspect="1" noChangeArrowheads="1"/>
          </p:cNvPicPr>
          <p:nvPr/>
        </p:nvPicPr>
        <p:blipFill>
          <a:blip r:embed="rId3" cstate="email"/>
          <a:srcRect/>
          <a:stretch>
            <a:fillRect/>
          </a:stretch>
        </p:blipFill>
        <p:spPr bwMode="auto">
          <a:xfrm>
            <a:off x="0" y="3833833"/>
            <a:ext cx="3188129" cy="302416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s://pp.userapi.com/c850428/v850428079/73877/_Uh4cGP8Wp0.jpg"/>
          <p:cNvPicPr>
            <a:picLocks noChangeAspect="1" noChangeArrowheads="1"/>
          </p:cNvPicPr>
          <p:nvPr/>
        </p:nvPicPr>
        <p:blipFill>
          <a:blip r:embed="rId2" cstate="email"/>
          <a:srcRect/>
          <a:stretch>
            <a:fillRect/>
          </a:stretch>
        </p:blipFill>
        <p:spPr bwMode="auto">
          <a:xfrm>
            <a:off x="1" y="0"/>
            <a:ext cx="9144032" cy="685802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www.dvd-ppt-slideshow.com/images/ppt-background/background-1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pic>
        <p:nvPicPr>
          <p:cNvPr id="93186" name="Picture 2" descr="ÐÑÐ¿Ð¾Ð»ÑÐ·Ð¾Ð²Ð°Ð½Ð¸Ðµ ÐÐÐ¢ Ð² Ð¼ÐµÑÐ¾Ð´Ð¸ÑÐµÑÐºÐ¾Ð¹ ÑÐ°Ð±Ð¾ÑÐµ ÐÐÐ 1) ÐÑÐ¿Ð¾Ð»ÑÐ·Ð¾Ð²Ð°Ð½Ð¸Ðµ Ð³Ð»Ð¾Ð±Ð°Ð»ÑÐ½Ð¾Ð¹ ÑÐµÑÐ¸ ÐÐ½ÑÐµÑÐ½ÐµÑ 2) ÐÑÐ¿Ð¾Ð»ÑÐ·Ð¾Ð²Ð°Ð½Ð¸Ðµ ÐºÐ¾Ð¼Ð¿ÑÑÑÐµÑÐ° Ð´Ð»Ñ Ð²ÐµÐ´ÐµÐ½Ð¸Ñ Ð´Ð¾ÐºÑÐ¼ÐµÐ½ÑÐ°ÑÐ¸Ð¸. 3)Â ÐÑÐ¿Ð¾Ð»ÑÐ·Ð¾Ð²Ð°Ð½Ð¸Ðµ Ð¼ÑÐ»ÑÑÐ¸Ð¼ÐµÐ´Ð¸Ð¹Ð½ÑÑ Ð¿ÑÐµÐ·ÐµÐ½ÑÐ°ÑÐ¸Ð¹ Ð½Ð° Ð¿ÐµÐ´Ð°Ð³Ð¾Ð³Ð¸ÑÐµÑÐºÐ¸Ñ ÑÐ¾Ð²ÐµÑÐ°Ñ, Ð¼ÐµÑÐ¾Ð´Ð¸ÑÐµÑÐºÐ¸Ñ ÑÐ¾Ð²ÐµÑÐ°Ñ, ÐºÑÑÐ³Ð»ÑÑ ÑÑÐ¾Ð»Ð¾Ð² Ð¸ Ñ.Ð¿. "/>
          <p:cNvPicPr>
            <a:picLocks noChangeAspect="1" noChangeArrowheads="1"/>
          </p:cNvPicPr>
          <p:nvPr/>
        </p:nvPicPr>
        <p:blipFill>
          <a:blip r:embed="rId3" cstate="email"/>
          <a:srcRect/>
          <a:stretch>
            <a:fillRect/>
          </a:stretch>
        </p:blipFill>
        <p:spPr bwMode="auto">
          <a:xfrm>
            <a:off x="357158" y="214290"/>
            <a:ext cx="8501122" cy="628654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www.dvd-ppt-slideshow.com/images/ppt-background/background-1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TextBox 2"/>
          <p:cNvSpPr txBox="1"/>
          <p:nvPr/>
        </p:nvSpPr>
        <p:spPr>
          <a:xfrm>
            <a:off x="1071538" y="181253"/>
            <a:ext cx="7429552" cy="461665"/>
          </a:xfrm>
          <a:prstGeom prst="rect">
            <a:avLst/>
          </a:prstGeom>
          <a:noFill/>
        </p:spPr>
        <p:txBody>
          <a:bodyPr wrap="square" rtlCol="0">
            <a:spAutoFit/>
          </a:bodyPr>
          <a:lstStyle/>
          <a:p>
            <a:pPr algn="ctr"/>
            <a:r>
              <a:rPr lang="ru-RU" sz="2400" b="1" dirty="0" smtClean="0">
                <a:latin typeface="Times New Roman" pitchFamily="18" charset="0"/>
                <a:cs typeface="Times New Roman" pitchFamily="18" charset="0"/>
              </a:rPr>
              <a:t>Использование ИКТ в методической работе ДОО</a:t>
            </a:r>
            <a:endParaRPr lang="ru-RU" sz="2400" dirty="0">
              <a:latin typeface="Times New Roman" pitchFamily="18" charset="0"/>
              <a:cs typeface="Times New Roman" pitchFamily="18" charset="0"/>
            </a:endParaRPr>
          </a:p>
        </p:txBody>
      </p:sp>
      <p:pic>
        <p:nvPicPr>
          <p:cNvPr id="4" name="Picture 13" descr="C:\Users\User\Downloads\20170126_103748.jpg"/>
          <p:cNvPicPr>
            <a:picLocks noChangeAspect="1" noChangeArrowheads="1"/>
          </p:cNvPicPr>
          <p:nvPr/>
        </p:nvPicPr>
        <p:blipFill>
          <a:blip r:embed="rId3" cstate="email"/>
          <a:srcRect/>
          <a:stretch>
            <a:fillRect/>
          </a:stretch>
        </p:blipFill>
        <p:spPr bwMode="auto">
          <a:xfrm rot="5400000">
            <a:off x="1695677" y="1947605"/>
            <a:ext cx="5895523" cy="35719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www.dvd-ppt-slideshow.com/images/ppt-background/background-1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TextBox 2"/>
          <p:cNvSpPr txBox="1"/>
          <p:nvPr/>
        </p:nvSpPr>
        <p:spPr>
          <a:xfrm>
            <a:off x="214282" y="357166"/>
            <a:ext cx="8715436" cy="3046988"/>
          </a:xfrm>
          <a:prstGeom prst="rect">
            <a:avLst/>
          </a:prstGeom>
          <a:noFill/>
        </p:spPr>
        <p:txBody>
          <a:bodyPr wrap="square" rtlCol="0">
            <a:spAutoFit/>
          </a:bodyPr>
          <a:lstStyle/>
          <a:p>
            <a:pPr algn="ctr"/>
            <a:r>
              <a:rPr lang="ru-RU" sz="2800" b="1" dirty="0" smtClean="0">
                <a:latin typeface="Times New Roman" pitchFamily="18" charset="0"/>
                <a:cs typeface="Times New Roman" pitchFamily="18" charset="0"/>
              </a:rPr>
              <a:t>Использование ИКТ в работе с родителями</a:t>
            </a:r>
          </a:p>
          <a:p>
            <a:pPr algn="ctr"/>
            <a:endParaRPr lang="ru-RU" sz="2000" dirty="0" smtClean="0">
              <a:latin typeface="Times New Roman" pitchFamily="18" charset="0"/>
              <a:cs typeface="Times New Roman" pitchFamily="18" charset="0"/>
            </a:endParaRPr>
          </a:p>
          <a:p>
            <a:pPr algn="ctr">
              <a:lnSpc>
                <a:spcPct val="150000"/>
              </a:lnSpc>
            </a:pPr>
            <a:r>
              <a:rPr lang="ru-RU" sz="2400" dirty="0" smtClean="0">
                <a:latin typeface="Times New Roman" pitchFamily="18" charset="0"/>
                <a:cs typeface="Times New Roman" pitchFamily="18" charset="0"/>
              </a:rPr>
              <a:t>Различные формы работы ДО с родителями: дни открытых дверей, спортивно-оздоровительные мероприятия, праздники, выставки, детско-родительские проекты, проводятся индивидуальные и групповые консультации.</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www.dvd-ppt-slideshow.com/images/ppt-background/background-1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pic>
        <p:nvPicPr>
          <p:cNvPr id="81922" name="Picture 2" descr="ÐÐ½ÑÐ¾ÑÐ¼Ð°ÑÐ¸Ð¾Ð½Ð½ÑÐ¹ Ð¼Ð°ÑÐµÑÐ¸Ð°Ð» Ð´Ð»Ñ ÑÐ°Ð±Ð¾ÑÑ Ñ ÑÐ¾Ð´Ð¸ÑÐµÐ»ÑÐ¼Ð¸, Ñ Ð¸ÑÐ¿Ð¾Ð»ÑÐ·Ð¾Ð²Ð°Ð½Ð¸ÐµÐ¼ Ð¸Ð½ÑÐµÑÐ½ÐµÑ - ÑÐµÑÑÑÑÐ¾Ð² "/>
          <p:cNvPicPr>
            <a:picLocks noChangeAspect="1" noChangeArrowheads="1"/>
          </p:cNvPicPr>
          <p:nvPr/>
        </p:nvPicPr>
        <p:blipFill>
          <a:blip r:embed="rId3" cstate="email"/>
          <a:srcRect/>
          <a:stretch>
            <a:fillRect/>
          </a:stretch>
        </p:blipFill>
        <p:spPr bwMode="auto">
          <a:xfrm>
            <a:off x="214282" y="214290"/>
            <a:ext cx="8715436" cy="642942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1\Documents\Презентации\фоны к презентациям\fon 14\33-14.jpg"/>
          <p:cNvPicPr>
            <a:picLocks noChangeAspect="1" noChangeArrowheads="1"/>
          </p:cNvPicPr>
          <p:nvPr/>
        </p:nvPicPr>
        <p:blipFill>
          <a:blip r:embed="rId2" cstate="email"/>
          <a:srcRect/>
          <a:stretch>
            <a:fillRect/>
          </a:stretch>
        </p:blipFill>
        <p:spPr bwMode="auto">
          <a:xfrm>
            <a:off x="17859" y="0"/>
            <a:ext cx="9108281" cy="6858000"/>
          </a:xfrm>
          <a:prstGeom prst="rect">
            <a:avLst/>
          </a:prstGeom>
          <a:noFill/>
        </p:spPr>
      </p:pic>
      <p:sp>
        <p:nvSpPr>
          <p:cNvPr id="5" name="Прямоугольник 4"/>
          <p:cNvSpPr/>
          <p:nvPr/>
        </p:nvSpPr>
        <p:spPr>
          <a:xfrm>
            <a:off x="571472" y="476672"/>
            <a:ext cx="8105554" cy="707886"/>
          </a:xfrm>
          <a:prstGeom prst="rect">
            <a:avLst/>
          </a:prstGeom>
        </p:spPr>
        <p:txBody>
          <a:bodyPr wrap="square">
            <a:spAutoFit/>
          </a:bodyPr>
          <a:lstStyle/>
          <a:p>
            <a:pPr lvl="0" algn="ctr" fontAlgn="base">
              <a:spcBef>
                <a:spcPct val="0"/>
              </a:spcBef>
              <a:spcAft>
                <a:spcPct val="0"/>
              </a:spcAft>
            </a:pPr>
            <a:r>
              <a:rPr lang="ru-RU" sz="2000" b="1" dirty="0" smtClean="0">
                <a:latin typeface="Arial" pitchFamily="34" charset="0"/>
                <a:ea typeface="Times New Roman" pitchFamily="18" charset="0"/>
                <a:cs typeface="Arial" pitchFamily="34" charset="0"/>
              </a:rPr>
              <a:t>Основные формы использования ИКТ в работе с родителями:</a:t>
            </a:r>
          </a:p>
        </p:txBody>
      </p:sp>
      <p:sp>
        <p:nvSpPr>
          <p:cNvPr id="6" name="Прямоугольник 5"/>
          <p:cNvSpPr/>
          <p:nvPr/>
        </p:nvSpPr>
        <p:spPr>
          <a:xfrm>
            <a:off x="395536" y="1412776"/>
            <a:ext cx="4896544" cy="1323439"/>
          </a:xfrm>
          <a:prstGeom prst="rect">
            <a:avLst/>
          </a:prstGeom>
        </p:spPr>
        <p:txBody>
          <a:bodyPr wrap="square">
            <a:spAutoFit/>
          </a:bodyPr>
          <a:lstStyle/>
          <a:p>
            <a:pPr marL="0" lvl="3">
              <a:buBlip>
                <a:blip r:embed="rId3"/>
              </a:buBlip>
            </a:pPr>
            <a:r>
              <a:rPr lang="ru-RU" sz="2000" dirty="0" smtClean="0">
                <a:solidFill>
                  <a:schemeClr val="tx2">
                    <a:lumMod val="75000"/>
                  </a:schemeClr>
                </a:solidFill>
                <a:latin typeface="Arial" pitchFamily="34" charset="0"/>
                <a:cs typeface="Arial" pitchFamily="34" charset="0"/>
              </a:rPr>
              <a:t>    Использование цифровой фотоаппаратуры и видеокамеры, а также обмен фото и видео файлами с родителями</a:t>
            </a:r>
            <a:endParaRPr lang="ru-RU" sz="2000" dirty="0">
              <a:solidFill>
                <a:schemeClr val="tx2">
                  <a:lumMod val="75000"/>
                </a:schemeClr>
              </a:solidFill>
              <a:latin typeface="Arial" pitchFamily="34" charset="0"/>
              <a:cs typeface="Arial" pitchFamily="34" charset="0"/>
            </a:endParaRPr>
          </a:p>
        </p:txBody>
      </p:sp>
      <p:sp>
        <p:nvSpPr>
          <p:cNvPr id="7" name="Прямоугольник 6"/>
          <p:cNvSpPr/>
          <p:nvPr/>
        </p:nvSpPr>
        <p:spPr>
          <a:xfrm>
            <a:off x="467544" y="3140968"/>
            <a:ext cx="4113114" cy="400110"/>
          </a:xfrm>
          <a:prstGeom prst="rect">
            <a:avLst/>
          </a:prstGeom>
        </p:spPr>
        <p:txBody>
          <a:bodyPr wrap="none">
            <a:spAutoFit/>
          </a:bodyPr>
          <a:lstStyle/>
          <a:p>
            <a:pPr>
              <a:buBlip>
                <a:blip r:embed="rId3"/>
              </a:buBlip>
            </a:pPr>
            <a:r>
              <a:rPr lang="ru-RU" sz="2000" dirty="0" smtClean="0">
                <a:solidFill>
                  <a:schemeClr val="tx2">
                    <a:lumMod val="75000"/>
                  </a:schemeClr>
                </a:solidFill>
                <a:latin typeface="Arial" pitchFamily="34" charset="0"/>
                <a:cs typeface="Arial" pitchFamily="34" charset="0"/>
              </a:rPr>
              <a:t>   Создание электронной почты</a:t>
            </a:r>
            <a:endParaRPr lang="ru-RU" sz="2000" dirty="0">
              <a:solidFill>
                <a:schemeClr val="tx2">
                  <a:lumMod val="75000"/>
                </a:schemeClr>
              </a:solidFill>
              <a:latin typeface="Arial" pitchFamily="34" charset="0"/>
              <a:cs typeface="Arial" pitchFamily="34" charset="0"/>
            </a:endParaRPr>
          </a:p>
        </p:txBody>
      </p:sp>
      <p:sp>
        <p:nvSpPr>
          <p:cNvPr id="9" name="Прямоугольник 8"/>
          <p:cNvSpPr/>
          <p:nvPr/>
        </p:nvSpPr>
        <p:spPr>
          <a:xfrm>
            <a:off x="467544" y="4077072"/>
            <a:ext cx="8208912" cy="707886"/>
          </a:xfrm>
          <a:prstGeom prst="rect">
            <a:avLst/>
          </a:prstGeom>
        </p:spPr>
        <p:txBody>
          <a:bodyPr wrap="square">
            <a:spAutoFit/>
          </a:bodyPr>
          <a:lstStyle/>
          <a:p>
            <a:pPr>
              <a:buBlip>
                <a:blip r:embed="rId3"/>
              </a:buBlip>
            </a:pPr>
            <a:r>
              <a:rPr lang="ru-RU" sz="2000" dirty="0" smtClean="0">
                <a:solidFill>
                  <a:schemeClr val="accent1">
                    <a:lumMod val="50000"/>
                  </a:schemeClr>
                </a:solidFill>
                <a:latin typeface="Arial" pitchFamily="34" charset="0"/>
                <a:cs typeface="Arial" pitchFamily="34" charset="0"/>
              </a:rPr>
              <a:t>    Создание базы номеров телефонной связи (стационарной и сотовой)</a:t>
            </a:r>
            <a:endParaRPr lang="ru-RU" sz="2000" dirty="0">
              <a:solidFill>
                <a:schemeClr val="accent1">
                  <a:lumMod val="50000"/>
                </a:schemeClr>
              </a:solidFill>
            </a:endParaRPr>
          </a:p>
        </p:txBody>
      </p:sp>
      <p:pic>
        <p:nvPicPr>
          <p:cNvPr id="1026" name="Picture 2" descr="C:\Users\1\Documents\ФОТО\мы-славяне\DSCN0327.JPG"/>
          <p:cNvPicPr>
            <a:picLocks noChangeAspect="1" noChangeArrowheads="1"/>
          </p:cNvPicPr>
          <p:nvPr/>
        </p:nvPicPr>
        <p:blipFill>
          <a:blip r:embed="rId4" cstate="email"/>
          <a:srcRect/>
          <a:stretch>
            <a:fillRect/>
          </a:stretch>
        </p:blipFill>
        <p:spPr bwMode="auto">
          <a:xfrm>
            <a:off x="4860032" y="1340768"/>
            <a:ext cx="3539886" cy="2654914"/>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www.dvd-ppt-slideshow.com/images/ppt-background/background-1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TextBox 2"/>
          <p:cNvSpPr txBox="1"/>
          <p:nvPr/>
        </p:nvSpPr>
        <p:spPr>
          <a:xfrm>
            <a:off x="285720" y="285728"/>
            <a:ext cx="8572560" cy="4662815"/>
          </a:xfrm>
          <a:prstGeom prst="rect">
            <a:avLst/>
          </a:prstGeom>
          <a:noFill/>
        </p:spPr>
        <p:txBody>
          <a:bodyPr wrap="square" rtlCol="0">
            <a:spAutoFit/>
          </a:bodyPr>
          <a:lstStyle/>
          <a:p>
            <a:pPr algn="ctr"/>
            <a:r>
              <a:rPr lang="ru-RU" b="1" dirty="0" smtClean="0"/>
              <a:t>Применение ИКТ в ДО позволяет добиться следующих результатов:</a:t>
            </a:r>
            <a:endParaRPr lang="ru-RU" dirty="0" smtClean="0"/>
          </a:p>
          <a:p>
            <a:r>
              <a:rPr lang="ru-RU" b="1" dirty="0" smtClean="0"/>
              <a:t> </a:t>
            </a:r>
            <a:endParaRPr lang="ru-RU" dirty="0" smtClean="0"/>
          </a:p>
          <a:p>
            <a:endParaRPr lang="ru-RU" dirty="0" smtClean="0"/>
          </a:p>
          <a:p>
            <a:pPr>
              <a:lnSpc>
                <a:spcPct val="150000"/>
              </a:lnSpc>
              <a:buFont typeface="Wingdings" pitchFamily="2" charset="2"/>
              <a:buChar char="v"/>
            </a:pPr>
            <a:r>
              <a:rPr lang="ru-RU" dirty="0" smtClean="0"/>
              <a:t>Повышение эффективности процесса обучения.</a:t>
            </a:r>
          </a:p>
          <a:p>
            <a:pPr>
              <a:lnSpc>
                <a:spcPct val="150000"/>
              </a:lnSpc>
              <a:buFont typeface="Wingdings" pitchFamily="2" charset="2"/>
              <a:buChar char="v"/>
            </a:pPr>
            <a:r>
              <a:rPr lang="ru-RU" dirty="0" smtClean="0"/>
              <a:t>Активизация познавательной деятельности детей.</a:t>
            </a:r>
          </a:p>
          <a:p>
            <a:pPr>
              <a:lnSpc>
                <a:spcPct val="150000"/>
              </a:lnSpc>
              <a:buFont typeface="Wingdings" pitchFamily="2" charset="2"/>
              <a:buChar char="v"/>
            </a:pPr>
            <a:r>
              <a:rPr lang="ru-RU" dirty="0" smtClean="0"/>
              <a:t>Повышение интеллектуального уровня развития ребенка посредством использования информационно-коммуникативных технологий.</a:t>
            </a:r>
          </a:p>
          <a:p>
            <a:pPr>
              <a:lnSpc>
                <a:spcPct val="150000"/>
              </a:lnSpc>
              <a:buFont typeface="Wingdings" pitchFamily="2" charset="2"/>
              <a:buChar char="v"/>
            </a:pPr>
            <a:r>
              <a:rPr lang="ru-RU" dirty="0" smtClean="0"/>
              <a:t>Повышение уровня профессионального мастерства и самооценки педагогов ДО.</a:t>
            </a:r>
          </a:p>
          <a:p>
            <a:pPr>
              <a:lnSpc>
                <a:spcPct val="150000"/>
              </a:lnSpc>
              <a:buFont typeface="Wingdings" pitchFamily="2" charset="2"/>
              <a:buChar char="v"/>
            </a:pPr>
            <a:r>
              <a:rPr lang="ru-RU" dirty="0" smtClean="0"/>
              <a:t>Создание единой информационной среды.</a:t>
            </a:r>
          </a:p>
          <a:p>
            <a:pPr>
              <a:lnSpc>
                <a:spcPct val="150000"/>
              </a:lnSpc>
              <a:buFont typeface="Wingdings" pitchFamily="2" charset="2"/>
              <a:buChar char="v"/>
            </a:pPr>
            <a:r>
              <a:rPr lang="ru-RU" dirty="0" smtClean="0"/>
              <a:t>Повышение уровня психолого-педагогической компетентности родителей.</a:t>
            </a:r>
          </a:p>
          <a:p>
            <a:pPr>
              <a:lnSpc>
                <a:spcPct val="150000"/>
              </a:lnSpc>
              <a:buFont typeface="Wingdings" pitchFamily="2" charset="2"/>
              <a:buChar char="v"/>
            </a:pPr>
            <a:r>
              <a:rPr lang="ru-RU" dirty="0" smtClean="0"/>
              <a:t>Участие родителей в воспитательно-образовательном процессе детского сада.</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www.dvd-ppt-slideshow.com/images/ppt-background/background-1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TextBox 2"/>
          <p:cNvSpPr txBox="1"/>
          <p:nvPr/>
        </p:nvSpPr>
        <p:spPr>
          <a:xfrm>
            <a:off x="500034" y="357166"/>
            <a:ext cx="8215370" cy="6063198"/>
          </a:xfrm>
          <a:prstGeom prst="rect">
            <a:avLst/>
          </a:prstGeom>
          <a:noFill/>
        </p:spPr>
        <p:txBody>
          <a:bodyPr wrap="square" rtlCol="0">
            <a:spAutoFit/>
          </a:bodyPr>
          <a:lstStyle/>
          <a:p>
            <a:pPr algn="ctr"/>
            <a:r>
              <a:rPr lang="ru-RU" sz="2800" b="1" dirty="0" smtClean="0">
                <a:latin typeface="Times New Roman" pitchFamily="18" charset="0"/>
                <a:cs typeface="Times New Roman" pitchFamily="18" charset="0"/>
              </a:rPr>
              <a:t>Заключение.</a:t>
            </a:r>
          </a:p>
          <a:p>
            <a:pPr>
              <a:lnSpc>
                <a:spcPct val="150000"/>
              </a:lnSpc>
            </a:pPr>
            <a:r>
              <a:rPr lang="ru-RU" sz="2400" dirty="0" smtClean="0">
                <a:latin typeface="Times New Roman" pitchFamily="18" charset="0"/>
                <a:cs typeface="Times New Roman" pitchFamily="18" charset="0"/>
              </a:rPr>
              <a:t>Дети – это будущее нашей страны. Для формирования и развития его возможностей и способностей необходимо раскрыть внутренний мир личности, выявить его особенности, создать условия. Это зависит от грамотности педагогов, от их умения применять новые технологии. Создание условий для свободного развития, получения всестороннего образования, повышения активности и творчества подрастающего поколения на основе применения информационно-коммуникационных технологий – задача каждого современного педагога.</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www.dvd-ppt-slideshow.com/images/ppt-background/background-1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pic>
        <p:nvPicPr>
          <p:cNvPr id="77826" name="Picture 2" descr="https://ds03.infourok.ru/uploads/ex/0b5b/00059d22-d0221ce7/img69.jpg"/>
          <p:cNvPicPr>
            <a:picLocks noChangeAspect="1" noChangeArrowheads="1"/>
          </p:cNvPicPr>
          <p:nvPr/>
        </p:nvPicPr>
        <p:blipFill>
          <a:blip r:embed="rId3" cstate="email"/>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www.dvd-ppt-slideshow.com/images/ppt-background/background-1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TextBox 2"/>
          <p:cNvSpPr txBox="1"/>
          <p:nvPr/>
        </p:nvSpPr>
        <p:spPr>
          <a:xfrm>
            <a:off x="357158" y="571480"/>
            <a:ext cx="8429684" cy="5324535"/>
          </a:xfrm>
          <a:prstGeom prst="rect">
            <a:avLst/>
          </a:prstGeom>
          <a:noFill/>
        </p:spPr>
        <p:txBody>
          <a:bodyPr wrap="square" rtlCol="0">
            <a:spAutoFit/>
          </a:bodyPr>
          <a:lstStyle/>
          <a:p>
            <a:pPr algn="ctr"/>
            <a:r>
              <a:rPr lang="ru-RU" sz="2000" b="1" dirty="0" smtClean="0">
                <a:latin typeface="Times New Roman" pitchFamily="18" charset="0"/>
                <a:cs typeface="Times New Roman" pitchFamily="18" charset="0"/>
              </a:rPr>
              <a:t>Что такое ИКТ?</a:t>
            </a:r>
          </a:p>
          <a:p>
            <a:pPr algn="ctr"/>
            <a:endParaRPr lang="ru-RU" sz="2000" b="1" dirty="0" smtClean="0">
              <a:latin typeface="Times New Roman" pitchFamily="18" charset="0"/>
              <a:cs typeface="Times New Roman" pitchFamily="18" charset="0"/>
            </a:endParaRPr>
          </a:p>
          <a:p>
            <a:pPr>
              <a:lnSpc>
                <a:spcPct val="150000"/>
              </a:lnSpc>
            </a:pPr>
            <a:r>
              <a:rPr lang="ru-RU" sz="2000" dirty="0" smtClean="0">
                <a:latin typeface="Times New Roman" pitchFamily="18" charset="0"/>
                <a:cs typeface="Times New Roman" pitchFamily="18" charset="0"/>
              </a:rPr>
              <a:t> Информационные коммуникативные  технологии – это все технологии в сфере образования, использующие специальные технические средства (компьютер, аудио, кино, видео) для достижения педагогических целей. Информационно-коммуникационные технологии в образовании (ИКТ) – это комплекс учебно-методических материалов, технических и инструментальных средств вычислительной техники в учебном процессе, формах и методах их применения для совершенствования деятельности специалистов учреждений образования (администрации, воспитателей, специалистов), а также для образования (развития, диагностики, коррекции) детей.</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www.dvd-ppt-slideshow.com/images/ppt-background/background-1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4" name="TextBox 3"/>
          <p:cNvSpPr txBox="1"/>
          <p:nvPr/>
        </p:nvSpPr>
        <p:spPr>
          <a:xfrm>
            <a:off x="285720" y="428604"/>
            <a:ext cx="8715436" cy="461665"/>
          </a:xfrm>
          <a:prstGeom prst="rect">
            <a:avLst/>
          </a:prstGeom>
          <a:noFill/>
        </p:spPr>
        <p:txBody>
          <a:bodyPr wrap="square" rtlCol="0">
            <a:spAutoFit/>
          </a:bodyPr>
          <a:lstStyle/>
          <a:p>
            <a:pPr algn="ctr"/>
            <a:r>
              <a:rPr lang="ru-RU" sz="2400" b="1" dirty="0" smtClean="0">
                <a:solidFill>
                  <a:srgbClr val="0070C0"/>
                </a:solidFill>
                <a:latin typeface="Times New Roman" pitchFamily="18" charset="0"/>
                <a:cs typeface="Times New Roman" pitchFamily="18" charset="0"/>
              </a:rPr>
              <a:t>Для работы мы используем разнообразное оборудование:</a:t>
            </a:r>
            <a:endParaRPr lang="ru-RU" sz="2400" b="1" dirty="0">
              <a:solidFill>
                <a:srgbClr val="0070C0"/>
              </a:solidFill>
              <a:latin typeface="Times New Roman" pitchFamily="18" charset="0"/>
              <a:cs typeface="Times New Roman" pitchFamily="18" charset="0"/>
            </a:endParaRPr>
          </a:p>
        </p:txBody>
      </p:sp>
      <p:pic>
        <p:nvPicPr>
          <p:cNvPr id="88068" name="Picture 4" descr="https://ds04.infourok.ru/uploads/ex/020a/000a3b39-3722c457/img4.jpg"/>
          <p:cNvPicPr>
            <a:picLocks noChangeAspect="1" noChangeArrowheads="1"/>
          </p:cNvPicPr>
          <p:nvPr/>
        </p:nvPicPr>
        <p:blipFill>
          <a:blip r:embed="rId3" cstate="email"/>
          <a:srcRect/>
          <a:stretch>
            <a:fillRect/>
          </a:stretch>
        </p:blipFill>
        <p:spPr bwMode="auto">
          <a:xfrm>
            <a:off x="0" y="1071546"/>
            <a:ext cx="9144000" cy="578645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www.dvd-ppt-slideshow.com/images/ppt-background/background-1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pic>
        <p:nvPicPr>
          <p:cNvPr id="87042" name="Picture 2" descr="ÐÐ½Ð°ÑÐµÐ½Ð¸Ðµ Ð¸ÑÐ¿Ð¾Ð»ÑÐ·Ð¾Ð²Ð°Ð½Ð¸Ñ ÐÐÐ¢ Ð² Ð¿ÑÐ¾ÑÐµÑÑÐµ ÑÐ°Ð·Ð²Ð¸ÑÐ¸Ñ Ð´Ð¾ÑÐºÐ¾Ð»ÑÐ½Ð¸ÐºÐ¾Ð². - Ð¿Ð¾Ð·Ð²Ð¾Ð»ÑÐµÑ Ð½Ð°Ð¸Ð±Ð¾Ð»ÐµÐµ Ð¿Ð¾Ð»Ð½Ð¾ Ð¸ ÑÑÐ¿ÐµÑÐ½Ð¾ ÑÐµÐ°Ð»Ð¸Ð·Ð¾Ð²Ð°ÑÑ ÑÐ°Ð·Ð²Ð¸ÑÐ¸Ðµ ÑÐ¿Ð¾ÑÐ¾Ð±Ð½Ð¾ÑÑÐµÐ¹ ÑÐµÐ±ÐµÐ½ÐºÐ°. - ÑÐ°Ð·Ð²Ð¸Ð²Ð°ÐµÑ ÑÐ¼ÐµÐ½Ð¸Ðµ ÑÐ°Ð¼Ð¾ÑÑÐ¾ÑÑÐµÐ»ÑÐ½Ð¾ Ð¿ÑÐ¸Ð¾Ð±ÑÐµÑÐ°ÑÑ Ð½Ð¾Ð²ÑÐµ Ð·Ð½Ð°Ð½Ð¸Ñ. - Ð·Ð°Ð»Ð¾Ð¶Ð¸ÑÑ Ð¿Ð¾ÑÐµÐ½ÑÐ¸Ð°Ð» Ð¾Ð±Ð¾Ð³Ð°ÑÐµÐ½Ð½Ð¾Ð³Ð¾ ÑÐ°Ð·Ð²Ð¸ÑÐ¸Ñ Ð»Ð¸ÑÐ½Ð¾ÑÑÐ¸ ÑÐµÐ±ÐµÐ½ÐºÐ° . - Ð¿Ð¾Ð²ÑÑÐ°ÐµÑÑÑ ÑÑÐ¾Ð²ÐµÐ½Ñ Ð¿Ð¾Ð·Ð½Ð°Ð²Ð°ÑÐµÐ»ÑÐ½ÑÑ Ð²Ð¾Ð·Ð¼Ð¾Ð¶Ð½Ð¾ÑÑÐµÐ¹ - ÑÐ°Ð·Ð²Ð¸Ð²Ð°ÐµÑ Ð¸ Ð¿Ð¾Ð²ÑÑÐ°ÐµÑ ÑÐ²Ð¾ÑÑÐµÑÐºÐ¸Ðµ ÑÐ¿Ð¾ÑÐ¾Ð±Ð½Ð¾ÑÑÐ¸ Ð´ÐµÑÐµÐ¹. "/>
          <p:cNvPicPr>
            <a:picLocks noChangeAspect="1" noChangeArrowheads="1"/>
          </p:cNvPicPr>
          <p:nvPr/>
        </p:nvPicPr>
        <p:blipFill>
          <a:blip r:embed="rId3" cstate="email"/>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www.dvd-ppt-slideshow.com/images/ppt-background/background-1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TextBox 2"/>
          <p:cNvSpPr txBox="1"/>
          <p:nvPr/>
        </p:nvSpPr>
        <p:spPr>
          <a:xfrm>
            <a:off x="428596" y="785794"/>
            <a:ext cx="8429684" cy="5262979"/>
          </a:xfrm>
          <a:prstGeom prst="rect">
            <a:avLst/>
          </a:prstGeom>
          <a:noFill/>
        </p:spPr>
        <p:txBody>
          <a:bodyPr wrap="square" rtlCol="0">
            <a:spAutoFit/>
          </a:bodyPr>
          <a:lstStyle/>
          <a:p>
            <a:pPr algn="just"/>
            <a:r>
              <a:rPr lang="ru-RU" sz="2800" dirty="0" smtClean="0">
                <a:latin typeface="Times New Roman" pitchFamily="18" charset="0"/>
                <a:cs typeface="Times New Roman" pitchFamily="18" charset="0"/>
              </a:rPr>
              <a:t>Наиболее широко ИКТ в нашем детском саду используются при работе со старшими дошкольниками. Это, как правило, программы и </a:t>
            </a:r>
            <a:r>
              <a:rPr lang="ru-RU" sz="2800" dirty="0" err="1" smtClean="0">
                <a:latin typeface="Times New Roman" pitchFamily="18" charset="0"/>
                <a:cs typeface="Times New Roman" pitchFamily="18" charset="0"/>
              </a:rPr>
              <a:t>мультимедийные</a:t>
            </a:r>
            <a:r>
              <a:rPr lang="ru-RU" sz="2800" dirty="0" smtClean="0">
                <a:latin typeface="Times New Roman" pitchFamily="18" charset="0"/>
                <a:cs typeface="Times New Roman" pitchFamily="18" charset="0"/>
              </a:rPr>
              <a:t> презентации. </a:t>
            </a:r>
            <a:r>
              <a:rPr lang="ru-RU" sz="2800" dirty="0" err="1" smtClean="0">
                <a:latin typeface="Times New Roman" pitchFamily="18" charset="0"/>
                <a:cs typeface="Times New Roman" pitchFamily="18" charset="0"/>
              </a:rPr>
              <a:t>Мультимедийные</a:t>
            </a:r>
            <a:r>
              <a:rPr lang="ru-RU" sz="2800" dirty="0" smtClean="0">
                <a:latin typeface="Times New Roman" pitchFamily="18" charset="0"/>
                <a:cs typeface="Times New Roman" pitchFamily="18" charset="0"/>
              </a:rPr>
              <a:t> презентации позволяют представить обучающий и развивающий материал как систему ярких опорных образов, наполненных исчерпывающей структурированной информацией в алгоритмическом порядке. В этом случае задействуются различные каналы восприятия, что позволяет заложить информацию не только в фактографическом, но и в ассоциативном виде в память детей.</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www.dvd-ppt-slideshow.com/images/ppt-background/background-1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pic>
        <p:nvPicPr>
          <p:cNvPr id="86018" name="Picture 2" descr="ÐÑÐ¸Ð¼ÐµÐ½ÐµÐ½Ð¸Ðµ ÐÐÐ¢ Ð² Ð´ÐµÑÑÐºÐ¾Ð¼ ÑÐ°Ð´Ñ ÐÐ¾ÑÐ¿Ð¸ÑÐ°ÑÐµÐ»ÑÐ½Ð¾-Ð¾Ð±ÑÐ°Ð·Ð¾Ð²Ð°ÑÐµÐ»ÑÐ½ÑÐ¹ Ð¿ÑÐ¾ÑÐµÑÑ ÐÐµÑÐ¾Ð´Ð¸ÑÐµÑÐºÐ°Ñ ÑÐ°Ð±Ð¾ÑÐ° ÐÐÐ Ð Ð°Ð±Ð¾ÑÐ° Ñ ÑÐ¾Ð´Ð¸ÑÐµÐ»ÑÐ¼Ð¸ "/>
          <p:cNvPicPr>
            <a:picLocks noChangeAspect="1" noChangeArrowheads="1"/>
          </p:cNvPicPr>
          <p:nvPr/>
        </p:nvPicPr>
        <p:blipFill>
          <a:blip r:embed="rId3" cstate="email"/>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www.dvd-ppt-slideshow.com/images/ppt-background/background-1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pic>
        <p:nvPicPr>
          <p:cNvPr id="84994" name="Picture 2" descr="ÐÑÐ¿Ð¾Ð»ÑÐ·Ð¾Ð²Ð°Ð½Ð¸Ðµ ÐÐÐ¢ Ð² Ð²Ð¾ÑÐ¿Ð¸ÑÐ°ÑÐµÐ»ÑÐ½Ð¾-Ð¾Ð±ÑÐ°Ð·Ð¾Ð²Ð°ÑÐµÐ»ÑÐ½Ð¾Ð¼ Ð¿ÑÐ¾ÑÐµÑÑÐµ. 1) ÐÑÐ¿Ð¾Ð»ÑÐ·Ð¾Ð²Ð°Ð½Ð¸Ðµ Ð³Ð»Ð¾Ð±Ð°Ð»ÑÐ½Ð¾Ð¹ ÑÐµÑÐ¸ ÐÐ½ÑÐµÑÐ½ÐµÑ 2)Â ÐÑÐ¿Ð¾Ð»ÑÐ·Ð¾Ð²Ð°Ð½Ð¸Ðµ Ð¼ÑÐ»ÑÑÐ¸Ð¼ÐµÐ´Ð¸Ð¹Ð½ÑÑ Ð¿ÑÐµÐ·ÐµÐ½ÑÐ°ÑÐ¸Ð¹ 3)Â ÐÑÐ¿Ð¾Ð»ÑÐ·Ð¾Ð²Ð°Ð½Ð¸Ðµ ÑÐ°Ð·Ð²Ð¸Ð²Ð°ÑÑÐ¸Ñ ÐºÐ¾Ð¼Ð¿ÑÑÑÐµÑÐ½ÑÑ Ð¸Ð³Ñ, Ð°ÑÐ´Ð¸Ð¾- Ð¸ Ð²Ð¸Ð´ÐµÐ¾Ð¼Ð°ÑÐµÑÐ¸Ð°Ð»Ð¾Ð² "/>
          <p:cNvPicPr>
            <a:picLocks noChangeAspect="1" noChangeArrowheads="1"/>
          </p:cNvPicPr>
          <p:nvPr/>
        </p:nvPicPr>
        <p:blipFill>
          <a:blip r:embed="rId3" cstate="email"/>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www.dvd-ppt-slideshow.com/images/ppt-background/background-1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TextBox 2"/>
          <p:cNvSpPr txBox="1"/>
          <p:nvPr/>
        </p:nvSpPr>
        <p:spPr>
          <a:xfrm>
            <a:off x="642910" y="500042"/>
            <a:ext cx="8215370" cy="830997"/>
          </a:xfrm>
          <a:prstGeom prst="rect">
            <a:avLst/>
          </a:prstGeom>
          <a:noFill/>
        </p:spPr>
        <p:txBody>
          <a:bodyPr wrap="square" rtlCol="0">
            <a:spAutoFit/>
          </a:bodyPr>
          <a:lstStyle/>
          <a:p>
            <a:pPr algn="ctr"/>
            <a:r>
              <a:rPr lang="ru-RU" sz="2400" b="1" dirty="0" smtClean="0">
                <a:latin typeface="Times New Roman" pitchFamily="18" charset="0"/>
                <a:cs typeface="Times New Roman" pitchFamily="18" charset="0"/>
              </a:rPr>
              <a:t>Использование ИКТ</a:t>
            </a:r>
            <a:r>
              <a:rPr lang="ru-RU" sz="2400"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в воспитательно-образовательном процессе.</a:t>
            </a:r>
            <a:endParaRPr lang="ru-RU" sz="2400" dirty="0">
              <a:latin typeface="Times New Roman" pitchFamily="18" charset="0"/>
              <a:cs typeface="Times New Roman" pitchFamily="18" charset="0"/>
            </a:endParaRPr>
          </a:p>
        </p:txBody>
      </p:sp>
      <p:pic>
        <p:nvPicPr>
          <p:cNvPr id="1027" name="Picture 3" descr="C:\Users\User\Downloads\2014-11-12 10.56.22.jpg"/>
          <p:cNvPicPr>
            <a:picLocks noChangeAspect="1" noChangeArrowheads="1"/>
          </p:cNvPicPr>
          <p:nvPr/>
        </p:nvPicPr>
        <p:blipFill>
          <a:blip r:embed="rId3" cstate="email"/>
          <a:srcRect/>
          <a:stretch>
            <a:fillRect/>
          </a:stretch>
        </p:blipFill>
        <p:spPr bwMode="auto">
          <a:xfrm>
            <a:off x="357158" y="1357298"/>
            <a:ext cx="8501122" cy="521497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www.dvd-ppt-slideshow.com/images/ppt-background/background-1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pic>
        <p:nvPicPr>
          <p:cNvPr id="2050" name="Picture 2" descr="C:\Users\User\Downloads\2014-11-12 10.40.34.jpg"/>
          <p:cNvPicPr>
            <a:picLocks noChangeAspect="1" noChangeArrowheads="1"/>
          </p:cNvPicPr>
          <p:nvPr/>
        </p:nvPicPr>
        <p:blipFill>
          <a:blip r:embed="rId3" cstate="email"/>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146</TotalTime>
  <Words>340</Words>
  <PresentationFormat>Экран (4:3)</PresentationFormat>
  <Paragraphs>30</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Справедливость</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Ches</dc:creator>
  <cp:lastModifiedBy>Aser</cp:lastModifiedBy>
  <cp:revision>21</cp:revision>
  <dcterms:created xsi:type="dcterms:W3CDTF">2018-12-03T16:14:32Z</dcterms:created>
  <dcterms:modified xsi:type="dcterms:W3CDTF">2018-12-27T13:01:45Z</dcterms:modified>
</cp:coreProperties>
</file>