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301" r:id="rId2"/>
    <p:sldId id="256" r:id="rId3"/>
    <p:sldId id="290" r:id="rId4"/>
    <p:sldId id="291" r:id="rId5"/>
    <p:sldId id="294" r:id="rId6"/>
    <p:sldId id="289" r:id="rId7"/>
    <p:sldId id="286" r:id="rId8"/>
    <p:sldId id="288" r:id="rId9"/>
    <p:sldId id="285" r:id="rId10"/>
    <p:sldId id="257" r:id="rId11"/>
    <p:sldId id="283" r:id="rId12"/>
    <p:sldId id="258" r:id="rId13"/>
    <p:sldId id="259" r:id="rId14"/>
    <p:sldId id="266" r:id="rId15"/>
    <p:sldId id="268" r:id="rId16"/>
    <p:sldId id="267" r:id="rId17"/>
    <p:sldId id="269" r:id="rId18"/>
    <p:sldId id="260" r:id="rId19"/>
    <p:sldId id="270" r:id="rId20"/>
    <p:sldId id="271" r:id="rId21"/>
    <p:sldId id="272" r:id="rId22"/>
    <p:sldId id="262" r:id="rId23"/>
    <p:sldId id="273" r:id="rId24"/>
    <p:sldId id="287" r:id="rId25"/>
    <p:sldId id="263" r:id="rId26"/>
    <p:sldId id="274" r:id="rId27"/>
    <p:sldId id="275" r:id="rId28"/>
    <p:sldId id="276" r:id="rId29"/>
    <p:sldId id="264" r:id="rId30"/>
    <p:sldId id="277" r:id="rId31"/>
    <p:sldId id="278" r:id="rId32"/>
    <p:sldId id="279" r:id="rId33"/>
    <p:sldId id="265" r:id="rId34"/>
    <p:sldId id="284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8" d="100"/>
          <a:sy n="88" d="100"/>
        </p:scale>
        <p:origin x="-86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9CAFD-B8EC-41F2-A430-E5C4A1EBE81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1C95D-F117-45D5-A5E1-CC471CDF519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B1DB-0403-49AD-A51C-D8413A017CC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0E9BD-A889-4833-A5C1-D7792654ABE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D585B-58CA-409B-BBBF-1D2AB4B14F9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D6FD8-434B-4476-9C7C-179C38B2105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4D835-2BAF-4DD9-BD31-A911E3B8D53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B1D88-47F5-4640-89A4-1F2E8813CA7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7CD7A-48E4-4BBF-AA9E-48C86DDD493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28523-5D97-4A31-97E3-1D8B2CA8750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2808-99BD-4C7B-A666-ABC3D9D97AC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55904-2C7F-4BBE-8F68-B8F0A17E77F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62F22B-C480-428B-A01F-3BEBD5732B4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785813" y="214313"/>
            <a:ext cx="7786687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Урок технологии в 5 классе </a:t>
            </a:r>
          </a:p>
          <a:p>
            <a:pPr algn="ctr"/>
            <a:r>
              <a:rPr lang="ru-RU" dirty="0"/>
              <a:t>Тема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285860"/>
            <a:ext cx="7302388" cy="2461929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«КЛАССИФИКАЦИЯ ОДЕЖДЫ»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715375" cy="14414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Современное русское слово «одежда» является заимствованием из  церковнославянского языка и обозначает совокупность предметов, которыми прикрывают тело.</a:t>
            </a:r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5"/>
          <p:cNvSpPr>
            <a:spLocks noGrp="1" noChangeArrowheads="1"/>
          </p:cNvSpPr>
          <p:nvPr>
            <p:ph idx="1"/>
          </p:nvPr>
        </p:nvSpPr>
        <p:spPr>
          <a:xfrm>
            <a:off x="3000375" y="3214688"/>
            <a:ext cx="6143625" cy="2701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i="1" smtClean="0">
                <a:solidFill>
                  <a:schemeClr val="tx2"/>
                </a:solidFill>
                <a:latin typeface="Times New Roman" charset="0"/>
                <a:cs typeface="Times New Roman" charset="0"/>
              </a:rPr>
              <a:t>-</a:t>
            </a: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защищает  человека  от неблагоприятных  воздействий  окружающей  среды</a:t>
            </a:r>
          </a:p>
          <a:p>
            <a:pPr eaLnBrk="1" hangingPunct="1">
              <a:buFont typeface="Arial" charset="0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- поддерживает  здоровое состояние  организма</a:t>
            </a:r>
          </a:p>
          <a:p>
            <a:pPr eaLnBrk="1" hangingPunct="1">
              <a:buFont typeface="Arial" charset="0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- служит  украшением</a:t>
            </a:r>
          </a:p>
        </p:txBody>
      </p:sp>
      <p:pic>
        <p:nvPicPr>
          <p:cNvPr id="16388" name="Picture 6" descr="http://plattya.com.ua/wp-content/uploads/products_img/420_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2214563"/>
            <a:ext cx="266858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86188" y="2643188"/>
            <a:ext cx="175736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Одежда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00200"/>
            <a:ext cx="7991475" cy="45307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1.По классам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2.По способу  эксплуатации</a:t>
            </a:r>
            <a:endParaRPr lang="ru-RU" sz="2900" b="1" i="1" smtClean="0">
              <a:solidFill>
                <a:srgbClr val="002060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9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3.По ассортименту</a:t>
            </a:r>
          </a:p>
          <a:p>
            <a:pPr eaLnBrk="1" hangingPunct="1">
              <a:buFont typeface="Arial" charset="0"/>
              <a:buNone/>
            </a:pPr>
            <a:r>
              <a:rPr lang="ru-RU" sz="29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4.По половозрастному  признаку</a:t>
            </a:r>
          </a:p>
          <a:p>
            <a:pPr eaLnBrk="1" hangingPunct="1">
              <a:buFont typeface="Arial" charset="0"/>
              <a:buNone/>
            </a:pPr>
            <a:r>
              <a:rPr lang="ru-RU" sz="29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5.По использованию в различное время  года </a:t>
            </a:r>
            <a:br>
              <a:rPr lang="ru-RU" sz="29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</a:br>
            <a:endParaRPr lang="ru-RU" sz="2900" b="1" i="1" smtClean="0">
              <a:solidFill>
                <a:srgbClr val="00206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88" y="642938"/>
            <a:ext cx="5916612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Классификация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одежды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1. Современная  одежда  делится </a:t>
            </a:r>
            <a:b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 на  два  класса</a:t>
            </a:r>
          </a:p>
        </p:txBody>
      </p:sp>
      <p:sp>
        <p:nvSpPr>
          <p:cNvPr id="18435" name="TextBox 10"/>
          <p:cNvSpPr txBox="1">
            <a:spLocks noChangeArrowheads="1"/>
          </p:cNvSpPr>
          <p:nvPr/>
        </p:nvSpPr>
        <p:spPr bwMode="auto">
          <a:xfrm>
            <a:off x="500063" y="4143375"/>
            <a:ext cx="257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Бытовая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1785937" y="1857376"/>
            <a:ext cx="2143125" cy="17145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00563" y="1643063"/>
            <a:ext cx="2071687" cy="20002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8" name="Прямоугольник 7"/>
          <p:cNvSpPr>
            <a:spLocks noChangeArrowheads="1"/>
          </p:cNvSpPr>
          <p:nvPr/>
        </p:nvSpPr>
        <p:spPr bwMode="auto">
          <a:xfrm>
            <a:off x="5286375" y="3929063"/>
            <a:ext cx="3184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Производственная</a:t>
            </a:r>
          </a:p>
        </p:txBody>
      </p:sp>
      <p:sp>
        <p:nvSpPr>
          <p:cNvPr id="17" name="Овал 16"/>
          <p:cNvSpPr/>
          <p:nvPr/>
        </p:nvSpPr>
        <p:spPr>
          <a:xfrm>
            <a:off x="5000625" y="3786188"/>
            <a:ext cx="3571875" cy="9286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71500" y="4000500"/>
            <a:ext cx="2714625" cy="9286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Бытовая  одежда </a:t>
            </a:r>
            <a:r>
              <a:rPr lang="ru-RU" sz="31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одежда  для ношения  в  различных  бытовых  и  общественных  местах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79388" y="2133600"/>
            <a:ext cx="4537075" cy="40703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Повседневная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>
                <a:solidFill>
                  <a:srgbClr val="C00000"/>
                </a:solidFill>
              </a:rPr>
              <a:t>                         </a:t>
            </a:r>
            <a:r>
              <a:rPr lang="ru-RU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Домашняя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3549650" y="1676400"/>
            <a:ext cx="5110163" cy="44434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latin typeface="Times New Roman" charset="0"/>
                <a:cs typeface="Times New Roman" charset="0"/>
              </a:rPr>
              <a:t>   </a:t>
            </a:r>
            <a:r>
              <a:rPr lang="ru-RU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Спортивная</a:t>
            </a:r>
          </a:p>
          <a:p>
            <a:pPr eaLnBrk="1" hangingPunct="1">
              <a:buFont typeface="Wingdings" pitchFamily="2" charset="2"/>
              <a:buNone/>
            </a:pPr>
            <a:endParaRPr lang="ru-RU" sz="2600" b="1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>
                <a:solidFill>
                  <a:srgbClr val="C00000"/>
                </a:solidFill>
              </a:rPr>
              <a:t>                 </a:t>
            </a:r>
            <a:r>
              <a:rPr lang="ru-RU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Для торжественных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                    случаев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                                 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1571625" y="2071688"/>
            <a:ext cx="2143125" cy="18573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1928813" y="3143250"/>
            <a:ext cx="3143250" cy="8572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3714750" y="2786063"/>
            <a:ext cx="1643063" cy="7143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4643438" y="2357438"/>
            <a:ext cx="2786062" cy="19288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http://img-fotki.yandex.ru/get/4525/44763566.5f/0_6aa02_383d5d79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268760"/>
            <a:ext cx="3425577" cy="474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9" descr="http://allfor-lady.ru/wp-content/uploads/2012/04/1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9" y="1357313"/>
            <a:ext cx="356902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728" y="357166"/>
            <a:ext cx="6000792" cy="56614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Повседневная  одежда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http://media.nn.ru/data/ufiles/4/71/56/3715660.12113____________4ef092930e4d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9" y="514262"/>
            <a:ext cx="2558059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2" descr="http://www.boyanoff.net/sites/default/files/old/posts/2009-09/1252594674_cns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46127" y="2006876"/>
            <a:ext cx="26517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8" descr="http://media.nn.ru/data/ufiles/4/2/80/09/2800939.P6113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500063"/>
            <a:ext cx="27146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00364" y="357166"/>
            <a:ext cx="3143272" cy="1571564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Домашняя </a:t>
            </a:r>
          </a:p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одежда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9" descr="http://www.4shopping.ru/media/coll/2009/02/972/luhta-972-spring-summer-2009-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00125"/>
            <a:ext cx="3500438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1" descr="http://www.topkupalnik.ru/products_pictures/ljudmila_en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7850" y="1071563"/>
            <a:ext cx="34861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5" descr="http://www.keminfo.ru/image/blog/003001001_1Jixakuru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0" y="2333625"/>
            <a:ext cx="31511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0232" y="357166"/>
            <a:ext cx="5786478" cy="571504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Спортивная  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 descr="http://img405.imageshack.us/img405/8625/img0larghbz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1214438"/>
            <a:ext cx="3452813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9" descr="http://www.canding.ro/images/l/candiny22/1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1214438"/>
            <a:ext cx="3429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1" descr="http://img0.liveinternet.ru/images/attach/c/2/72/192/72192200_1300391036_311754442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25" y="2000250"/>
            <a:ext cx="27622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786" y="0"/>
            <a:ext cx="7572428" cy="1423348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Для  торжественных</a:t>
            </a:r>
          </a:p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случаев 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785813"/>
            <a:ext cx="8229600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Производственная  одежда</a:t>
            </a:r>
            <a:r>
              <a:rPr lang="ru-RU" sz="40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 одежда  для  ношения  в  производственных  условиях  различных  отраслей  народного  хозяйства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b="1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Специальная                                            Форменная</a:t>
            </a:r>
          </a:p>
          <a:p>
            <a:pPr eaLnBrk="1" hangingPunct="1">
              <a:buFont typeface="Wingdings" pitchFamily="2" charset="2"/>
              <a:buNone/>
            </a:pPr>
            <a:endParaRPr lang="ru-RU" b="1" smtClean="0">
              <a:solidFill>
                <a:srgbClr val="C0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Санитарная 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H="1">
            <a:off x="1476375" y="2214563"/>
            <a:ext cx="1023938" cy="16446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525963" y="2500313"/>
            <a:ext cx="46037" cy="26590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6286500" y="2071688"/>
            <a:ext cx="1381125" cy="17891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 descr="http://www.manufaktura.su/assets/images/tovar/T_catalog_items_F_image2_I_372_v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071563"/>
            <a:ext cx="221456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9" descr="http://xn----7sbladbh5dgbjny0c.xn--p1ai/file/10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8975" y="1428750"/>
            <a:ext cx="33750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1" descr="http://www.openexpo.ru/users/20/2063/pics/it_2063_315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50" y="1285875"/>
            <a:ext cx="2428875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00298" y="0"/>
            <a:ext cx="4714908" cy="1285884"/>
          </a:xfrm>
          <a:prstGeom prst="rect">
            <a:avLst/>
          </a:prstGeom>
          <a:noFill/>
        </p:spPr>
        <p:txBody>
          <a:bodyPr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Специальная  одежда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:\Анимация 1\ПРИР\76658253_60020819_1275927979_111098ri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72074"/>
            <a:ext cx="7435562" cy="1351958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ОДЕЖДА ЧЕЛОВЕКА</a:t>
            </a:r>
          </a:p>
        </p:txBody>
      </p:sp>
      <p:pic>
        <p:nvPicPr>
          <p:cNvPr id="2054" name="Picture 6" descr="D:\Анимация 1\Человеки\CAVEMAN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8" y="2714625"/>
            <a:ext cx="11430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D:\Анимация 1\Человеки\caveman2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928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0.00092 C -0.02708 0.00509 -0.04809 0.00555 -0.06944 0.00301 C -0.07639 -0.00024 -0.08368 -0.00186 -0.09062 -0.0051 C -0.09722 -0.0044 -0.10399 -0.00463 -0.11041 -0.00301 C -0.11718 -0.00139 -0.12014 0.01018 -0.12708 0.01296 C -0.13159 0.01713 -0.13541 0.01898 -0.14062 0.02106 C -0.14739 0.02731 -0.15347 0.02754 -0.1618 0.02916 C -0.17205 0.04282 -0.21146 0.04444 -0.22257 0.04537 C -0.23212 0.04976 -0.25278 0.05138 -0.25278 0.05162 C -0.26319 0.05625 -0.25955 0.05254 -0.26493 0.05949 C -0.26614 0.06412 -0.26632 0.06921 -0.26788 0.07361 C -0.27153 0.08333 -0.28333 0.10254 -0.28923 0.10995 C -0.29618 0.10717 -0.30382 0.10555 -0.31041 0.10185 C -0.3125 0.10069 -0.31423 0.09838 -0.31649 0.09791 C -0.325 0.09629 -0.33368 0.09652 -0.34218 0.09583 C -0.35017 0.09213 -0.35833 0.08912 -0.36649 0.08588 C -0.37482 0.07407 -0.38472 0.06967 -0.3967 0.06759 C -0.40087 0.06388 -0.40625 0.06319 -0.41041 0.05949 C -0.41875 0.05208 -0.42708 0.0412 -0.43767 0.03935 C -0.44409 0.03819 -0.45069 0.03796 -0.45729 0.03726 C -0.46215 0.03495 -0.46614 0.03148 -0.471 0.02916 C -0.47882 0.01319 -0.46857 0.0324 -0.47847 0.01921 C -0.4934 -0.00093 -0.49184 0.00694 -0.52257 0.00486 C -0.5276 0.00277 -0.52708 0.00509 -0.52708 0.00092 " pathEditMode="relative" rAng="0" ptsTypes="fffffffffffffffffffffffA">
                                      <p:cBhvr>
                                        <p:cTn id="6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00" y="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http://images.rosfirm.ru/utils/images/image_get?autostarted=1&amp;table=company_img&amp;path=price&amp;company=66.264398&amp;name=%C8%C1%CC%C1%D4_%C8%C9%D2%D5%D2%C7%C1&amp;f_img=ima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85813"/>
            <a:ext cx="29432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2" descr="http://tomalogy.org/wp-content/uploads/2012/11/1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2625" y="857250"/>
            <a:ext cx="338137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4" descr="http://mirspec.ru/img/stati/specodezhda-stati-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1988840"/>
            <a:ext cx="3818116" cy="318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857356" y="285728"/>
            <a:ext cx="4500594" cy="1280496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Санитарная</a:t>
            </a:r>
          </a:p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1" descr="http://www.vitexopt.ru/upload/iblock/637/63776c4f0e93c77710eb85845573875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14438"/>
            <a:ext cx="37941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13" descr="http://ooorecord.ru/assets/images/forma/midlle/midlle_DSC_4950.jpg"/>
          <p:cNvPicPr>
            <a:picLocks noChangeAspect="1" noChangeArrowheads="1"/>
          </p:cNvPicPr>
          <p:nvPr/>
        </p:nvPicPr>
        <p:blipFill>
          <a:blip r:embed="rId3" cstate="email"/>
          <a:srcRect l="6821" r="11363"/>
          <a:stretch>
            <a:fillRect/>
          </a:stretch>
        </p:blipFill>
        <p:spPr bwMode="auto">
          <a:xfrm>
            <a:off x="6572250" y="1428750"/>
            <a:ext cx="25717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9" descr="http://beautystile.ucoz.ru/1243598503-1176106387-849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63" y="1143000"/>
            <a:ext cx="3429000" cy="553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71604" y="285728"/>
            <a:ext cx="6143668" cy="637602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Форменная  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566862"/>
          </a:xfrm>
        </p:spPr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2</a:t>
            </a:r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. По способу  эксплуатации</a:t>
            </a:r>
            <a:b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 все  виды  одежды  разделяют   </a:t>
            </a:r>
            <a:b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endParaRPr lang="ru-RU" sz="3600" b="1" u="sng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8675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28625" y="2857500"/>
            <a:ext cx="4038600" cy="29892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6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</a:t>
            </a:r>
            <a:r>
              <a:rPr lang="ru-RU" sz="32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Поясная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изделия, которые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держатся на  талии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(юбка,  брюки, шорты)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643438" y="2786063"/>
            <a:ext cx="4038600" cy="30622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Плечевая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изделия,  которые  держатся на  плечах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(платье, халат, блузка,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жилет,  сарафан)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000250" y="1928813"/>
            <a:ext cx="1500188" cy="7858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679282" y="1893093"/>
            <a:ext cx="1428750" cy="78581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2" descr="http://www.genskie-nogki.ru/images_fashion/yub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85750"/>
            <a:ext cx="2857500" cy="378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4" descr="http://static.ngs.ru/cache/market/10c1ab1a9bdf4d729a55a326ae3a69e9_1340653105_800_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948" y="4293096"/>
            <a:ext cx="23526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8" descr="http://ph.files.7ja.ru/7ya-photo/2011/5/16/13055463482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25" y="285750"/>
            <a:ext cx="26511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6" descr="http://turutu.ru/images/item/original/201203/133123329879630417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56994" y="3573016"/>
            <a:ext cx="3384103" cy="261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28992" y="1214422"/>
            <a:ext cx="2502504" cy="571504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Поясная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3143250" y="285750"/>
            <a:ext cx="184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solidFill>
                <a:srgbClr val="C0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0723" name="Picture 2" descr="http://img.magazin-odezhdy.kz/images/201108/1313102921584960267.jpg"/>
          <p:cNvPicPr>
            <a:picLocks noChangeAspect="1" noChangeArrowheads="1"/>
          </p:cNvPicPr>
          <p:nvPr/>
        </p:nvPicPr>
        <p:blipFill>
          <a:blip r:embed="rId2" cstate="email"/>
          <a:srcRect b="-546"/>
          <a:stretch>
            <a:fillRect/>
          </a:stretch>
        </p:blipFill>
        <p:spPr bwMode="auto">
          <a:xfrm>
            <a:off x="214313" y="214313"/>
            <a:ext cx="30718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http://v7.freep.cn/3tb_10092017031101oq371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25" y="1104900"/>
            <a:ext cx="34290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0" descr="http://bigkatalogfoto.ru/foto-muzhchin/foto-muzhchin-v-odezhde/foto-muzhchin-v-odezhde-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88" y="214313"/>
            <a:ext cx="28575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357166"/>
            <a:ext cx="3000396" cy="571504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12500"/>
                <a:gd name="adj2" fmla="val 181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Плечевая</a:t>
            </a:r>
            <a:endParaRPr lang="ru-RU" sz="5400" i="1" dirty="0">
              <a:solidFill>
                <a:srgbClr val="C0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3. По  ассортименту одежда  делится  </a:t>
            </a:r>
          </a:p>
        </p:txBody>
      </p:sp>
      <p:sp>
        <p:nvSpPr>
          <p:cNvPr id="20483" name="Rectangle 9"/>
          <p:cNvSpPr>
            <a:spLocks noGrp="1" noChangeArrowheads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Белье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Верхняя одежда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(майки, трусы,                                        (плащи, пальто,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ночные сорочки,                                          куртка,  шуба)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пижамы)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Лёгкое  платье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(платья, юбки, блузки, брюки)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                    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571625" y="1714500"/>
            <a:ext cx="1000125" cy="7143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3214688" y="3071813"/>
            <a:ext cx="200025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500688" y="1643062"/>
            <a:ext cx="928688" cy="78581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8" descr="http://www.chic-n-charme.ru/published/publicdata/CHICNCHAWA/attachments/SC/products_pictures/15_en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285750"/>
            <a:ext cx="302101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0" descr="http://spletnia.ru/uploads/2010/07/nizneie_beli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2420888"/>
            <a:ext cx="2579688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2" descr="http://nevesta.ua/img/articles_fashion/172/txt/1108302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8271" y="285750"/>
            <a:ext cx="30480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86182" y="1428736"/>
            <a:ext cx="2012089" cy="56614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Бельё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9" descr="http://s019.radikal.ru/i640/1203/e6/fef182267d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000125"/>
            <a:ext cx="3071813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11" descr="http://klubnitka.com.ua/uploads/posts/2011-12/thumbs/1325275167_v_i_c_t_o_r_i_a__s_s_e_c_r_e_t__v322883_rcb14_edit_qd_b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25" y="928688"/>
            <a:ext cx="33861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3" descr="http://erawomen.ru/wp-content/uploads/2010/03/2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75" y="2357438"/>
            <a:ext cx="30003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0"/>
            <a:ext cx="3286148" cy="164305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Лёгкое  </a:t>
            </a:r>
          </a:p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платье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http://www.bellore.ru/img/normal/49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401096"/>
            <a:ext cx="2667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11" descr="http://img.terra.com.mx/galeria_de_fotos/images/296/5912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520158"/>
            <a:ext cx="26558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5" descr="http://megadoski.ru/s_images/126442062082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852936"/>
            <a:ext cx="2842338" cy="379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5984" y="500042"/>
            <a:ext cx="4643470" cy="785818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Верхняя  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4. По половозрастному  признаку  одежда  делится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z="2800" b="1" i="1" smtClean="0">
              <a:solidFill>
                <a:srgbClr val="C00000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Женская                                                  Мужская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i="1" smtClean="0">
              <a:solidFill>
                <a:srgbClr val="002060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                        Детская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C00000"/>
                </a:solidFill>
              </a:rPr>
              <a:t>                  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965450" y="3606800"/>
            <a:ext cx="264318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678657" y="2321718"/>
            <a:ext cx="1714500" cy="10715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250781" y="2321719"/>
            <a:ext cx="1500188" cy="8572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2786063" y="214313"/>
            <a:ext cx="4073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cs typeface="Arial" charset="0"/>
              </a:rPr>
              <a:t>История одежды</a:t>
            </a: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214313" y="857250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История одежды с древнейших времен до наших дней является как бы зеркалом, в котором отражается вся история человечества.</a:t>
            </a:r>
          </a:p>
        </p:txBody>
      </p:sp>
      <p:pic>
        <p:nvPicPr>
          <p:cNvPr id="8196" name="Picture 6" descr="http://img0.liveinternet.ru/images/attach/c/2/73/680/73680400_Neandertalcu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057400"/>
            <a:ext cx="7346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Анимация 1\огонь\020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3786190"/>
            <a:ext cx="1643074" cy="219076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 descr="http://attachments-blog.tut.by/4623/files/2010/02/03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7903" y="3154288"/>
            <a:ext cx="4005422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http://www.trusishki.com/data/medium/km136_23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36" y="0"/>
            <a:ext cx="2000264" cy="4124326"/>
          </a:xfrm>
          <a:prstGeom prst="snip2DiagRect">
            <a:avLst/>
          </a:prstGeom>
          <a:noFill/>
        </p:spPr>
      </p:pic>
      <p:pic>
        <p:nvPicPr>
          <p:cNvPr id="36868" name="Picture 6" descr="http://i039.radikal.ru/1101/c9/a7793cfa62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0289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57554" y="428604"/>
            <a:ext cx="3846121" cy="163771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Женская  </a:t>
            </a:r>
          </a:p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0" descr="http://www.nextonmarket.com/u/6999/m/640x480/54c39c70118cce561ad6a11c112452b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8575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12" descr="http://www.ekomok-nn.ru/content/2012/20120302/u16606/images/201203/p20120302131338-3dbeab1f998e452b15b3ff1694f369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75" y="214313"/>
            <a:ext cx="3286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8" descr="http://ctoksib.ru/PICTURES/dliastatey/18102011/mix_muz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3000375"/>
            <a:ext cx="4554538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00364" y="571480"/>
            <a:ext cx="3286148" cy="1994876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Мужская </a:t>
            </a:r>
          </a:p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 descr="http://www.myjane.ru/pics/17062011/deti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75" y="332656"/>
            <a:ext cx="2990754" cy="356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12" descr="http://forum.sibmama.ru/usrpx/64769/64769_530x629_004_0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7486" y="548680"/>
            <a:ext cx="2154086" cy="430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8" descr="http://www.ncihika.ru/wp-content/uploads/2012/07/5367081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2699246"/>
            <a:ext cx="2793193" cy="415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00298" y="0"/>
            <a:ext cx="2916248" cy="1754326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Детская </a:t>
            </a:r>
            <a:b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</a:br>
            <a:r>
              <a:rPr lang="ru-RU" sz="5400" b="1" i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одежда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5. В зависимости от использования в различное  время  года одежда  делится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475"/>
            <a:ext cx="8229600" cy="3854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Летняя                                                      Зимняя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                         Весенне - осенняя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071563" y="2643188"/>
            <a:ext cx="1928812" cy="10715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071019" y="3928269"/>
            <a:ext cx="22860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715000" y="2571751"/>
            <a:ext cx="1857375" cy="1143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Требования,  предъявляемые к одежде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981075"/>
            <a:ext cx="836295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1.</a:t>
            </a:r>
            <a:r>
              <a:rPr lang="ru-RU" sz="2800" b="1" i="1" u="sng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Гигиенические </a:t>
            </a:r>
            <a:r>
              <a:rPr lang="ru-RU" sz="28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   одежда должна обеспечивать нормальную жизнедеятельность организма человека и предохранять тело человека от внешних воздействий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2.</a:t>
            </a:r>
            <a:r>
              <a:rPr lang="ru-RU" sz="2800" b="1" i="1" u="sng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Эксплуатационные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   одежда должна быть удобной в носке, прочной и износоустойчивой, не деформировалась, не теряла форму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3.</a:t>
            </a:r>
            <a:r>
              <a:rPr lang="ru-RU" sz="28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</a:t>
            </a:r>
            <a:r>
              <a:rPr lang="ru-RU" sz="2800" b="1" i="1" u="sng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Эстетические  </a:t>
            </a:r>
            <a:r>
              <a:rPr lang="ru-RU" sz="2400" b="1" i="1" u="sng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   одежда должна быть красивой,  современной, преображающей внешний облик человека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4. </a:t>
            </a:r>
            <a:r>
              <a:rPr lang="ru-RU" sz="2800" b="1" i="1" u="sng" smtClean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Экономические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   одежда  должна быть  недорогой  и  доступной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tp://img.ibtimes.com/www/data/images/full/2011/07/19/133508-neanderthal-museu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286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  </a:t>
            </a:r>
            <a:r>
              <a:rPr lang="ru-RU" sz="2400" b="1" dirty="0">
                <a:solidFill>
                  <a:schemeClr val="bg1"/>
                </a:solidFill>
                <a:cs typeface="Arial" charset="0"/>
              </a:rPr>
              <a:t>Главным материалом для первобытной одежды повсеместно были шкуры животных</a:t>
            </a:r>
            <a:r>
              <a:rPr lang="ru-RU" sz="2400" b="1" i="1" dirty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.</a:t>
            </a:r>
            <a:endParaRPr lang="ru-RU" sz="2400" dirty="0"/>
          </a:p>
        </p:txBody>
      </p:sp>
      <p:pic>
        <p:nvPicPr>
          <p:cNvPr id="4" name="Picture 4" descr="D:\Анимация 1\огонь\020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3429000"/>
            <a:ext cx="1928818" cy="257175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proza.ru/pics/2012/05/06/289.jpg"/>
          <p:cNvPicPr>
            <a:picLocks noChangeAspect="1" noChangeArrowheads="1"/>
          </p:cNvPicPr>
          <p:nvPr/>
        </p:nvPicPr>
        <p:blipFill>
          <a:blip r:embed="rId2" cstate="email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237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D:\Анимация 1\огонь\020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357298"/>
            <a:ext cx="1643074" cy="219076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ile:Cloth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4572000" y="357188"/>
            <a:ext cx="4572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charset="0"/>
                <a:cs typeface="Times New Roman" charset="0"/>
              </a:rPr>
              <a:t>  С древнейших времен человек стремился прикрыть своё обнажённое тело, что можно было бы объяснить целомудрием и чувством стыда. Однако такое толкование представляется слишком узким, поскольку известны племена, которые обходились без одежды. Вероятнее всего, одежда была не только и не столько прикрытием, сколько защитой от опасности извне, как действительной, так и мнимой.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finance.lg.ua/wp-content/uploads/2012/04/GJ_Rubezh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205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428750" y="1143000"/>
            <a:ext cx="3786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cs typeface="Arial" charset="0"/>
              </a:rPr>
              <a:t>А в наши дни?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2-999-999.ru/files/image/news/img09120117531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38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Сегодня мы узнаем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>
              <a:buFont typeface="Wingdings" pitchFamily="2" charset="2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Что такое  «одежда»?</a:t>
            </a:r>
          </a:p>
          <a:p>
            <a:pPr marL="571500" indent="-571500" eaLnBrk="1" hangingPunct="1">
              <a:buFont typeface="Wingdings" pitchFamily="2" charset="2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Как можно классифицировать  одежду?</a:t>
            </a:r>
          </a:p>
          <a:p>
            <a:pPr marL="571500" indent="-571500" eaLnBrk="1" hangingPunct="1">
              <a:buFont typeface="Wingdings" pitchFamily="2" charset="2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Какие требования, предъявляет человек  к одежде?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</TotalTime>
  <Words>427</Words>
  <Application>Microsoft Office PowerPoint</Application>
  <PresentationFormat>Экран (4:3)</PresentationFormat>
  <Paragraphs>128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Сегодня мы узнаем</vt:lpstr>
      <vt:lpstr>Современное русское слово «одежда» является заимствованием из  церковнославянского языка и обозначает совокупность предметов, которыми прикрывают тело.</vt:lpstr>
      <vt:lpstr>Слайд 11</vt:lpstr>
      <vt:lpstr>1. Современная  одежда  делится   на  два  класса</vt:lpstr>
      <vt:lpstr>Бытовая  одежда - это  одежда  для ношения  в  различных  бытовых  и  общественных  местах</vt:lpstr>
      <vt:lpstr>Слайд 14</vt:lpstr>
      <vt:lpstr>Слайд 15</vt:lpstr>
      <vt:lpstr>Слайд 16</vt:lpstr>
      <vt:lpstr>Слайд 17</vt:lpstr>
      <vt:lpstr>Производственная  одежда – это  одежда  для  ношения  в  производственных  условиях  различных  отраслей  народного  хозяйства </vt:lpstr>
      <vt:lpstr>Слайд 19</vt:lpstr>
      <vt:lpstr>Слайд 20</vt:lpstr>
      <vt:lpstr>Слайд 21</vt:lpstr>
      <vt:lpstr>2. По способу  эксплуатации  все  виды  одежды  разделяют    </vt:lpstr>
      <vt:lpstr>Слайд 23</vt:lpstr>
      <vt:lpstr>Слайд 24</vt:lpstr>
      <vt:lpstr>3. По  ассортименту одежда  делится  </vt:lpstr>
      <vt:lpstr>Слайд 26</vt:lpstr>
      <vt:lpstr>Слайд 27</vt:lpstr>
      <vt:lpstr>Слайд 28</vt:lpstr>
      <vt:lpstr>4. По половозрастному  признаку  одежда  делится </vt:lpstr>
      <vt:lpstr>Слайд 30</vt:lpstr>
      <vt:lpstr>Слайд 31</vt:lpstr>
      <vt:lpstr>Слайд 32</vt:lpstr>
      <vt:lpstr>5. В зависимости от использования в различное  время  года одежда  делится </vt:lpstr>
      <vt:lpstr>Требования,  предъявляемые к одежде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  одежды</dc:title>
  <dc:creator>Пользователь</dc:creator>
  <cp:lastModifiedBy>hp</cp:lastModifiedBy>
  <cp:revision>94</cp:revision>
  <dcterms:created xsi:type="dcterms:W3CDTF">2010-10-28T14:48:44Z</dcterms:created>
  <dcterms:modified xsi:type="dcterms:W3CDTF">2018-12-27T18:07:36Z</dcterms:modified>
</cp:coreProperties>
</file>