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9" r:id="rId4"/>
    <p:sldId id="267" r:id="rId5"/>
    <p:sldId id="270" r:id="rId6"/>
    <p:sldId id="271" r:id="rId7"/>
    <p:sldId id="273" r:id="rId8"/>
    <p:sldId id="272" r:id="rId9"/>
    <p:sldId id="274" r:id="rId10"/>
    <p:sldId id="276" r:id="rId11"/>
    <p:sldId id="275" r:id="rId12"/>
    <p:sldId id="277" r:id="rId13"/>
    <p:sldId id="278" r:id="rId14"/>
    <p:sldId id="279" r:id="rId15"/>
    <p:sldId id="280" r:id="rId16"/>
    <p:sldId id="281" r:id="rId17"/>
    <p:sldId id="284" r:id="rId18"/>
    <p:sldId id="283" r:id="rId19"/>
    <p:sldId id="285" r:id="rId20"/>
    <p:sldId id="286" r:id="rId21"/>
    <p:sldId id="287" r:id="rId22"/>
    <p:sldId id="289" r:id="rId23"/>
    <p:sldId id="290" r:id="rId24"/>
    <p:sldId id="291" r:id="rId25"/>
    <p:sldId id="292" r:id="rId26"/>
    <p:sldId id="293" r:id="rId27"/>
    <p:sldId id="294" r:id="rId28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76" autoAdjust="0"/>
  </p:normalViewPr>
  <p:slideViewPr>
    <p:cSldViewPr>
      <p:cViewPr>
        <p:scale>
          <a:sx n="90" d="100"/>
          <a:sy n="90" d="100"/>
        </p:scale>
        <p:origin x="-9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27.12.2018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27.12.2018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27.12.2018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27.12.2018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27.12.2018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2490" y="2916233"/>
            <a:ext cx="5011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Методическая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разработка изготовления рождественского венка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54460" y="316454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Муниципальное автономное дошкольное образовательное учреждение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детский сад № 37 «Русалочка</a:t>
            </a:r>
            <a:r>
              <a:rPr lang="ru-RU" sz="1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»</a:t>
            </a:r>
            <a:endParaRPr lang="ru-RU" sz="1400" b="1" dirty="0">
              <a:ln w="9525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муниципального </a:t>
            </a:r>
            <a:r>
              <a:rPr lang="ru-RU" sz="1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образования </a:t>
            </a:r>
            <a:r>
              <a:rPr lang="ru-RU" sz="1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город-курорт </a:t>
            </a:r>
            <a:r>
              <a:rPr lang="ru-RU" sz="1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Анапа</a:t>
            </a:r>
            <a:endParaRPr lang="ru-RU" sz="1400" b="1" dirty="0">
              <a:ln w="9525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204864"/>
            <a:ext cx="69653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«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Мастерская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Деда Мороза»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877272"/>
            <a:ext cx="5443806" cy="584775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Воспитатели: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Шабалтай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И.П., Соколова Е.В.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Дети старшей разновозрастной группы «Дельфины»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7488832" cy="5821869"/>
          </a:xfrm>
        </p:spPr>
        <p:txBody>
          <a:bodyPr/>
          <a:lstStyle/>
          <a:p>
            <a:pPr marL="1881188" indent="-1881188"/>
            <a:r>
              <a:rPr lang="ru-RU" sz="1600" b="1" dirty="0"/>
              <a:t>Тема: «Роспись елочного шара»</a:t>
            </a:r>
          </a:p>
          <a:p>
            <a:pPr marL="1881188" indent="-1881188"/>
            <a:r>
              <a:rPr lang="ru-RU" sz="1400" dirty="0"/>
              <a:t>(старшая группа)</a:t>
            </a:r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Цель</a:t>
            </a:r>
            <a:r>
              <a:rPr lang="ru-RU" sz="1400" dirty="0"/>
              <a:t>: изготовление новогодней игрушки  с использованием нетрадиционной техники рисования.</a:t>
            </a:r>
          </a:p>
          <a:p>
            <a:r>
              <a:rPr lang="ru-RU" sz="1400" b="1" dirty="0"/>
              <a:t>Задачи:</a:t>
            </a:r>
          </a:p>
          <a:p>
            <a:r>
              <a:rPr lang="ru-RU" sz="1400" dirty="0"/>
              <a:t>продолжать знакомство с приемами нетрадиционной техники рисования и способом изображения;</a:t>
            </a:r>
          </a:p>
          <a:p>
            <a:r>
              <a:rPr lang="ru-RU" sz="1400" dirty="0"/>
              <a:t>совершенствовать ранее приобретённые изобразительные навыки;</a:t>
            </a:r>
          </a:p>
          <a:p>
            <a:r>
              <a:rPr lang="ru-RU" sz="1400" dirty="0"/>
              <a:t>развивать композиционные навыки, фантазию и воображение;</a:t>
            </a:r>
          </a:p>
          <a:p>
            <a:r>
              <a:rPr lang="ru-RU" sz="1400" dirty="0"/>
              <a:t>Материалы: Пластиковые елочные шары без рисунка, акриловые краски, кисточки, салфетки, подставки, стаканчики с водой.</a:t>
            </a:r>
          </a:p>
          <a:p>
            <a:pPr marL="0" indent="808038">
              <a:buNone/>
            </a:pPr>
            <a:endParaRPr lang="ru-RU" sz="1400" i="1" dirty="0" smtClean="0"/>
          </a:p>
          <a:p>
            <a:pPr marL="0" indent="808038">
              <a:buNone/>
            </a:pPr>
            <a:r>
              <a:rPr lang="ru-RU" sz="1400" i="1" dirty="0" smtClean="0"/>
              <a:t>В</a:t>
            </a:r>
            <a:r>
              <a:rPr lang="ru-RU" sz="1400" i="1" dirty="0"/>
              <a:t> хвойном лесу,</a:t>
            </a:r>
          </a:p>
          <a:p>
            <a:pPr marL="0" indent="808038">
              <a:buNone/>
            </a:pPr>
            <a:r>
              <a:rPr lang="ru-RU" sz="1400" i="1" dirty="0"/>
              <a:t>По старой тропе,</a:t>
            </a:r>
          </a:p>
          <a:p>
            <a:pPr marL="0" indent="808038">
              <a:buNone/>
            </a:pPr>
            <a:r>
              <a:rPr lang="ru-RU" sz="1400" i="1" dirty="0"/>
              <a:t>Красавец олень,</a:t>
            </a:r>
          </a:p>
          <a:p>
            <a:pPr marL="0" indent="808038">
              <a:buNone/>
            </a:pPr>
            <a:r>
              <a:rPr lang="ru-RU" sz="1400" i="1" dirty="0"/>
              <a:t>Идёт по меже.</a:t>
            </a:r>
          </a:p>
          <a:p>
            <a:pPr marL="0" indent="808038">
              <a:buNone/>
            </a:pPr>
            <a:r>
              <a:rPr lang="ru-RU" sz="1400" i="1" dirty="0"/>
              <a:t>И тихо ступая,</a:t>
            </a:r>
          </a:p>
          <a:p>
            <a:pPr marL="0" indent="808038">
              <a:buNone/>
            </a:pPr>
            <a:r>
              <a:rPr lang="ru-RU" sz="1400" i="1" dirty="0"/>
              <a:t>Щипля траву,</a:t>
            </a:r>
          </a:p>
          <a:p>
            <a:pPr marL="0" indent="808038">
              <a:buNone/>
            </a:pPr>
            <a:r>
              <a:rPr lang="ru-RU" sz="1400" i="1" dirty="0"/>
              <a:t>Рогами цепляет,</a:t>
            </a:r>
          </a:p>
          <a:p>
            <a:pPr marL="0" indent="808038">
              <a:buNone/>
            </a:pPr>
            <a:r>
              <a:rPr lang="ru-RU" sz="1400" i="1" dirty="0"/>
              <a:t>Он ветки в лесу!</a:t>
            </a:r>
          </a:p>
        </p:txBody>
      </p:sp>
      <p:pic>
        <p:nvPicPr>
          <p:cNvPr id="6" name="Рисунок 5" descr="C:\Users\Елена\Desktop\IMG_20181212_1751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573016"/>
            <a:ext cx="3744416" cy="28695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63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 smtClean="0"/>
              <a:t>1.Дети </a:t>
            </a:r>
            <a:r>
              <a:rPr lang="ru-RU" sz="1600" dirty="0"/>
              <a:t>закрашивают пальчик коричневой акриловой краской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6237312"/>
            <a:ext cx="3744416" cy="360040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2.Прикладывают </a:t>
            </a:r>
            <a:r>
              <a:rPr lang="ru-RU" sz="1400" dirty="0"/>
              <a:t>его к ёлочному шарику</a:t>
            </a:r>
          </a:p>
        </p:txBody>
      </p:sp>
      <p:pic>
        <p:nvPicPr>
          <p:cNvPr id="9" name="Рисунок 8" descr="C:\Users\Елена\Desktop\IMG_20181207_095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581" y="871838"/>
            <a:ext cx="345638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Елена\Desktop\IMG_20181207_0951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3650779"/>
            <a:ext cx="3264363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Елена\Desktop\IMG_20181207_10003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898" y="4077072"/>
            <a:ext cx="3255470" cy="2441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Елена\Desktop\IMG_20181207_0951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145" y="1207790"/>
            <a:ext cx="2961614" cy="222121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4302146" y="836712"/>
            <a:ext cx="3744416" cy="360040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3.Вот </a:t>
            </a:r>
            <a:r>
              <a:rPr lang="ru-RU" sz="1400" dirty="0"/>
              <a:t>и голова оленя получилась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/>
          </p:nvPr>
        </p:nvSpPr>
        <p:spPr>
          <a:xfrm>
            <a:off x="4280981" y="3573016"/>
            <a:ext cx="3744416" cy="570309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4.Берём </a:t>
            </a:r>
            <a:r>
              <a:rPr lang="ru-RU" sz="1400" dirty="0"/>
              <a:t>кисточку и дорисовываем оленю рога, глазки, носик, ротик</a:t>
            </a:r>
          </a:p>
        </p:txBody>
      </p:sp>
    </p:spTree>
    <p:extLst>
      <p:ext uri="{BB962C8B-B14F-4D97-AF65-F5344CB8AC3E}">
        <p14:creationId xmlns:p14="http://schemas.microsoft.com/office/powerpoint/2010/main" val="3767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68" y="472455"/>
            <a:ext cx="4701208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 smtClean="0"/>
              <a:t>5.Как </a:t>
            </a:r>
            <a:r>
              <a:rPr lang="ru-RU" sz="1600" dirty="0"/>
              <a:t>же удержаться и не </a:t>
            </a:r>
            <a:r>
              <a:rPr lang="ru-RU" sz="1600" dirty="0" smtClean="0"/>
              <a:t>нарисовать  снежинки!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923352"/>
            <a:ext cx="3240360" cy="561432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6.Помещаем </a:t>
            </a:r>
            <a:r>
              <a:rPr lang="ru-RU" sz="1400" dirty="0"/>
              <a:t>игрушку на подставку для просушки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/>
          </p:nvPr>
        </p:nvSpPr>
        <p:spPr>
          <a:xfrm>
            <a:off x="5508104" y="4872740"/>
            <a:ext cx="2232248" cy="572484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7.Игрушки </a:t>
            </a:r>
            <a:r>
              <a:rPr lang="ru-RU" sz="1400" dirty="0"/>
              <a:t>с забавными оленями готовы!</a:t>
            </a:r>
          </a:p>
        </p:txBody>
      </p:sp>
      <p:pic>
        <p:nvPicPr>
          <p:cNvPr id="11" name="Рисунок 10" descr="C:\Users\Елена\Desktop\IMG_20181207_0957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19" y="1124744"/>
            <a:ext cx="3745741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Елена\Desktop\IMG_20181207_0957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2724765" cy="204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Елена\Desktop\IMG_20181207_10014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101" y="4005064"/>
            <a:ext cx="2880320" cy="2505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78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7488832" cy="5821869"/>
          </a:xfrm>
        </p:spPr>
        <p:txBody>
          <a:bodyPr/>
          <a:lstStyle/>
          <a:p>
            <a:pPr marL="0" indent="2062163">
              <a:buNone/>
            </a:pPr>
            <a:r>
              <a:rPr lang="ru-RU" sz="1600" b="1" dirty="0"/>
              <a:t>Тема: «Украшение елочных игрушек».</a:t>
            </a:r>
            <a:endParaRPr lang="ru-RU" sz="1600" dirty="0"/>
          </a:p>
          <a:p>
            <a:pPr marL="0" indent="2062163">
              <a:buNone/>
            </a:pPr>
            <a:r>
              <a:rPr lang="ru-RU" sz="1400" dirty="0"/>
              <a:t>(подготовительная группа)</a:t>
            </a:r>
          </a:p>
          <a:p>
            <a:r>
              <a:rPr lang="ru-RU" sz="1400" b="1" dirty="0"/>
              <a:t>Цель:</a:t>
            </a:r>
            <a:r>
              <a:rPr lang="ru-RU" sz="1400" dirty="0"/>
              <a:t> изготовление новогодней игрушки  с использованием различных элементов украшения.</a:t>
            </a:r>
          </a:p>
          <a:p>
            <a:r>
              <a:rPr lang="ru-RU" sz="1400" b="1" dirty="0"/>
              <a:t>Задачи:</a:t>
            </a:r>
            <a:endParaRPr lang="ru-RU" sz="1400" dirty="0"/>
          </a:p>
          <a:p>
            <a:r>
              <a:rPr lang="ru-RU" sz="1400" dirty="0"/>
              <a:t>1. Вызвать интерес к предстоящим новогодним праздникам.</a:t>
            </a:r>
          </a:p>
          <a:p>
            <a:r>
              <a:rPr lang="ru-RU" sz="1400" dirty="0"/>
              <a:t>2. Развивать коммуникативные навыки, совершенствовать лексическую сторону речи.</a:t>
            </a:r>
          </a:p>
          <a:p>
            <a:r>
              <a:rPr lang="ru-RU" sz="1400" dirty="0"/>
              <a:t>3. Познакомиться с историей возникновения новогодней игрушки.</a:t>
            </a:r>
          </a:p>
          <a:p>
            <a:r>
              <a:rPr lang="ru-RU" sz="1400" dirty="0"/>
              <a:t>4. Стимулировать творческую активность в условиях свободного экспериментирования с художественным материалом и инструментами.</a:t>
            </a:r>
          </a:p>
          <a:p>
            <a:r>
              <a:rPr lang="ru-RU" sz="1400" dirty="0"/>
              <a:t>5. Воспитывать желание участвовать в оформлении праздничного венка.</a:t>
            </a:r>
          </a:p>
          <a:p>
            <a:r>
              <a:rPr lang="ru-RU" sz="1400" b="1" dirty="0"/>
              <a:t>Материал:</a:t>
            </a:r>
            <a:r>
              <a:rPr lang="ru-RU" sz="1400" dirty="0"/>
              <a:t> Пластиковые елочные шары, клей, кисточки, подставки, салфетки, наборы украшений, серебряная присыпка.</a:t>
            </a:r>
          </a:p>
          <a:p>
            <a:pPr marL="542925" indent="0">
              <a:buNone/>
            </a:pPr>
            <a:endParaRPr lang="ru-RU" sz="1400" i="1" dirty="0" smtClean="0"/>
          </a:p>
          <a:p>
            <a:pPr marL="542925" indent="0">
              <a:buNone/>
            </a:pPr>
            <a:r>
              <a:rPr lang="ru-RU" sz="1400" i="1" dirty="0" smtClean="0"/>
              <a:t>Мы </a:t>
            </a:r>
            <a:r>
              <a:rPr lang="ru-RU" sz="1400" i="1" dirty="0"/>
              <a:t>для нашей елочки</a:t>
            </a:r>
            <a:br>
              <a:rPr lang="ru-RU" sz="1400" i="1" dirty="0"/>
            </a:br>
            <a:r>
              <a:rPr lang="ru-RU" sz="1400" i="1" dirty="0"/>
              <a:t>Лесной красивой гостьи,</a:t>
            </a:r>
            <a:br>
              <a:rPr lang="ru-RU" sz="1400" i="1" dirty="0"/>
            </a:br>
            <a:r>
              <a:rPr lang="ru-RU" sz="1400" i="1" dirty="0"/>
              <a:t>Мастерим подарочки,</a:t>
            </a:r>
            <a:br>
              <a:rPr lang="ru-RU" sz="1400" i="1" dirty="0"/>
            </a:br>
            <a:r>
              <a:rPr lang="ru-RU" sz="1400" i="1" dirty="0"/>
              <a:t>И ждем скорее в гости.</a:t>
            </a:r>
          </a:p>
        </p:txBody>
      </p:sp>
      <p:pic>
        <p:nvPicPr>
          <p:cNvPr id="4" name="Рисунок 3" descr="C:\Users\Елена\Desktop\IMG_20181207_0942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077072"/>
            <a:ext cx="3168352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719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2454"/>
            <a:ext cx="3672408" cy="508273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 smtClean="0"/>
              <a:t>1.Ребята </a:t>
            </a:r>
            <a:r>
              <a:rPr lang="ru-RU" sz="1600" dirty="0"/>
              <a:t>выбирают елочные шары, понравившиеся элементы </a:t>
            </a:r>
            <a:r>
              <a:rPr lang="ru-RU" sz="1600" dirty="0" smtClean="0"/>
              <a:t>декора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707328"/>
            <a:ext cx="3240360" cy="561432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2.Наклеивают </a:t>
            </a:r>
            <a:r>
              <a:rPr lang="ru-RU" sz="1400" dirty="0"/>
              <a:t>стразы, подбирая подходящий к шару цвет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/>
          </p:nvPr>
        </p:nvSpPr>
        <p:spPr>
          <a:xfrm>
            <a:off x="6516216" y="4775773"/>
            <a:ext cx="2232248" cy="741459"/>
          </a:xfrm>
          <a:solidFill>
            <a:schemeClr val="bg1">
              <a:alpha val="82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4.Промазывают </a:t>
            </a:r>
            <a:r>
              <a:rPr lang="ru-RU" sz="1400" dirty="0"/>
              <a:t>отдельные элементы клеем ПВА</a:t>
            </a:r>
          </a:p>
        </p:txBody>
      </p:sp>
      <p:pic>
        <p:nvPicPr>
          <p:cNvPr id="8" name="Рисунок 7" descr="C:\Users\Елена\Desktop\IMG_20181207_1014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952328" cy="3079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Елена\Desktop\IMG_20181207_1022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8" y="4703766"/>
            <a:ext cx="2016224" cy="18110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Объект 3"/>
          <p:cNvSpPr>
            <a:spLocks noGrp="1"/>
          </p:cNvSpPr>
          <p:nvPr>
            <p:ph sz="half" idx="2"/>
          </p:nvPr>
        </p:nvSpPr>
        <p:spPr>
          <a:xfrm>
            <a:off x="395536" y="4221088"/>
            <a:ext cx="3600400" cy="482678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3.Каждый </a:t>
            </a:r>
            <a:r>
              <a:rPr lang="ru-RU" sz="1400" dirty="0"/>
              <a:t>самостоятельно придумывает узор для своей игрушки</a:t>
            </a:r>
          </a:p>
        </p:txBody>
      </p:sp>
      <p:pic>
        <p:nvPicPr>
          <p:cNvPr id="14" name="Рисунок 13" descr="C:\Users\Елена\Desktop\IMG_20181207_1014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119" y="1234510"/>
            <a:ext cx="2305169" cy="2482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Елена\Desktop\IMG_20181207_10281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899178"/>
            <a:ext cx="2233479" cy="2615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0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3672408" cy="508273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 smtClean="0"/>
              <a:t>5.Затем </a:t>
            </a:r>
            <a:r>
              <a:rPr lang="ru-RU" sz="1600" dirty="0"/>
              <a:t>посыпают промазанные места серебряной присыпкой</a:t>
            </a:r>
          </a:p>
        </p:txBody>
      </p:sp>
      <p:pic>
        <p:nvPicPr>
          <p:cNvPr id="11" name="Рисунок 10" descr="C:\Users\Елена\Desktop\IMG_20181207_1028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061" y="980729"/>
            <a:ext cx="2196819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Елена\Desktop\IMG_20181207_1019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215" y="3717032"/>
            <a:ext cx="2359603" cy="267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Елена\Desktop\IMG_20181207_10295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3329861" cy="2497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Елена\Desktop\IMG_20181207_10354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825968"/>
            <a:ext cx="3860320" cy="262736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4112399" y="445181"/>
            <a:ext cx="3672408" cy="508273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600" dirty="0" smtClean="0"/>
              <a:t>6.Елочные </a:t>
            </a:r>
            <a:r>
              <a:rPr lang="ru-RU" sz="1600" dirty="0"/>
              <a:t>шары для Новогоднего венка готовы!</a:t>
            </a:r>
          </a:p>
        </p:txBody>
      </p:sp>
    </p:spTree>
    <p:extLst>
      <p:ext uri="{BB962C8B-B14F-4D97-AF65-F5344CB8AC3E}">
        <p14:creationId xmlns:p14="http://schemas.microsoft.com/office/powerpoint/2010/main" val="24527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7488832" cy="5821869"/>
          </a:xfrm>
        </p:spPr>
        <p:txBody>
          <a:bodyPr/>
          <a:lstStyle/>
          <a:p>
            <a:r>
              <a:rPr lang="ru-RU" sz="1600" b="1" dirty="0"/>
              <a:t>Тема: «Волшебные ёлочки».</a:t>
            </a:r>
            <a:endParaRPr lang="ru-RU" sz="1600" dirty="0"/>
          </a:p>
          <a:p>
            <a:r>
              <a:rPr lang="ru-RU" sz="1400" dirty="0"/>
              <a:t>(старшая группа)</a:t>
            </a:r>
          </a:p>
          <a:p>
            <a:r>
              <a:rPr lang="ru-RU" sz="1400" b="1" dirty="0"/>
              <a:t>Цель. </a:t>
            </a:r>
            <a:r>
              <a:rPr lang="ru-RU" sz="1400" dirty="0"/>
              <a:t>Изготовление елочки способом складывания полосок бумаги в определенной последовательности.</a:t>
            </a:r>
          </a:p>
          <a:p>
            <a:r>
              <a:rPr lang="ru-RU" sz="1400" b="1" dirty="0"/>
              <a:t>Задачи:</a:t>
            </a:r>
            <a:endParaRPr lang="ru-RU" sz="1400" dirty="0"/>
          </a:p>
          <a:p>
            <a:r>
              <a:rPr lang="ru-RU" sz="1400" dirty="0"/>
              <a:t>Учить работать с традиционным материалом (цветная ксероксная бумага)</a:t>
            </a:r>
          </a:p>
          <a:p>
            <a:r>
              <a:rPr lang="ru-RU" sz="1400" dirty="0"/>
              <a:t>Развивать творчество и воображение, мелкую моторику пальцев рук</a:t>
            </a:r>
          </a:p>
          <a:p>
            <a:r>
              <a:rPr lang="ru-RU" sz="1400" dirty="0"/>
              <a:t>Совершенствовать умение работать с бумагой разной плотности, клеем, ножницами.</a:t>
            </a:r>
          </a:p>
          <a:p>
            <a:r>
              <a:rPr lang="ru-RU" sz="1400" b="1" dirty="0"/>
              <a:t>Материал:</a:t>
            </a:r>
            <a:r>
              <a:rPr lang="ru-RU" sz="1400" dirty="0"/>
              <a:t> Квадратные листы зелёной бумаги, сложенной по диагонали с прочерченными </a:t>
            </a:r>
            <a:r>
              <a:rPr lang="ru-RU" sz="1400" dirty="0" smtClean="0"/>
              <a:t>параллельными </a:t>
            </a:r>
            <a:r>
              <a:rPr lang="ru-RU" sz="1400" dirty="0"/>
              <a:t>линиями, клей, кисточки, подставки, салфетки, ножницы.</a:t>
            </a:r>
          </a:p>
          <a:p>
            <a:pPr marL="712788" indent="-712788">
              <a:buNone/>
            </a:pPr>
            <a:r>
              <a:rPr lang="ru-RU" sz="1400" dirty="0" smtClean="0"/>
              <a:t>              Растут </a:t>
            </a:r>
            <a:r>
              <a:rPr lang="ru-RU" sz="1400" dirty="0"/>
              <a:t>на ней иголки </a:t>
            </a:r>
            <a:br>
              <a:rPr lang="ru-RU" sz="1400" dirty="0"/>
            </a:br>
            <a:r>
              <a:rPr lang="ru-RU" sz="1400" dirty="0"/>
              <a:t>Толстые и колкие, </a:t>
            </a:r>
            <a:br>
              <a:rPr lang="ru-RU" sz="1400" dirty="0"/>
            </a:br>
            <a:r>
              <a:rPr lang="ru-RU" sz="1400" dirty="0"/>
              <a:t>И шишки смолистые, </a:t>
            </a:r>
            <a:br>
              <a:rPr lang="ru-RU" sz="1400" dirty="0"/>
            </a:br>
            <a:r>
              <a:rPr lang="ru-RU" sz="1400" dirty="0"/>
              <a:t>Липкие, душистые. </a:t>
            </a:r>
            <a:br>
              <a:rPr lang="ru-RU" sz="1400" dirty="0"/>
            </a:br>
            <a:r>
              <a:rPr lang="ru-RU" sz="1400" dirty="0"/>
              <a:t>Она под Новый год </a:t>
            </a:r>
            <a:br>
              <a:rPr lang="ru-RU" sz="1400" dirty="0"/>
            </a:br>
            <a:r>
              <a:rPr lang="ru-RU" sz="1400" dirty="0"/>
              <a:t>В гости к нам придёт! </a:t>
            </a:r>
            <a:br>
              <a:rPr lang="ru-RU" sz="1400" dirty="0"/>
            </a:br>
            <a:r>
              <a:rPr lang="ru-RU" sz="1400" dirty="0"/>
              <a:t>Стройная, пушистая </a:t>
            </a:r>
            <a:br>
              <a:rPr lang="ru-RU" sz="1400" dirty="0"/>
            </a:br>
            <a:r>
              <a:rPr lang="ru-RU" sz="1400" dirty="0"/>
              <a:t>С огнями золотистыми.</a:t>
            </a:r>
          </a:p>
          <a:p>
            <a:pPr marL="712788" indent="-712788">
              <a:buNone/>
            </a:pPr>
            <a:r>
              <a:rPr lang="ru-RU" sz="1400" dirty="0" smtClean="0"/>
              <a:t>              Кто </a:t>
            </a:r>
            <a:r>
              <a:rPr lang="ru-RU" sz="1400" dirty="0"/>
              <a:t>же это? Дай ответ.</a:t>
            </a:r>
          </a:p>
          <a:p>
            <a:pPr marL="0" indent="2062163">
              <a:buNone/>
            </a:pPr>
            <a:endParaRPr lang="ru-RU" sz="1400" i="1" dirty="0"/>
          </a:p>
        </p:txBody>
      </p:sp>
      <p:pic>
        <p:nvPicPr>
          <p:cNvPr id="5" name="Рисунок 4" descr="C:\Users\Елена\Desktop\IMG_20181210_1612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9098" y="3356992"/>
            <a:ext cx="2827157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17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68" y="472455"/>
            <a:ext cx="4701208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/>
              <a:t>1.Разрезаем квадрат, сложенный по диагонали по линиям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4278024"/>
            <a:ext cx="2927335" cy="561432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1600" dirty="0" smtClean="0"/>
              <a:t>3.Промазываем </a:t>
            </a:r>
            <a:r>
              <a:rPr lang="ru-RU" sz="1600" dirty="0"/>
              <a:t>серединку клеем и поочерёдно сгибаем </a:t>
            </a:r>
            <a:r>
              <a:rPr lang="ru-RU" sz="1600" dirty="0" smtClean="0"/>
              <a:t>полоски </a:t>
            </a:r>
            <a:r>
              <a:rPr lang="ru-RU" sz="1600" dirty="0"/>
              <a:t>бумаги, чередуя правую и левую полоску, и приклеиваем их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/>
          </p:nvPr>
        </p:nvSpPr>
        <p:spPr>
          <a:xfrm>
            <a:off x="5292080" y="548680"/>
            <a:ext cx="2232248" cy="572484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/>
              <a:t>2.Разворачиваем </a:t>
            </a:r>
            <a:r>
              <a:rPr lang="ru-RU" sz="1600" dirty="0"/>
              <a:t>листок</a:t>
            </a:r>
          </a:p>
        </p:txBody>
      </p:sp>
      <p:pic>
        <p:nvPicPr>
          <p:cNvPr id="14" name="Рисунок 13" descr="C:\Users\Елена\Desktop\IMG_20181210_16160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2664296" cy="281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Елена\Desktop\IMG_20181210_1620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529" y="1124744"/>
            <a:ext cx="2745854" cy="281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Елена\Desktop\IMG_20181210_1624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2452425" cy="3108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4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3672408" cy="508273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pPr marL="180975" indent="-180975"/>
            <a:r>
              <a:rPr lang="ru-RU" sz="1600" dirty="0"/>
              <a:t>4</a:t>
            </a:r>
            <a:r>
              <a:rPr lang="ru-RU" sz="1600" dirty="0" smtClean="0"/>
              <a:t>.Работа </a:t>
            </a:r>
            <a:r>
              <a:rPr lang="ru-RU" sz="1600" dirty="0"/>
              <a:t>кропотливая, но увлекательная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860032" y="1340768"/>
            <a:ext cx="3096343" cy="508273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600" dirty="0" smtClean="0"/>
              <a:t>5.Затем </a:t>
            </a:r>
            <a:r>
              <a:rPr lang="ru-RU" sz="1600" dirty="0"/>
              <a:t>нижнюю часть – основание загибаем </a:t>
            </a:r>
            <a:r>
              <a:rPr lang="ru-RU" sz="1600" dirty="0" smtClean="0"/>
              <a:t>треугольником вверх</a:t>
            </a:r>
            <a:endParaRPr lang="ru-RU" sz="1600" dirty="0"/>
          </a:p>
        </p:txBody>
      </p:sp>
      <p:pic>
        <p:nvPicPr>
          <p:cNvPr id="17" name="Рисунок 16" descr="C:\Users\Елена\Desktop\IMG_20181210_16294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742" y="1340768"/>
            <a:ext cx="3705225" cy="265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Елена\Desktop\IMG_20181210_16293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90294"/>
            <a:ext cx="2740115" cy="3625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96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3672408" cy="508273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pPr marL="180975" indent="-180975"/>
            <a:r>
              <a:rPr lang="ru-RU" sz="1600" dirty="0" smtClean="0"/>
              <a:t>6.Приятно </a:t>
            </a:r>
            <a:r>
              <a:rPr lang="ru-RU" sz="1600" dirty="0"/>
              <a:t>видеть результаты своего труда</a:t>
            </a:r>
            <a:r>
              <a:rPr lang="ru-RU" sz="1400" dirty="0"/>
              <a:t>!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6" name="Рисунок 5" descr="C:\Users\Елена\Desktop\IMG_20181210_16305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0825" y="1244282"/>
            <a:ext cx="3562350" cy="4369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244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29600" cy="70609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8233"/>
            <a:ext cx="7571184" cy="3628999"/>
          </a:xfrm>
        </p:spPr>
        <p:txBody>
          <a:bodyPr/>
          <a:lstStyle/>
          <a:p>
            <a:r>
              <a:rPr lang="ru-RU" sz="1600" dirty="0"/>
              <a:t>1. Создать праздничную  атмосферу в преддверии Новогоднего праздника.</a:t>
            </a:r>
          </a:p>
          <a:p>
            <a:r>
              <a:rPr lang="ru-RU" sz="1600" dirty="0"/>
              <a:t>2. Учить детей работать с разными материалами.</a:t>
            </a:r>
          </a:p>
          <a:p>
            <a:r>
              <a:rPr lang="ru-RU" sz="1600" dirty="0"/>
              <a:t>3. Вовлечь детей в творческую деятельность по разработке своего    рождественского венка.</a:t>
            </a:r>
          </a:p>
          <a:p>
            <a:r>
              <a:rPr lang="ru-RU" sz="1600" dirty="0"/>
              <a:t>4. Обеспечить развитие познавательного интереса и творческих способностей  в процессе практической деятельности.</a:t>
            </a:r>
          </a:p>
          <a:p>
            <a:r>
              <a:rPr lang="ru-RU" sz="1600" dirty="0"/>
              <a:t>5. Развивать творческое воображение, самостоятельность, коллективизм.</a:t>
            </a:r>
          </a:p>
          <a:p>
            <a:r>
              <a:rPr lang="ru-RU" sz="1600" dirty="0"/>
              <a:t>6. Воспитывать эстетический вкус.</a:t>
            </a:r>
          </a:p>
          <a:p>
            <a:r>
              <a:rPr lang="ru-RU" sz="1600" dirty="0"/>
              <a:t>7. Закрепить навыки работы с ножницами, с клеем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613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7488832" cy="5821869"/>
          </a:xfrm>
        </p:spPr>
        <p:txBody>
          <a:bodyPr/>
          <a:lstStyle/>
          <a:p>
            <a:r>
              <a:rPr lang="ru-RU" sz="1600" b="1" dirty="0"/>
              <a:t>Тема: «Озорные </a:t>
            </a:r>
            <a:r>
              <a:rPr lang="ru-RU" sz="1600" b="1" dirty="0" err="1"/>
              <a:t>снеговички</a:t>
            </a:r>
            <a:r>
              <a:rPr lang="ru-RU" sz="1600" b="1" dirty="0"/>
              <a:t>».</a:t>
            </a:r>
            <a:endParaRPr lang="ru-RU" sz="1600" dirty="0"/>
          </a:p>
          <a:p>
            <a:r>
              <a:rPr lang="ru-RU" sz="1400" dirty="0"/>
              <a:t>(подготовительная группа)</a:t>
            </a:r>
          </a:p>
          <a:p>
            <a:r>
              <a:rPr lang="ru-RU" sz="1400" b="1" dirty="0"/>
              <a:t>Цель:</a:t>
            </a:r>
            <a:r>
              <a:rPr lang="ru-RU" sz="1400" dirty="0"/>
              <a:t> закрепить цвета, формы, представления о величине; активизировать и обогащать словарь; формировать умения рассказывать о своих наблюдениях; закрепить представления о зиме.</a:t>
            </a:r>
          </a:p>
          <a:p>
            <a:r>
              <a:rPr lang="ru-RU" sz="1400" b="1" dirty="0"/>
              <a:t>Материал:</a:t>
            </a:r>
            <a:r>
              <a:rPr lang="ru-RU" sz="1400" dirty="0"/>
              <a:t> один моток белых ниток (не слишком тонких, из хлопка);</a:t>
            </a:r>
            <a:br>
              <a:rPr lang="ru-RU" sz="1400" dirty="0"/>
            </a:br>
            <a:r>
              <a:rPr lang="ru-RU" sz="1400" dirty="0"/>
              <a:t>воздушные шарики;</a:t>
            </a:r>
            <a:br>
              <a:rPr lang="ru-RU" sz="1400" dirty="0"/>
            </a:br>
            <a:r>
              <a:rPr lang="ru-RU" sz="1400" dirty="0"/>
              <a:t>клей ПВА (одна баночка);</a:t>
            </a:r>
            <a:br>
              <a:rPr lang="ru-RU" sz="1400" dirty="0"/>
            </a:br>
            <a:r>
              <a:rPr lang="ru-RU" sz="1400" dirty="0"/>
              <a:t>игла; салфетки; </a:t>
            </a:r>
            <a:r>
              <a:rPr lang="ru-RU" sz="1400" dirty="0" err="1"/>
              <a:t>клеёночки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 </a:t>
            </a: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542925" indent="-542925">
              <a:buNone/>
            </a:pPr>
            <a:r>
              <a:rPr lang="ru-RU" sz="1400" dirty="0" smtClean="0"/>
              <a:t>          Он </a:t>
            </a:r>
            <a:r>
              <a:rPr lang="ru-RU" sz="1400" dirty="0"/>
              <a:t>не мал и не велик,</a:t>
            </a:r>
            <a:br>
              <a:rPr lang="ru-RU" sz="1400" dirty="0"/>
            </a:br>
            <a:r>
              <a:rPr lang="ru-RU" sz="1400" dirty="0"/>
              <a:t>Снежно белый снеговик.</a:t>
            </a:r>
            <a:br>
              <a:rPr lang="ru-RU" sz="1400" dirty="0"/>
            </a:br>
            <a:r>
              <a:rPr lang="ru-RU" sz="1400" dirty="0"/>
              <a:t>У него морковкой нос,</a:t>
            </a:r>
            <a:br>
              <a:rPr lang="ru-RU" sz="1400" dirty="0"/>
            </a:br>
            <a:r>
              <a:rPr lang="ru-RU" sz="1400" dirty="0"/>
              <a:t>Очень любит он мороз,</a:t>
            </a:r>
            <a:br>
              <a:rPr lang="ru-RU" sz="1400" dirty="0"/>
            </a:br>
            <a:r>
              <a:rPr lang="ru-RU" sz="1400" dirty="0"/>
              <a:t>В стужу, он не замерзает.</a:t>
            </a:r>
            <a:br>
              <a:rPr lang="ru-RU" sz="1400" dirty="0"/>
            </a:br>
            <a:r>
              <a:rPr lang="ru-RU" sz="1400" dirty="0"/>
              <a:t>А весна приходит – тает.</a:t>
            </a:r>
          </a:p>
          <a:p>
            <a:pPr marL="0" indent="2062163">
              <a:buNone/>
            </a:pPr>
            <a:endParaRPr lang="ru-RU" sz="1400" i="1" dirty="0"/>
          </a:p>
        </p:txBody>
      </p:sp>
      <p:pic>
        <p:nvPicPr>
          <p:cNvPr id="4" name="Рисунок 3" descr="C:\Users\Елена\Desktop\IMG_20181217_07105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3744416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38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3672408" cy="508273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pPr marL="180975" indent="-180975"/>
            <a:r>
              <a:rPr lang="ru-RU" sz="1600" dirty="0" smtClean="0"/>
              <a:t>1.Берем </a:t>
            </a:r>
            <a:r>
              <a:rPr lang="ru-RU" sz="1600" dirty="0"/>
              <a:t>тюбик клея и протыкаем его иглой с ниткой. Нитка получается пропитанная клеем. Надуваем шарики разных размеров.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776878" y="404664"/>
            <a:ext cx="3096343" cy="508273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600" dirty="0" smtClean="0"/>
              <a:t>2.Каждый </a:t>
            </a:r>
            <a:r>
              <a:rPr lang="ru-RU" sz="1600" dirty="0"/>
              <a:t>шарик необходимо обмотать ниткой (желательно, чтобы нитки плотно прилегали к шарику и не висели)</a:t>
            </a:r>
          </a:p>
        </p:txBody>
      </p:sp>
      <p:pic>
        <p:nvPicPr>
          <p:cNvPr id="6" name="Рисунок 5" descr="C:\Users\Елена\Desktop\IMG_20181217_1115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3631679" cy="288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Елена\Desktop\IMG_20181217_1117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641" y="1824206"/>
            <a:ext cx="3027680" cy="3790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94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68" y="472455"/>
            <a:ext cx="3022680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 smtClean="0"/>
              <a:t>3.Первый  </a:t>
            </a:r>
            <a:r>
              <a:rPr lang="ru-RU" sz="1600" dirty="0"/>
              <a:t>шарик готов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1988840"/>
            <a:ext cx="2639303" cy="561432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1600" dirty="0" smtClean="0"/>
              <a:t>5.Самая </a:t>
            </a:r>
            <a:r>
              <a:rPr lang="ru-RU" sz="1600" dirty="0"/>
              <a:t>трудная работа сделана</a:t>
            </a:r>
          </a:p>
          <a:p>
            <a:pPr marL="0" indent="0">
              <a:buNone/>
            </a:pPr>
            <a:r>
              <a:rPr lang="ru-RU" sz="1600" dirty="0"/>
              <a:t>Оставляем до полного высыхания клея. Форма должна стать твердой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/>
          </p:nvPr>
        </p:nvSpPr>
        <p:spPr>
          <a:xfrm>
            <a:off x="2906148" y="1412776"/>
            <a:ext cx="2651390" cy="572484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/>
              <a:t>4.Приступаем </a:t>
            </a:r>
            <a:r>
              <a:rPr lang="ru-RU" sz="1600" dirty="0"/>
              <a:t>ко второму шарику</a:t>
            </a:r>
          </a:p>
          <a:p>
            <a:pPr marL="0" indent="0" algn="ctr">
              <a:buNone/>
            </a:pPr>
            <a:endParaRPr lang="ru-RU" sz="1600" dirty="0"/>
          </a:p>
        </p:txBody>
      </p:sp>
      <p:pic>
        <p:nvPicPr>
          <p:cNvPr id="8" name="Рисунок 7" descr="C:\Users\Елена\Desktop\IMG_20181217_11202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75317"/>
            <a:ext cx="2155329" cy="3066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Елена\Desktop\IMG_20181217_1133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356992"/>
            <a:ext cx="2244080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Елена\Desktop\IMG_20181217_1134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2416438" cy="3066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83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7488832" cy="5821869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/>
              <a:t>Все высохло и можно лопать иглой шарики (резким движением). Затем вытаскиваем кусочки шарика.</a:t>
            </a:r>
          </a:p>
          <a:p>
            <a:pPr marL="0" indent="0">
              <a:buNone/>
            </a:pPr>
            <a:r>
              <a:rPr lang="ru-RU" sz="1600" dirty="0"/>
              <a:t>"Паутинки" склеиваем между собой (место склеивания можно вдавить чуть-чуть</a:t>
            </a:r>
            <a:r>
              <a:rPr lang="ru-RU" sz="1600" dirty="0" smtClean="0"/>
              <a:t>)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600" dirty="0"/>
              <a:t>Теперь включаем фантазию и делаем  лицо! Нос и рот сделали из цветной бумаги, шарф из </a:t>
            </a:r>
            <a:r>
              <a:rPr lang="ru-RU" sz="1600" dirty="0" err="1"/>
              <a:t>фоамирана</a:t>
            </a:r>
            <a:r>
              <a:rPr lang="ru-RU" sz="1600" dirty="0"/>
              <a:t>, наклеили глаза и пуговки.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Вместо </a:t>
            </a:r>
            <a:r>
              <a:rPr lang="ru-RU" sz="1600" dirty="0"/>
              <a:t>ведра снеговику подошла крышечка из непроливайки.</a:t>
            </a:r>
            <a:endParaRPr lang="ru-RU" sz="1600" i="1" dirty="0"/>
          </a:p>
        </p:txBody>
      </p:sp>
      <p:pic>
        <p:nvPicPr>
          <p:cNvPr id="5" name="Рисунок 4" descr="C:\Users\Елена\Desktop\IMG_20181220_11114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8404" y="1556792"/>
            <a:ext cx="2978150" cy="3743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949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5400600" cy="504056"/>
          </a:xfrm>
        </p:spPr>
        <p:txBody>
          <a:bodyPr/>
          <a:lstStyle/>
          <a:p>
            <a:r>
              <a:rPr lang="ru-RU" sz="2000" b="1" dirty="0"/>
              <a:t>Как много у нас получилось материала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для </a:t>
            </a:r>
            <a:r>
              <a:rPr lang="ru-RU" sz="2000" b="1" dirty="0"/>
              <a:t>создания Рождественского венка!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Объект 3" descr="C:\Users\Елена\Desktop\IMG_20181220_11222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894917" cy="44211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43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6552728" cy="427831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800" b="1" dirty="0"/>
              <a:t>Собираемся все вместе. Ребята предлагают свои идеи по размещению поделок на веночке.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11" name="Рисунок 10" descr="C:\Users\Елена\Desktop\IMG_20181220_11143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350484" cy="257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Елена\Desktop\IMG_20181220_1114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22179"/>
            <a:ext cx="3350484" cy="2488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16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6552728" cy="427831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800" b="1" dirty="0"/>
              <a:t>Ну вот, общими усилиями все поделки размещены.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5" name="Рисунок 4" descr="C:\Users\Елена\Desktop\IMG_20181220_1235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3944665" cy="279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Елена\Desktop\IMG_20181220_17572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052736"/>
            <a:ext cx="4188564" cy="3834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73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5976664" cy="427831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800" b="1" dirty="0"/>
              <a:t>Наш Рождественский венок повесили на входной двери группы.</a:t>
            </a:r>
            <a:br>
              <a:rPr lang="ru-RU" sz="1800" b="1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5" name="Рисунок 4" descr="C:\Users\Елена\Desktop\IMG_20181220_12395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46860"/>
            <a:ext cx="6038229" cy="41863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64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504056"/>
          </a:xfrm>
        </p:spPr>
        <p:txBody>
          <a:bodyPr/>
          <a:lstStyle/>
          <a:p>
            <a:r>
              <a:rPr lang="ru-RU" sz="2800" dirty="0"/>
              <a:t>Предварительная работа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7571184" cy="3845023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ru-RU" sz="1600" dirty="0"/>
              <a:t>Беседа с детьми «Как елка пришла в наш дом»</a:t>
            </a:r>
          </a:p>
          <a:p>
            <a:pPr lvl="0"/>
            <a:r>
              <a:rPr lang="ru-RU" sz="1600" dirty="0"/>
              <a:t>История возникновения новогодних игрушек</a:t>
            </a:r>
          </a:p>
          <a:p>
            <a:pPr lvl="0"/>
            <a:r>
              <a:rPr lang="ru-RU" sz="1600" dirty="0"/>
              <a:t>Просмотр презентации «Рождественский венок»</a:t>
            </a:r>
          </a:p>
          <a:p>
            <a:pPr lvl="0"/>
            <a:r>
              <a:rPr lang="ru-RU" sz="1600" dirty="0"/>
              <a:t>Рисование «Рождественский венок»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Рождественский венок не является традиционным украшением в России, но в последнее время этот праздничный символ становится популярным. Рождественские венки бывают очень разными, мы решили поэкспериментировать и сделать венок из газетных трубочек, а над украшением венка предложили подумать детям. Для изготовления украшений детям был предложен разнообразный материал: шишки, пластиковые шары, наборы бусинок, страз, цветная бумага. Каждый мог выбрать материал для работы по своему усмотрению.</a:t>
            </a:r>
          </a:p>
        </p:txBody>
      </p:sp>
    </p:spTree>
    <p:extLst>
      <p:ext uri="{BB962C8B-B14F-4D97-AF65-F5344CB8AC3E}">
        <p14:creationId xmlns:p14="http://schemas.microsoft.com/office/powerpoint/2010/main" val="23380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332656"/>
            <a:ext cx="4392489" cy="864096"/>
          </a:xfrm>
        </p:spPr>
        <p:txBody>
          <a:bodyPr/>
          <a:lstStyle/>
          <a:p>
            <a:r>
              <a:rPr lang="ru-RU" sz="1600" b="1" dirty="0"/>
              <a:t>Оборудование и материалы для изготовления венка</a:t>
            </a:r>
            <a:r>
              <a:rPr lang="ru-RU" sz="1600" b="1" dirty="0" smtClean="0"/>
              <a:t>: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0555" y="980728"/>
            <a:ext cx="4038600" cy="4525963"/>
          </a:xfrm>
        </p:spPr>
        <p:txBody>
          <a:bodyPr/>
          <a:lstStyle/>
          <a:p>
            <a:pPr lvl="0"/>
            <a:r>
              <a:rPr lang="ru-RU" sz="1400" dirty="0"/>
              <a:t>Овальное кольцо из плотного картона</a:t>
            </a:r>
          </a:p>
          <a:p>
            <a:pPr lvl="0"/>
            <a:r>
              <a:rPr lang="ru-RU" sz="1400" dirty="0"/>
              <a:t>Газетные трубочки  (предварительно газетные трубочки были окрашены в коричневый цвет морилкой на водной основе и зеленые трубочки, окрашенные акриловым лаком с добавлением зеленого колера</a:t>
            </a:r>
            <a:r>
              <a:rPr lang="ru-RU" sz="1400" dirty="0" smtClean="0"/>
              <a:t>)</a:t>
            </a:r>
          </a:p>
          <a:p>
            <a:pPr marL="0" indent="0" algn="ctr">
              <a:buNone/>
            </a:pPr>
            <a:endParaRPr lang="ru-RU" sz="1200" b="1" dirty="0" smtClean="0"/>
          </a:p>
          <a:p>
            <a:pPr marL="0" indent="0" algn="ctr">
              <a:buNone/>
            </a:pPr>
            <a:r>
              <a:rPr lang="ru-RU" sz="1400" b="1" dirty="0" smtClean="0"/>
              <a:t>Этапы </a:t>
            </a:r>
            <a:r>
              <a:rPr lang="ru-RU" sz="1400" b="1" dirty="0"/>
              <a:t>изготовления венка</a:t>
            </a:r>
            <a:r>
              <a:rPr lang="ru-RU" sz="1400" b="1" dirty="0" smtClean="0"/>
              <a:t>:</a:t>
            </a:r>
          </a:p>
          <a:p>
            <a:pPr marL="0" indent="0" algn="ctr">
              <a:buNone/>
            </a:pPr>
            <a:r>
              <a:rPr lang="ru-RU" sz="1400" dirty="0" smtClean="0"/>
              <a:t>1. </a:t>
            </a:r>
            <a:r>
              <a:rPr lang="ru-RU" sz="1400" dirty="0"/>
              <a:t>Из плотного картона вырезаем овал</a:t>
            </a:r>
          </a:p>
          <a:p>
            <a:pPr lvl="0"/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13940" y="908720"/>
            <a:ext cx="3744416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400" dirty="0" smtClean="0"/>
              <a:t>2. Для </a:t>
            </a:r>
            <a:r>
              <a:rPr lang="ru-RU" sz="1400" dirty="0"/>
              <a:t>создания </a:t>
            </a:r>
            <a:r>
              <a:rPr lang="ru-RU" sz="1400" dirty="0" smtClean="0"/>
              <a:t>небольшого</a:t>
            </a:r>
          </a:p>
          <a:p>
            <a:pPr marL="0" lvl="0" indent="0" algn="ctr">
              <a:buNone/>
            </a:pPr>
            <a:r>
              <a:rPr lang="ru-RU" sz="1400" dirty="0" smtClean="0"/>
              <a:t> </a:t>
            </a:r>
            <a:r>
              <a:rPr lang="ru-RU" sz="1400" dirty="0"/>
              <a:t>объема равномерно распределяем сжатые газеты и фиксируем их малярным скотчем</a:t>
            </a:r>
          </a:p>
          <a:p>
            <a:endParaRPr lang="ru-RU" sz="1400" dirty="0"/>
          </a:p>
        </p:txBody>
      </p:sp>
      <p:pic>
        <p:nvPicPr>
          <p:cNvPr id="5" name="Рисунок 4"/>
          <p:cNvPicPr preferRelativeResize="0"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791" y="3501008"/>
            <a:ext cx="272412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54211"/>
            <a:ext cx="2476169" cy="253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77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576064"/>
          </a:xfrm>
        </p:spPr>
        <p:txBody>
          <a:bodyPr/>
          <a:lstStyle/>
          <a:p>
            <a:r>
              <a:rPr lang="ru-RU" sz="2800" b="1" dirty="0" smtClean="0"/>
              <a:t>изготовление </a:t>
            </a:r>
            <a:r>
              <a:rPr lang="ru-RU" sz="2800" b="1" dirty="0"/>
              <a:t>венка</a:t>
            </a:r>
            <a:r>
              <a:rPr lang="ru-RU" sz="2800" b="1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400" dirty="0" smtClean="0"/>
              <a:t>3. С </a:t>
            </a:r>
            <a:r>
              <a:rPr lang="ru-RU" sz="1400" dirty="0"/>
              <a:t>обратной стороны венка закрепляем газетные трубочки и начинаем плести</a:t>
            </a:r>
          </a:p>
          <a:p>
            <a:pPr lvl="0"/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91134" y="3068960"/>
            <a:ext cx="3744416" cy="5040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/>
              <a:t>Добавляем </a:t>
            </a:r>
            <a:r>
              <a:rPr lang="ru-RU" sz="1400" dirty="0"/>
              <a:t>трубочки зеленого  цвета</a:t>
            </a:r>
          </a:p>
          <a:p>
            <a:pPr marL="0" lvl="0" indent="0" algn="ctr">
              <a:buNone/>
            </a:pP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570" y="1556791"/>
            <a:ext cx="3449390" cy="385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787" y="1124744"/>
            <a:ext cx="2102676" cy="185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87671"/>
            <a:ext cx="20882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9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576064"/>
          </a:xfrm>
        </p:spPr>
        <p:txBody>
          <a:bodyPr/>
          <a:lstStyle/>
          <a:p>
            <a:r>
              <a:rPr lang="ru-RU" sz="2800" b="1" dirty="0" smtClean="0"/>
              <a:t>изготовление </a:t>
            </a:r>
            <a:r>
              <a:rPr lang="ru-RU" sz="2800" b="1" dirty="0"/>
              <a:t>венка</a:t>
            </a:r>
            <a:r>
              <a:rPr lang="ru-RU" sz="2800" b="1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76636" y="980728"/>
            <a:ext cx="4038600" cy="5145435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400" dirty="0" smtClean="0"/>
              <a:t>Венок </a:t>
            </a:r>
            <a:r>
              <a:rPr lang="ru-RU" sz="1400" dirty="0"/>
              <a:t>готов, можно приступать к его украшению</a:t>
            </a:r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6165304"/>
            <a:ext cx="4824536" cy="5040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(Венок изготовлен воспитателем </a:t>
            </a:r>
            <a:r>
              <a:rPr lang="ru-RU" sz="1400" dirty="0" err="1"/>
              <a:t>Шабалтай</a:t>
            </a:r>
            <a:r>
              <a:rPr lang="ru-RU" sz="1400" dirty="0"/>
              <a:t> И.П.)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lum bright="13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764" y="1772816"/>
            <a:ext cx="280838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lum contras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72816"/>
            <a:ext cx="315798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19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832" y="404664"/>
            <a:ext cx="8229600" cy="1224136"/>
          </a:xfrm>
          <a:solidFill>
            <a:schemeClr val="bg1">
              <a:alpha val="55000"/>
            </a:schemeClr>
          </a:solidFill>
        </p:spPr>
        <p:txBody>
          <a:bodyPr/>
          <a:lstStyle/>
          <a:p>
            <a:r>
              <a:rPr lang="ru-RU" sz="2400" b="1" dirty="0"/>
              <a:t>Изготовление поделок для украшения венка детьми разновозрастной </a:t>
            </a:r>
            <a:r>
              <a:rPr lang="ru-RU" sz="2400" b="1" dirty="0" smtClean="0"/>
              <a:t>группы </a:t>
            </a:r>
            <a:r>
              <a:rPr lang="ru-RU" sz="2400" b="1" dirty="0"/>
              <a:t>с 4 до 7 лет под руководством воспитателя Соколовой Е.В.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5" y="1700808"/>
            <a:ext cx="7488832" cy="2808312"/>
          </a:xfrm>
        </p:spPr>
        <p:txBody>
          <a:bodyPr/>
          <a:lstStyle/>
          <a:p>
            <a:r>
              <a:rPr lang="ru-RU" sz="1600" b="1" dirty="0"/>
              <a:t>Тема: «Снежная шишка</a:t>
            </a:r>
            <a:r>
              <a:rPr lang="ru-RU" sz="1600" b="1" dirty="0" smtClean="0"/>
              <a:t>»</a:t>
            </a:r>
            <a:endParaRPr lang="ru-RU" sz="1600" b="1" dirty="0"/>
          </a:p>
          <a:p>
            <a:pPr marL="0" indent="0">
              <a:buNone/>
            </a:pPr>
            <a:r>
              <a:rPr lang="ru-RU" sz="1400" b="1" dirty="0"/>
              <a:t>(средняя группа)</a:t>
            </a:r>
            <a:endParaRPr lang="ru-RU" sz="1400" dirty="0"/>
          </a:p>
          <a:p>
            <a:r>
              <a:rPr lang="ru-RU" sz="1400" b="1" dirty="0"/>
              <a:t>Цель:</a:t>
            </a:r>
            <a:r>
              <a:rPr lang="ru-RU" sz="1400" dirty="0"/>
              <a:t> расширить представление детей о разнообразии природных форм и конструкций. Научить рассматривать и изучать форму, фактуру природных объектов. Развивать глазомер, мышление, чувство формы, </a:t>
            </a:r>
            <a:r>
              <a:rPr lang="ru-RU" sz="1400" dirty="0" err="1"/>
              <a:t>сенсомоторику</a:t>
            </a:r>
            <a:r>
              <a:rPr lang="ru-RU" sz="1400" dirty="0"/>
              <a:t>,  воспитывать любовь к окружающей среде.</a:t>
            </a:r>
          </a:p>
          <a:p>
            <a:r>
              <a:rPr lang="ru-RU" sz="1400" b="1" dirty="0"/>
              <a:t>Материалы:</a:t>
            </a:r>
            <a:r>
              <a:rPr lang="ru-RU" sz="1400" dirty="0"/>
              <a:t> Шишки, гуашь белая, кисточки, салфетки,  подставки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8" name="Рисунок 7" descr="C:\Users\Елена\Desktop\IMG_20181212_1750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3615509"/>
            <a:ext cx="3239815" cy="21397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331640" y="3953127"/>
            <a:ext cx="2286000" cy="194514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400" i="1" dirty="0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Это не овощ, это не фрукт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400" i="1" dirty="0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На хвойных деревьях красиво растут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400" i="1" dirty="0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И раскрываются </a:t>
            </a:r>
            <a:r>
              <a:rPr lang="ru-RU" sz="1400" i="1" dirty="0" err="1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будто-бы</a:t>
            </a:r>
            <a:r>
              <a:rPr lang="ru-RU" sz="1400" i="1" dirty="0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 книжка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400" i="1" dirty="0">
                <a:solidFill>
                  <a:srgbClr val="9BBB59">
                    <a:lumMod val="50000"/>
                  </a:srgbClr>
                </a:solidFill>
                <a:latin typeface="Comic Sans MS" pitchFamily="66" charset="0"/>
              </a:rPr>
              <a:t>С елки высокой падает…. шишка.</a:t>
            </a:r>
          </a:p>
        </p:txBody>
      </p:sp>
    </p:spTree>
    <p:extLst>
      <p:ext uri="{BB962C8B-B14F-4D97-AF65-F5344CB8AC3E}">
        <p14:creationId xmlns:p14="http://schemas.microsoft.com/office/powerpoint/2010/main" val="33063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1600" dirty="0"/>
              <a:t>Дети выбирают себе понравившуюся шишку и начинают раскрашивать её снизу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9712" y="6309320"/>
            <a:ext cx="4824536" cy="360040"/>
          </a:xfrm>
          <a:solidFill>
            <a:schemeClr val="bg1">
              <a:alpha val="64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Все </a:t>
            </a:r>
            <a:r>
              <a:rPr lang="ru-RU" sz="1400" dirty="0"/>
              <a:t>старались и были увлечены делом</a:t>
            </a:r>
          </a:p>
        </p:txBody>
      </p:sp>
      <p:pic>
        <p:nvPicPr>
          <p:cNvPr id="7" name="Рисунок 6" descr="C:\Users\Елена\Desktop\IMG_20181207_0918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547" y="4077073"/>
            <a:ext cx="2688593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Елена\Desktop\IMG_20181207_09195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30394"/>
            <a:ext cx="3987800" cy="299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Елена\Desktop\IMG_20181207_0918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3650084" cy="2737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Елена\Desktop\IMG_20181207_09330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51" y="3678257"/>
            <a:ext cx="3990975" cy="2586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52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360040"/>
          </a:xfrm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ru-RU" sz="2000" dirty="0"/>
              <a:t>Вот такие снежные шишки получились у наших малышей!</a:t>
            </a:r>
          </a:p>
        </p:txBody>
      </p:sp>
      <p:pic>
        <p:nvPicPr>
          <p:cNvPr id="9" name="Рисунок 8" descr="C:\Users\Елена\Desktop\IMG_20181207_09373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23977"/>
            <a:ext cx="6624736" cy="4969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21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775</Words>
  <Application>Microsoft Office PowerPoint</Application>
  <PresentationFormat>Экран (4:3)</PresentationFormat>
  <Paragraphs>141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Comic Sans MS</vt:lpstr>
      <vt:lpstr>Calibri</vt:lpstr>
      <vt:lpstr>1_Тема Office</vt:lpstr>
      <vt:lpstr>Презентация PowerPoint</vt:lpstr>
      <vt:lpstr>Задачи:</vt:lpstr>
      <vt:lpstr>Предварительная работа:</vt:lpstr>
      <vt:lpstr>Оборудование и материалы для изготовления венка:</vt:lpstr>
      <vt:lpstr>изготовление венка:</vt:lpstr>
      <vt:lpstr>изготовление венка:</vt:lpstr>
      <vt:lpstr>Изготовление поделок для украшения венка детьми разновозрастной группы с 4 до 7 лет под руководством воспитателя Соколовой Е.В.</vt:lpstr>
      <vt:lpstr>Дети выбирают себе понравившуюся шишку и начинают раскрашивать её снизу</vt:lpstr>
      <vt:lpstr>Вот такие снежные шишки получились у наших малышей!</vt:lpstr>
      <vt:lpstr>Презентация PowerPoint</vt:lpstr>
      <vt:lpstr>1.Дети закрашивают пальчик коричневой акриловой краской</vt:lpstr>
      <vt:lpstr>5.Как же удержаться и не нарисовать  снежинки!</vt:lpstr>
      <vt:lpstr>Презентация PowerPoint</vt:lpstr>
      <vt:lpstr>1.Ребята выбирают елочные шары, понравившиеся элементы декора</vt:lpstr>
      <vt:lpstr>5.Затем посыпают промазанные места серебряной присыпкой</vt:lpstr>
      <vt:lpstr>Презентация PowerPoint</vt:lpstr>
      <vt:lpstr>1.Разрезаем квадрат, сложенный по диагонали по линиям</vt:lpstr>
      <vt:lpstr>4.Работа кропотливая, но увлекательная</vt:lpstr>
      <vt:lpstr>6.Приятно видеть результаты своего труда! </vt:lpstr>
      <vt:lpstr>Презентация PowerPoint</vt:lpstr>
      <vt:lpstr>1.Берем тюбик клея и протыкаем его иглой с ниткой. Нитка получается пропитанная клеем. Надуваем шарики разных размеров. </vt:lpstr>
      <vt:lpstr>3.Первый  шарик готов </vt:lpstr>
      <vt:lpstr>Презентация PowerPoint</vt:lpstr>
      <vt:lpstr>Как много у нас получилось материала  для создания Рождественского венка! </vt:lpstr>
      <vt:lpstr>Собираемся все вместе. Ребята предлагают свои идеи по размещению поделок на веночке. </vt:lpstr>
      <vt:lpstr>Ну вот, общими усилиями все поделки размещены. </vt:lpstr>
      <vt:lpstr>Наш Рождественский венок повесили на входной двери группы.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RePack by Diakov</cp:lastModifiedBy>
  <cp:revision>1</cp:revision>
  <dcterms:created xsi:type="dcterms:W3CDTF">2014-07-06T18:18:01Z</dcterms:created>
  <dcterms:modified xsi:type="dcterms:W3CDTF">2018-12-27T17:36:29Z</dcterms:modified>
</cp:coreProperties>
</file>