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6" r:id="rId2"/>
    <p:sldId id="309" r:id="rId3"/>
    <p:sldId id="302" r:id="rId4"/>
    <p:sldId id="303" r:id="rId5"/>
    <p:sldId id="307" r:id="rId6"/>
    <p:sldId id="305" r:id="rId7"/>
    <p:sldId id="292" r:id="rId8"/>
    <p:sldId id="308" r:id="rId9"/>
    <p:sldId id="325" r:id="rId10"/>
    <p:sldId id="336" r:id="rId11"/>
    <p:sldId id="338" r:id="rId12"/>
    <p:sldId id="339" r:id="rId13"/>
    <p:sldId id="335" r:id="rId14"/>
    <p:sldId id="340" r:id="rId15"/>
    <p:sldId id="354" r:id="rId16"/>
    <p:sldId id="355" r:id="rId17"/>
    <p:sldId id="366" r:id="rId18"/>
    <p:sldId id="328" r:id="rId19"/>
    <p:sldId id="342" r:id="rId20"/>
    <p:sldId id="343" r:id="rId21"/>
    <p:sldId id="330" r:id="rId22"/>
    <p:sldId id="350" r:id="rId23"/>
    <p:sldId id="360" r:id="rId24"/>
    <p:sldId id="351" r:id="rId25"/>
    <p:sldId id="364" r:id="rId26"/>
    <p:sldId id="341" r:id="rId27"/>
    <p:sldId id="352" r:id="rId28"/>
    <p:sldId id="332" r:id="rId29"/>
    <p:sldId id="361" r:id="rId30"/>
    <p:sldId id="356" r:id="rId31"/>
    <p:sldId id="362" r:id="rId32"/>
    <p:sldId id="363" r:id="rId33"/>
    <p:sldId id="359" r:id="rId34"/>
    <p:sldId id="367" r:id="rId35"/>
    <p:sldId id="369" r:id="rId36"/>
    <p:sldId id="348" r:id="rId37"/>
    <p:sldId id="373" r:id="rId38"/>
    <p:sldId id="314" r:id="rId39"/>
    <p:sldId id="371" r:id="rId40"/>
    <p:sldId id="315" r:id="rId41"/>
    <p:sldId id="372" r:id="rId42"/>
    <p:sldId id="374" r:id="rId43"/>
    <p:sldId id="375" r:id="rId4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1713"/>
    <a:srgbClr val="CC0000"/>
    <a:srgbClr val="FF3300"/>
    <a:srgbClr val="00682F"/>
    <a:srgbClr val="FF8B8B"/>
    <a:srgbClr val="FDE89D"/>
    <a:srgbClr val="FDD69D"/>
    <a:srgbClr val="FFF4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>
      <p:cViewPr varScale="1">
        <p:scale>
          <a:sx n="66" d="100"/>
          <a:sy n="66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B2E563-C2F3-483E-887B-B79D66A2B4E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8703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1999BC-B79E-4480-9234-731D06A2E6B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07877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2678EA-DC3A-4EF0-B209-00A34AB160B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89778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8EA20C-7D27-4432-A388-25ECEC476F1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72788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888B00-54A7-4762-A21B-017C2CBE971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5223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087680-0DDA-44E0-80A6-9A570CCC5AA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27819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58EE17-1D8C-4AAB-ABFA-E0FEC1433F7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44730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96CCDB-A5E2-4F38-864D-16DBC772EAD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45297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A3240C-EA97-4A88-871E-E065208C0C7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61263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31A72C-6405-40A4-9B27-984F499A446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1514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371BD7-2D51-4341-B672-3F594FDB0A9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21698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D1D574E-BBB9-4E02-959E-94818D7637D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://klk.pp.ru/uploads/posts/uz-v1.jpg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klk.pp.ru/uploads/posts/uz-v1.jpg" TargetMode="External"/><Relationship Id="rId7" Type="http://schemas.openxmlformats.org/officeDocument/2006/relationships/image" Target="../media/image17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-an.info/Photo/2011/news_linked/foto-878-637.jpg" TargetMode="External"/><Relationship Id="rId5" Type="http://schemas.openxmlformats.org/officeDocument/2006/relationships/image" Target="../media/image16.jpe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19.jpeg"/><Relationship Id="rId2" Type="http://schemas.openxmlformats.org/officeDocument/2006/relationships/hyperlink" Target="http://klk.pp.ru/uploads/posts/uz-v1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pochan.ee/1123i367x500.jpg" TargetMode="External"/><Relationship Id="rId5" Type="http://schemas.openxmlformats.org/officeDocument/2006/relationships/image" Target="../media/image18.jpeg"/><Relationship Id="rId4" Type="http://schemas.openxmlformats.org/officeDocument/2006/relationships/hyperlink" Target="http://img-fotki.yandex.ru/get/4307/sunny-fanny.51/0_35b5b_a331cd03_XL.jpg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hyperlink" Target="http://klk.pp.ru/uploads/posts/uz-v1.jpg" TargetMode="External"/><Relationship Id="rId7" Type="http://schemas.openxmlformats.org/officeDocument/2006/relationships/hyperlink" Target="http://s44.radikal.ru/i106/0906/46/1b4483f3a4fb.jpg" TargetMode="Externa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hyperlink" Target="http://images.yandex.ru/yandsearch?text=%D1%82%D1%80%D0%BE%D0%B8%D1%86%D0%B0%20%D0%BE%D0%B1%D1%8B%D1%87%D0%B0%D0%B8&amp;noreask=1&amp;img_url=http://img1.liveinternet.ru/images/attach/c/3/75/183/75183915_3419483_1.jpg&amp;pos=5&amp;rpt=simage&amp;lr=51&amp;nojs=1" TargetMode="Externa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klk.pp.ru/uploads/posts/uz-v1.jpg" TargetMode="Externa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hyperlink" Target="http://klk.pp.ru/uploads/posts/uz-v1.jpg" TargetMode="External"/><Relationship Id="rId7" Type="http://schemas.openxmlformats.org/officeDocument/2006/relationships/hyperlink" Target="http://www.poseti-nn.ru/images/afisha/6145.jpg" TargetMode="Externa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klk.pp.ru/uploads/posts/uz-v1.jpg" TargetMode="Externa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hyperlink" Target="http://os1.i.ua/3/1/7778292_5504c0a.jpg" TargetMode="External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klk.pp.ru/uploads/posts/uz-v1.jpg" TargetMode="Externa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hyperlink" Target="http://alltradition.ru/wp-content/uploads/2010/07/1244276474_dd956d9b7936b80e251299afc7c2ac62.jpg" TargetMode="External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klk.pp.ru/uploads/posts/uz-v1.jpg" TargetMode="External"/><Relationship Id="rId7" Type="http://schemas.openxmlformats.org/officeDocument/2006/relationships/image" Target="http://s6.postimage.org/qn8efdzk1/image.jpg" TargetMode="Externa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hyperlink" Target="http://klk.pp.ru/uploads/posts/uz-v1.jpg" TargetMode="External"/><Relationship Id="rId7" Type="http://schemas.openxmlformats.org/officeDocument/2006/relationships/hyperlink" Target="http://img0.liveinternet.ru/images/attach/c/1/54/668/54668832_srub2.jpg" TargetMode="Externa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hyperlink" Target="http://www.drugaya-arh.ru/200-text/arh-slov/pic-hata1.jpg" TargetMode="External"/><Relationship Id="rId4" Type="http://schemas.openxmlformats.org/officeDocument/2006/relationships/image" Target="../media/image4.jpeg"/><Relationship Id="rId9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klk.pp.ru/uploads/posts/uz-v1.jpg" TargetMode="Externa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hyperlink" Target="http://supercook.ru/images-skazki-vypusk/rus-izba-02.jpg" TargetMode="Externa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://klk.pp.ru/uploads/posts/uz-v1.jpg" TargetMode="Externa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hyperlink" Target="http://klk.pp.ru/uploads/posts/uz-v1.jpg" TargetMode="External"/><Relationship Id="rId7" Type="http://schemas.openxmlformats.org/officeDocument/2006/relationships/hyperlink" Target="http://img1.liveinternet.ru/images/attach/c/3/77/406/77406103_4bf4f21c80ff5351d55169f7c800b18e.jpg" TargetMode="Externa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hyperlink" Target="http://klk.pp.ru/uploads/posts/uz-v1.jpg" TargetMode="External"/><Relationship Id="rId7" Type="http://schemas.openxmlformats.org/officeDocument/2006/relationships/hyperlink" Target="http://900igr.net/datas/istorija/Russkij-byt/0027-027-Pech.jpg" TargetMode="Externa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hyperlink" Target="http://a18003.rimg.info/icon/17615530005312f4a72fc8da96650b9b0eba3897cf.jpg" TargetMode="External"/><Relationship Id="rId4" Type="http://schemas.openxmlformats.org/officeDocument/2006/relationships/image" Target="../media/image4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hyperlink" Target="http://klk.pp.ru/uploads/posts/uz-v1.jpg" TargetMode="External"/><Relationship Id="rId7" Type="http://schemas.openxmlformats.org/officeDocument/2006/relationships/hyperlink" Target="http://images.yandex.ru/yandsearch?img_url=http://s018.radikal.ru/i501/1201/ce/82c00100ce75.jpg&amp;iorient=&amp;icolor=&amp;site=&amp;text=%D0%BA%D1%80%D0%B0%D1%81%D0%BD%D1%8B%D0%B9%20%D1%83%D0%B3%D0%BE%D0%BB%20%20%D0%B2%20%D1%80%D1%83%D1%81%D1%81%D0%BA%D0%BE%D0%B9%20%D0%B8%D0%B7%D0%B1%D0%B5%20%D0%BD%D0%B0%20%D1%80%D1%83%D1%81%D0%B8%20%D0%BA%D0%B0%D1%80%D1%82%D0%B8%D0%BD%D0%BA%D0%B8&amp;wp=&amp;pos=0&amp;isize=&amp;type=&amp;recent=&amp;rpt=simage&amp;itype=&amp;nojs=1" TargetMode="Externa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hyperlink" Target="http://images.yandex.ru/yandsearch?img_url=http://img0.liveinternet.ru/images/foto/c/0/apps/3/891/3891094_country-hor14.jpg&amp;iorient=&amp;icolor=&amp;site=&amp;text=%D0%BA%D1%80%D0%B0%D1%81%D0%BD%D1%8B%D0%B9%20%D1%83%D0%B3%D0%BE%D0%BB%20%20%D0%B2%20%D1%80%D1%83%D1%81%D1%81%D0%BA%D0%BE%D0%B9%20%D0%B8%D0%B7%D0%B1%D0%B5%20%D0%BD%D0%B0%20%D1%80%D1%83%D1%81%D0%B8%20%D0%BA%D0%B0%D1%80%D1%82%D0%B8%D0%BD%D0%BA%D0%B8&amp;wp=&amp;pos=20&amp;isize=&amp;type=&amp;recent=&amp;rpt=simage&amp;itype=&amp;nojs=1" TargetMode="External"/><Relationship Id="rId10" Type="http://schemas.openxmlformats.org/officeDocument/2006/relationships/image" Target="../media/image42.jpeg"/><Relationship Id="rId4" Type="http://schemas.openxmlformats.org/officeDocument/2006/relationships/image" Target="../media/image4.jpeg"/><Relationship Id="rId9" Type="http://schemas.openxmlformats.org/officeDocument/2006/relationships/hyperlink" Target="http://rosgorodishe.narod.ru/fotoalbom/pic144.jpg" TargetMode="Externa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hyperlink" Target="http://klk.pp.ru/uploads/posts/uz-v1.jpg" TargetMode="External"/><Relationship Id="rId7" Type="http://schemas.openxmlformats.org/officeDocument/2006/relationships/image" Target="../media/image45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.jpeg"/><Relationship Id="rId9" Type="http://schemas.openxmlformats.org/officeDocument/2006/relationships/image" Target="../media/image47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hyperlink" Target="http://klk.pp.ru/uploads/posts/uz-v1.jpg" TargetMode="External"/><Relationship Id="rId7" Type="http://schemas.openxmlformats.org/officeDocument/2006/relationships/hyperlink" Target="http://images.yandex.ru/yandsearch?img_url=http://roddom-784.ru.com/image.php?aHR0cDovL2ltNi10dWItcnUueWFuZGV4Lm5ldC9pP2lkPTUzMDE1MTA1Ni03MC03Mg%3D%3D&amp;iorient=&amp;icolor=&amp;site=&amp;text=%D1%80%D1%83%D1%88%D0%BD%D0%B8%D0%BA%D0%B8%20%D0%BD%D0%B0%20%D1%80%D1%83%D1%81%D0%B8%20%D0%BA%D0%B0%D1%80%D1%82%D0%B8%D0%BD%D0%BA%D0%B8&amp;wp=&amp;pos=4&amp;isize=&amp;type=&amp;recent=&amp;rpt=simage&amp;itype=&amp;nojs=1" TargetMode="Externa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hyperlink" Target="http://images.yandex.ru/yandsearch?img_url=http://www.darievna.ru/uploads/anonsi/mini/804.jpg&amp;iorient=&amp;icolor=&amp;site=&amp;text=%D1%80%D1%83%D1%88%D0%BD%D0%B8%D0%BA%D0%B8%20%D0%BD%D0%B0%20%D1%80%D1%83%D1%81%D0%B8%20%D0%BA%D0%B0%D1%80%D1%82%D0%B8%D0%BD%D0%BA%D0%B8&amp;wp=&amp;pos=0&amp;isize=&amp;type=&amp;recent=&amp;rpt=simage&amp;itype=&amp;nojs=1" TargetMode="External"/><Relationship Id="rId10" Type="http://schemas.openxmlformats.org/officeDocument/2006/relationships/image" Target="../media/image50.jpeg"/><Relationship Id="rId4" Type="http://schemas.openxmlformats.org/officeDocument/2006/relationships/image" Target="../media/image4.jpeg"/><Relationship Id="rId9" Type="http://schemas.openxmlformats.org/officeDocument/2006/relationships/hyperlink" Target="http://images.yandex.ru/yandsearch?img_url=http://ethnomir.ru/upload/iblock/058/27.jpg&amp;iorient=&amp;icolor=&amp;site=&amp;text=%D1%80%D1%83%D1%88%D0%BD%D0%B8%D0%BA%D0%B8%20%D0%BD%D0%B0%20%D1%80%D1%83%D1%81%D0%B8%20%D0%BA%D0%B0%D1%80%D1%82%D0%B8%D0%BD%D0%BA%D0%B8&amp;wp=&amp;pos=14&amp;isize=&amp;type=&amp;recent=&amp;rpt=simage&amp;itype=&amp;nojs=1" TargetMode="Externa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text=%D1%80%D1%83%D1%81%D1%81%D0%BA%D0%B0%D1%8F%20%D0%BD%D0%B0%D1%80%D0%BE%D0%B4%D0%BD%D0%B0%D1%8F%20%D1%83%D1%82%D0%B2%D0%B0%D1%80%D1%8C&amp;noreask=1&amp;img_url=http://turometr.s3.amazonaws.com/images/gallery/00/00/01/2010/03/25/214ca4__55374c71d9_600.gif&amp;pos=24&amp;rpt=simage&amp;lr=51&amp;nojs=1" TargetMode="External"/><Relationship Id="rId3" Type="http://schemas.openxmlformats.org/officeDocument/2006/relationships/hyperlink" Target="http://klk.pp.ru/uploads/posts/uz-v1.jpg" TargetMode="External"/><Relationship Id="rId7" Type="http://schemas.openxmlformats.org/officeDocument/2006/relationships/image" Target="../media/image53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10" Type="http://schemas.openxmlformats.org/officeDocument/2006/relationships/image" Target="../media/image55.jpeg"/><Relationship Id="rId4" Type="http://schemas.openxmlformats.org/officeDocument/2006/relationships/image" Target="../media/image4.jpeg"/><Relationship Id="rId9" Type="http://schemas.openxmlformats.org/officeDocument/2006/relationships/image" Target="../media/image54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13" Type="http://schemas.openxmlformats.org/officeDocument/2006/relationships/image" Target="../media/image61.jpeg"/><Relationship Id="rId3" Type="http://schemas.openxmlformats.org/officeDocument/2006/relationships/hyperlink" Target="http://klk.pp.ru/uploads/posts/uz-v1.jpg" TargetMode="External"/><Relationship Id="rId7" Type="http://schemas.openxmlformats.org/officeDocument/2006/relationships/hyperlink" Target="http://images.yandex.ru/yandsearch?p=3&amp;text=%D1%82%D1%80%D0%BE%D0%B8%D1%86%D0%B0%20%D0%BE%D0%B1%D1%8B%D1%87%D0%B0%D0%B8&amp;noreask=1&amp;img_url=http://shkolazhizni.ru/img/content/i1/1449.jpg&amp;pos=91&amp;rpt=simage&amp;lr=51&amp;nojs=1" TargetMode="External"/><Relationship Id="rId12" Type="http://schemas.openxmlformats.org/officeDocument/2006/relationships/image" Target="../media/image60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jpeg"/><Relationship Id="rId11" Type="http://schemas.openxmlformats.org/officeDocument/2006/relationships/image" Target="../media/image59.jpeg"/><Relationship Id="rId5" Type="http://schemas.openxmlformats.org/officeDocument/2006/relationships/hyperlink" Target="http://pics.livejournal.com/kristyushatmb/pic/00018hsk/s640x480" TargetMode="External"/><Relationship Id="rId10" Type="http://schemas.openxmlformats.org/officeDocument/2006/relationships/image" Target="../media/image58.jpeg"/><Relationship Id="rId4" Type="http://schemas.openxmlformats.org/officeDocument/2006/relationships/image" Target="../media/image4.jpeg"/><Relationship Id="rId9" Type="http://schemas.openxmlformats.org/officeDocument/2006/relationships/hyperlink" Target="http://images.yandex.ru/yandsearch?img_url=http://img-fotki.yandex.ru/get/5903/eugenio19.47/0_5637c_d8acc3b4_XL&amp;iorient=&amp;icolor=&amp;site=&amp;text=%D1%80%D1%83%D1%81%D1%81%D0%BA%D0%B0%D1%8F%20%D0%B1%D0%B0%D0%BD%D1%8F%20%D0%BA%D0%B0%D1%80%D1%82%D0%B8%D0%BD%D0%BA%D0%B8&amp;wp=&amp;pos=1&amp;isize=&amp;type=&amp;recent=&amp;rpt=simage&amp;itype=&amp;nojs=1" TargetMode="External"/><Relationship Id="rId14" Type="http://schemas.openxmlformats.org/officeDocument/2006/relationships/image" Target="../media/image62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jpeg"/><Relationship Id="rId3" Type="http://schemas.openxmlformats.org/officeDocument/2006/relationships/hyperlink" Target="http://klk.pp.ru/uploads/posts/uz-v1.jpg" TargetMode="External"/><Relationship Id="rId7" Type="http://schemas.openxmlformats.org/officeDocument/2006/relationships/image" Target="../media/image64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img_url=http://img.rian.ru/images/11938/28/119382805.jpg&amp;iorient=&amp;icolor=&amp;site=&amp;text=%D0%9A%D0%B0%D0%BA%20%D1%85%D0%BE%D0%B4%D0%B8%D0%BB%D0%B8%20%D0%B7%D0%B0%20%D0%B2%D0%BE%D0%B4%D0%BE%D0%B9%20%D1%80%D1%83%D1%81%D0%B8%20%D0%BA%D0%B0%D1%80%D1%82%D0%B8%D0%BD%D0%BA%D0%B8&amp;wp=&amp;pos=2&amp;isize=&amp;type=&amp;recent=&amp;rpt=simage&amp;itype=&amp;nojs=1" TargetMode="External"/><Relationship Id="rId5" Type="http://schemas.openxmlformats.org/officeDocument/2006/relationships/image" Target="../media/image63.jpeg"/><Relationship Id="rId4" Type="http://schemas.openxmlformats.org/officeDocument/2006/relationships/image" Target="../media/image4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jpeg"/><Relationship Id="rId3" Type="http://schemas.openxmlformats.org/officeDocument/2006/relationships/hyperlink" Target="http://klk.pp.ru/uploads/posts/uz-v1.jpg" TargetMode="External"/><Relationship Id="rId7" Type="http://schemas.openxmlformats.org/officeDocument/2006/relationships/hyperlink" Target="http://images.yandex.ru/yandsearch?img_url=http://afield.org.ua/mod3/img/mod74_1_8.jpg&amp;iorient=&amp;icolor=&amp;p=1&amp;site=&amp;text=%D0%BC%D1%83%D0%B6%D1%81%D0%BA%D0%BE%D0%B9%20%D0%BA%D0%BE%D1%81%D1%82%D1%8E%D0%BC%20%20%D1%80%D1%83%D1%81%D0%B8%20%D0%BA%D0%B0%D1%80%D1%82%D0%B8%D0%BD%D0%BA%D0%B8&amp;wp=&amp;pos=31&amp;isize=&amp;type=&amp;recent=&amp;rpt=simage&amp;itype=&amp;nojs=1" TargetMode="Externa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jpeg"/><Relationship Id="rId5" Type="http://schemas.openxmlformats.org/officeDocument/2006/relationships/image" Target="../media/image66.jpeg"/><Relationship Id="rId4" Type="http://schemas.openxmlformats.org/officeDocument/2006/relationships/image" Target="../media/image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klk.pp.ru/uploads/posts/uz-v1.jpg" TargetMode="External"/><Relationship Id="rId7" Type="http://schemas.openxmlformats.org/officeDocument/2006/relationships/image" Target="../media/image72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jpeg"/><Relationship Id="rId5" Type="http://schemas.openxmlformats.org/officeDocument/2006/relationships/image" Target="../media/image70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klk.pp.ru/uploads/posts/uz-v1.jpg" TargetMode="Externa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hyperlink" Target="http://images.yandex.ru/yandsearch?text=%D0%BD%D0%B0%D1%80%D0%BE%D0%B4%D1%8B%20%D1%80%D0%BE%D1%81%D1%81%D0%B8%D0%B8%20%D0%B8%20%D0%B8%D1%85%20%D1%82%D1%80%D0%B0%D0%B4%D0%B8%D1%86%D0%B8%D0%B8&amp;noreask=1&amp;img_url=http://mariuver.files.wordpress.com/2009/06/molodezh_bashkirii.jpg&amp;pos=0&amp;rpt=simage&amp;lr=240&amp;nojs=1" TargetMode="External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klk.pp.ru/uploads/posts/uz-v1.jpg" TargetMode="Externa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jpeg"/><Relationship Id="rId5" Type="http://schemas.openxmlformats.org/officeDocument/2006/relationships/image" Target="../media/image73.jpeg"/><Relationship Id="rId4" Type="http://schemas.openxmlformats.org/officeDocument/2006/relationships/image" Target="../media/image4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klk.pp.ru/uploads/posts/uz-v1.jpg" TargetMode="External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jpeg"/><Relationship Id="rId5" Type="http://schemas.openxmlformats.org/officeDocument/2006/relationships/hyperlink" Target="http://img-fotki.yandex.ru/get/3509/swirelka.21/0_29f64_dc55dd10_XL" TargetMode="External"/><Relationship Id="rId4" Type="http://schemas.openxmlformats.org/officeDocument/2006/relationships/image" Target="../media/image4.jpe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jpeg"/><Relationship Id="rId3" Type="http://schemas.openxmlformats.org/officeDocument/2006/relationships/hyperlink" Target="http://klk.pp.ru/uploads/posts/uz-v1.jpg" TargetMode="External"/><Relationship Id="rId7" Type="http://schemas.openxmlformats.org/officeDocument/2006/relationships/image" Target="../media/image77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g11.nnm.ru/7/5/4/8/3/d632aabfc2f44bd2c2b7a8eaa68_prev.jpg" TargetMode="External"/><Relationship Id="rId11" Type="http://schemas.openxmlformats.org/officeDocument/2006/relationships/image" Target="../media/image80.jpeg"/><Relationship Id="rId5" Type="http://schemas.openxmlformats.org/officeDocument/2006/relationships/image" Target="../media/image76.jpeg"/><Relationship Id="rId10" Type="http://schemas.openxmlformats.org/officeDocument/2006/relationships/image" Target="../media/image79.jpeg"/><Relationship Id="rId4" Type="http://schemas.openxmlformats.org/officeDocument/2006/relationships/image" Target="../media/image4.jpeg"/><Relationship Id="rId9" Type="http://schemas.openxmlformats.org/officeDocument/2006/relationships/hyperlink" Target="http://vasi.net/uploads/posts/2008-05/mthumbs/1212071084_2201_08_1.jpg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7" Type="http://schemas.openxmlformats.org/officeDocument/2006/relationships/image" Target="../media/image82.jpeg"/><Relationship Id="rId2" Type="http://schemas.openxmlformats.org/officeDocument/2006/relationships/hyperlink" Target="http://www.piromagazin.ru/img/fed/182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hyperlink" Target="http://klk.pp.ru/uploads/posts/uz-v1.jpg" TargetMode="External"/><Relationship Id="rId4" Type="http://schemas.openxmlformats.org/officeDocument/2006/relationships/image" Target="../media/image69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klk.pp.ru/uploads/posts/uz-v1.jpg" TargetMode="Externa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jpeg"/><Relationship Id="rId5" Type="http://schemas.openxmlformats.org/officeDocument/2006/relationships/hyperlink" Target="http://img-fotki.yandex.ru/get/5402/kovlevelen.0/0_31adb_28e571bd_L" TargetMode="External"/><Relationship Id="rId4" Type="http://schemas.openxmlformats.org/officeDocument/2006/relationships/image" Target="../media/image4.jpe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jpeg"/><Relationship Id="rId3" Type="http://schemas.openxmlformats.org/officeDocument/2006/relationships/hyperlink" Target="http://klk.pp.ru/uploads/posts/uz-v1.jpg" TargetMode="External"/><Relationship Id="rId7" Type="http://schemas.openxmlformats.org/officeDocument/2006/relationships/hyperlink" Target="http://mith.ru/folk/folk01.jpg" TargetMode="Externa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jpeg"/><Relationship Id="rId5" Type="http://schemas.openxmlformats.org/officeDocument/2006/relationships/hyperlink" Target="http://900igr.net/datai/istorija/Russkij-narod/0006-012-Samo-slovo-folklor-prishlo-k-nam-iz-dalekoj-Anglii-i-perevoditsja.jpg" TargetMode="External"/><Relationship Id="rId4" Type="http://schemas.openxmlformats.org/officeDocument/2006/relationships/image" Target="../media/image4.jpeg"/><Relationship Id="rId9" Type="http://schemas.openxmlformats.org/officeDocument/2006/relationships/image" Target="../media/image86.jpe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jpeg"/><Relationship Id="rId3" Type="http://schemas.openxmlformats.org/officeDocument/2006/relationships/hyperlink" Target="http://klk.pp.ru/uploads/posts/uz-v1.jpg" TargetMode="External"/><Relationship Id="rId7" Type="http://schemas.openxmlformats.org/officeDocument/2006/relationships/hyperlink" Target="http://www.lipetskinfo.ru/photo/theme/033/142/main.jpg" TargetMode="Externa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jpeg"/><Relationship Id="rId5" Type="http://schemas.openxmlformats.org/officeDocument/2006/relationships/hyperlink" Target="http://clubtrade.ru/images/artcats/625/photo/1_clubtrade_dk_(10).jpg" TargetMode="External"/><Relationship Id="rId4" Type="http://schemas.openxmlformats.org/officeDocument/2006/relationships/image" Target="../media/image4.jpeg"/><Relationship Id="rId9" Type="http://schemas.openxmlformats.org/officeDocument/2006/relationships/image" Target="../media/image89.jpe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jpeg"/><Relationship Id="rId3" Type="http://schemas.openxmlformats.org/officeDocument/2006/relationships/hyperlink" Target="http://klk.pp.ru/uploads/posts/uz-v1.jpg" TargetMode="External"/><Relationship Id="rId7" Type="http://schemas.openxmlformats.org/officeDocument/2006/relationships/hyperlink" Target="http://2c-foto.ru/5ff078f9436028dbdf43147ec817617a.jpg" TargetMode="Externa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jpeg"/><Relationship Id="rId5" Type="http://schemas.openxmlformats.org/officeDocument/2006/relationships/image" Target="../media/image90.jpeg"/><Relationship Id="rId4" Type="http://schemas.openxmlformats.org/officeDocument/2006/relationships/image" Target="../media/image4.jpe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jpeg"/><Relationship Id="rId3" Type="http://schemas.openxmlformats.org/officeDocument/2006/relationships/hyperlink" Target="http://klk.pp.ru/uploads/posts/uz-v1.jpg" TargetMode="External"/><Relationship Id="rId7" Type="http://schemas.openxmlformats.org/officeDocument/2006/relationships/image" Target="../media/image95.jpeg"/><Relationship Id="rId12" Type="http://schemas.openxmlformats.org/officeDocument/2006/relationships/image" Target="../media/image100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jpeg"/><Relationship Id="rId11" Type="http://schemas.openxmlformats.org/officeDocument/2006/relationships/image" Target="../media/image99.jpeg"/><Relationship Id="rId5" Type="http://schemas.openxmlformats.org/officeDocument/2006/relationships/image" Target="../media/image93.jpeg"/><Relationship Id="rId10" Type="http://schemas.openxmlformats.org/officeDocument/2006/relationships/image" Target="../media/image98.jpeg"/><Relationship Id="rId4" Type="http://schemas.openxmlformats.org/officeDocument/2006/relationships/image" Target="../media/image4.jpeg"/><Relationship Id="rId9" Type="http://schemas.openxmlformats.org/officeDocument/2006/relationships/image" Target="../media/image97.jpe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jpeg"/><Relationship Id="rId3" Type="http://schemas.openxmlformats.org/officeDocument/2006/relationships/hyperlink" Target="http://klk.pp.ru/uploads/posts/uz-v1.jpg" TargetMode="External"/><Relationship Id="rId7" Type="http://schemas.openxmlformats.org/officeDocument/2006/relationships/image" Target="../media/image102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novostey.com/i4/2009/07/30/6a6252360d917f4211e099fdf3ea8441.JPEG" TargetMode="External"/><Relationship Id="rId5" Type="http://schemas.openxmlformats.org/officeDocument/2006/relationships/image" Target="../media/image101.jpeg"/><Relationship Id="rId4" Type="http://schemas.openxmlformats.org/officeDocument/2006/relationships/image" Target="../media/image4.jpeg"/><Relationship Id="rId9" Type="http://schemas.openxmlformats.org/officeDocument/2006/relationships/image" Target="../media/image10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klk.pp.ru/uploads/posts/uz-v1.jpg" TargetMode="Externa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klk.pp.ru/uploads/posts/uz-v1.jpg" TargetMode="Externa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5.jpeg"/><Relationship Id="rId4" Type="http://schemas.openxmlformats.org/officeDocument/2006/relationships/image" Target="../media/image4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://klk.pp.ru/uploads/posts/uz-v1.jpg" TargetMode="Externa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6.jpeg"/><Relationship Id="rId5" Type="http://schemas.openxmlformats.org/officeDocument/2006/relationships/hyperlink" Target="http://www.stihi.ru/pics/2012/07/28/3396.jpg" TargetMode="External"/><Relationship Id="rId4" Type="http://schemas.openxmlformats.org/officeDocument/2006/relationships/image" Target="../media/image4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klk.pp.ru/uploads/posts/uz-v1.jpg" TargetMode="Externa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klk.pp.ru/uploads/posts/uz-v1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klk.pp.ru/uploads/posts/uz-v1.jpg" TargetMode="Externa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hyperlink" Target="http://klk.pp.ru/uploads/posts/uz-v1.jpg" TargetMode="External"/><Relationship Id="rId7" Type="http://schemas.openxmlformats.org/officeDocument/2006/relationships/hyperlink" Target="http://www.zhaba.ru/_pics/ordjt4e0wnv7y5x0.jpg" TargetMode="Externa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hyperlink" Target="http://images.yandex.ru/yandsearch?img_url=http://cicpx.narod.ru/2005-03-09/image007.jpg&amp;iorient=&amp;nojs=1&amp;icolor=&amp;site=&amp;text=%D1%80%D1%83%D1%81%D1%81%D0%BA%D0%BE%D0%B5%20%D0%BD%D0%B0%D1%80%D0%BE%D0%B4%D0%BD%D0%BE%D0%B5%20%20%D1%80%D1%83%D0%BA%D0%BE%D0%BF%D0%BE%D0%B6%D0%B0%D1%82%D0%B8%D0%B5&amp;wp=&amp;pos=4&amp;isize=&amp;type=&amp;recent=&amp;rpt=simage&amp;itype=" TargetMode="Externa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klk.pp.ru/uploads/posts/uz-v1.jpg" TargetMode="External"/><Relationship Id="rId7" Type="http://schemas.openxmlformats.org/officeDocument/2006/relationships/image" Target="../media/image11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hyperlink" Target="http://images.yandex.ru/yandsearch?img_url=http://cs4321.userapi.com/u10335256/94635287/s_ba99279f.jpg&amp;iorient=&amp;nojs=1&amp;icolor=&amp;site=&amp;text=%D1%80%D1%83%D1%81%D1%81%D0%BA%D0%B0%D1%8F%20%D1%81%D0%B2%D0%B0%D0%B4%D1%8C%D0%B1%D0%B0&amp;wp=&amp;pos=3&amp;isize=&amp;type=&amp;recent=&amp;rpt=simage&amp;itype=" TargetMode="Externa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klk.pp.ru/uploads/posts/uz-v1.jpg" TargetMode="External"/><Relationship Id="rId7" Type="http://schemas.openxmlformats.org/officeDocument/2006/relationships/image" Target="../media/image13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lavs.org.ua/img/calendar_t.jpg" TargetMode="External"/><Relationship Id="rId5" Type="http://schemas.openxmlformats.org/officeDocument/2006/relationships/image" Target="../media/image12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hyperlink" Target="http://klk.pp.ru/uploads/posts/uz-v1.jpg" TargetMode="External"/><Relationship Id="rId7" Type="http://schemas.openxmlformats.org/officeDocument/2006/relationships/hyperlink" Target="http://images.yandex.ru/yandsearch?img_url=http://img-fotki.yandex.ru/get/2712/tatyanasadovikova.4/0_22f77_a951c977_L&amp;iorient=&amp;icolor=&amp;site=&amp;text=%D0%BA%D0%BE%D0%BB%D1%8F%D0%B4%D0%BE%D0%B2%D0%B0%D0%BD%D0%B8%D0%B5%20%D0%BD%D0%B0%20%D1%80%D1%83%D1%81%D0%B8%20%20%D0%BA%D0%B0%D1%80%D1%82%D0%B8%D0%BD%D0%BA%D0%B8&amp;wp=&amp;pos=12&amp;isize=&amp;type=&amp;recent=&amp;rpt=simage&amp;itype=&amp;nojs=1" TargetMode="Externa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hyperlink" Target="http://images.yandex.ru/yandsearch?img_url=http://s016.radikal.ru/i337/1101/ca/0d1e0b9040e7.jpg&amp;iorient=&amp;icolor=&amp;p=3&amp;site=&amp;text=%D0%BA%D0%BE%D0%BB%D1%8F%D0%B4%D0%BE%D0%B2%D0%B0%D0%BD%D0%B8%D0%B5%20%D0%BD%D0%B0%20%D1%80%D1%83%D1%81%D0%B8%20%20%D0%BA%D0%B0%D1%80%D1%82%D0%B8%D0%BD%D0%BA%D0%B8&amp;wp=&amp;pos=100&amp;isize=&amp;type=&amp;recent=&amp;rpt=simage&amp;itype=&amp;nojs=1" TargetMode="Externa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Прямоугольник 4"/>
          <p:cNvSpPr>
            <a:spLocks noChangeArrowheads="1"/>
          </p:cNvSpPr>
          <p:nvPr/>
        </p:nvSpPr>
        <p:spPr bwMode="auto">
          <a:xfrm>
            <a:off x="971550" y="333375"/>
            <a:ext cx="7561263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6000" b="1">
                <a:solidFill>
                  <a:srgbClr val="7030A0"/>
                </a:solidFill>
                <a:latin typeface="Bolero script" pitchFamily="66" charset="0"/>
              </a:rPr>
              <a:t>Обычаи, обряды и традиции русского народа </a:t>
            </a:r>
          </a:p>
        </p:txBody>
      </p:sp>
      <p:pic>
        <p:nvPicPr>
          <p:cNvPr id="2051" name="Picture 2" descr="http://go4.imgsmail.ru/imgpreview?key=http%3A//900igr.net/datai/istorija/Russkij-byt/0002-002-Byt-russkikh-ljudej.jpg&amp;mb=imgdb_preview_10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2781300"/>
            <a:ext cx="3846512" cy="331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Rectangle 1"/>
          <p:cNvSpPr>
            <a:spLocks noChangeArrowheads="1"/>
          </p:cNvSpPr>
          <p:nvPr/>
        </p:nvSpPr>
        <p:spPr bwMode="auto">
          <a:xfrm>
            <a:off x="900113" y="4508500"/>
            <a:ext cx="45354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b="1" i="1">
                <a:ea typeface="Calibri" panose="020F0502020204030204" pitchFamily="34" charset="0"/>
                <a:cs typeface="Calibri" panose="020F0502020204030204" pitchFamily="34" charset="0"/>
              </a:rPr>
              <a:t>«Чем дальше в будущее входим, </a:t>
            </a:r>
            <a:endParaRPr lang="ru-RU" altLang="ru-RU" b="1" i="1"/>
          </a:p>
          <a:p>
            <a:r>
              <a:rPr lang="ru-RU" altLang="ru-RU" b="1" i="1">
                <a:ea typeface="Calibri" panose="020F0502020204030204" pitchFamily="34" charset="0"/>
                <a:cs typeface="Calibri" panose="020F0502020204030204" pitchFamily="34" charset="0"/>
              </a:rPr>
              <a:t>тем больше прошлым дорожим…»</a:t>
            </a:r>
            <a:endParaRPr lang="ru-RU" altLang="ru-RU" b="1" i="1"/>
          </a:p>
          <a:p>
            <a:endParaRPr lang="ru-RU" altLang="ru-RU"/>
          </a:p>
        </p:txBody>
      </p:sp>
      <p:sp>
        <p:nvSpPr>
          <p:cNvPr id="2054" name="Прямоугольник 8"/>
          <p:cNvSpPr>
            <a:spLocks noChangeArrowheads="1"/>
          </p:cNvSpPr>
          <p:nvPr/>
        </p:nvSpPr>
        <p:spPr bwMode="auto">
          <a:xfrm>
            <a:off x="5003800" y="6092825"/>
            <a:ext cx="43211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dirty="0"/>
              <a:t> </a:t>
            </a:r>
            <a:r>
              <a:rPr lang="ru-RU" altLang="ru-RU" sz="1600" b="1" dirty="0" err="1" smtClean="0"/>
              <a:t>Подготовила:Шешина</a:t>
            </a:r>
            <a:r>
              <a:rPr lang="ru-RU" altLang="ru-RU" sz="1600" b="1" dirty="0" smtClean="0"/>
              <a:t> Виолетта 4А.</a:t>
            </a:r>
            <a:endParaRPr lang="ru-RU" altLang="ru-RU" sz="1600" b="1" dirty="0"/>
          </a:p>
        </p:txBody>
      </p:sp>
      <p:sp>
        <p:nvSpPr>
          <p:cNvPr id="2055" name="Прямоугольник 9"/>
          <p:cNvSpPr>
            <a:spLocks noChangeArrowheads="1"/>
          </p:cNvSpPr>
          <p:nvPr/>
        </p:nvSpPr>
        <p:spPr bwMode="auto">
          <a:xfrm>
            <a:off x="1619672" y="6293088"/>
            <a:ext cx="18473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sz="1600" b="1" dirty="0"/>
          </a:p>
        </p:txBody>
      </p:sp>
      <p:pic>
        <p:nvPicPr>
          <p:cNvPr id="2056" name="Picture 3" descr="frame22P_va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1" r="92038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1" descr="uz-v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3" descr="frame22P_v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1" r="92038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Рисунок 136" descr="http://culture.astrgorod.ru/sites/default/files/maslenitsapost4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88913"/>
            <a:ext cx="3816350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Прямоугольник 6"/>
          <p:cNvSpPr>
            <a:spLocks noChangeArrowheads="1"/>
          </p:cNvSpPr>
          <p:nvPr/>
        </p:nvSpPr>
        <p:spPr bwMode="auto">
          <a:xfrm>
            <a:off x="5003800" y="476250"/>
            <a:ext cx="3889375" cy="233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Масленица</a:t>
            </a: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 (проводы зимы и встреча весны)- длилась целую неделю и   Начиная с четверга масленичной недели все работы прекращались, начиналось шумное веселье. Ходили друг к другу в гости, обильно угощались блинами, оладьями, пирогами, была и выпивка</a:t>
            </a:r>
            <a:r>
              <a:rPr lang="ru-RU" alt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</a:p>
        </p:txBody>
      </p:sp>
      <p:sp>
        <p:nvSpPr>
          <p:cNvPr id="12294" name="Прямоугольник 8"/>
          <p:cNvSpPr>
            <a:spLocks noChangeArrowheads="1"/>
          </p:cNvSpPr>
          <p:nvPr/>
        </p:nvSpPr>
        <p:spPr bwMode="auto">
          <a:xfrm>
            <a:off x="900113" y="3357563"/>
            <a:ext cx="4679950" cy="335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400">
                <a:latin typeface="Times New Roman" panose="02020603050405020304" pitchFamily="18" charset="0"/>
                <a:cs typeface="Times New Roman" panose="02020603050405020304" pitchFamily="18" charset="0"/>
              </a:rPr>
              <a:t>Широкая Масленица – Сырная неделя!</a:t>
            </a:r>
            <a:br>
              <a:rPr lang="ru-RU" altLang="ru-RU" sz="14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400">
                <a:latin typeface="Times New Roman" panose="02020603050405020304" pitchFamily="18" charset="0"/>
                <a:cs typeface="Times New Roman" panose="02020603050405020304" pitchFamily="18" charset="0"/>
              </a:rPr>
              <a:t>Ты пришла нарядная к нам Весну встречать.</a:t>
            </a:r>
            <a:br>
              <a:rPr lang="ru-RU" altLang="ru-RU" sz="14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400">
                <a:latin typeface="Times New Roman" panose="02020603050405020304" pitchFamily="18" charset="0"/>
                <a:cs typeface="Times New Roman" panose="02020603050405020304" pitchFamily="18" charset="0"/>
              </a:rPr>
              <a:t>Печь блины и развлекаться будем всю неделю,</a:t>
            </a:r>
            <a:br>
              <a:rPr lang="ru-RU" altLang="ru-RU" sz="14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400">
                <a:latin typeface="Times New Roman" panose="02020603050405020304" pitchFamily="18" charset="0"/>
                <a:cs typeface="Times New Roman" panose="02020603050405020304" pitchFamily="18" charset="0"/>
              </a:rPr>
              <a:t>Чтоб Зиму студёную из дому прогнать!</a:t>
            </a:r>
          </a:p>
          <a:p>
            <a:pPr eaLnBrk="1" hangingPunct="1"/>
            <a:r>
              <a:rPr lang="ru-RU" altLang="ru-RU" sz="1400">
                <a:latin typeface="Times New Roman" panose="02020603050405020304" pitchFamily="18" charset="0"/>
                <a:cs typeface="Times New Roman" panose="02020603050405020304" pitchFamily="18" charset="0"/>
              </a:rPr>
              <a:t>Понедельник – «Встреча»</a:t>
            </a:r>
            <a:br>
              <a:rPr lang="ru-RU" altLang="ru-RU" sz="14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400">
                <a:latin typeface="Times New Roman" panose="02020603050405020304" pitchFamily="18" charset="0"/>
                <a:cs typeface="Times New Roman" panose="02020603050405020304" pitchFamily="18" charset="0"/>
              </a:rPr>
              <a:t> Вторник – «Заигрыш»</a:t>
            </a:r>
            <a:br>
              <a:rPr lang="ru-RU" altLang="ru-RU" sz="14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400">
                <a:latin typeface="Times New Roman" panose="02020603050405020304" pitchFamily="18" charset="0"/>
                <a:cs typeface="Times New Roman" panose="02020603050405020304" pitchFamily="18" charset="0"/>
              </a:rPr>
              <a:t>Среда- «Лакомка»</a:t>
            </a:r>
          </a:p>
          <a:p>
            <a:pPr eaLnBrk="1" hangingPunct="1"/>
            <a:r>
              <a:rPr lang="ru-RU" altLang="ru-RU" sz="1400">
                <a:latin typeface="Times New Roman" panose="02020603050405020304" pitchFamily="18" charset="0"/>
                <a:cs typeface="Times New Roman" panose="02020603050405020304" pitchFamily="18" charset="0"/>
              </a:rPr>
              <a:t>Четверг – «Разгуляй»</a:t>
            </a:r>
          </a:p>
          <a:p>
            <a:pPr eaLnBrk="1" hangingPunct="1"/>
            <a:r>
              <a:rPr lang="ru-RU" altLang="ru-RU" sz="1400">
                <a:latin typeface="Times New Roman" panose="02020603050405020304" pitchFamily="18" charset="0"/>
                <a:cs typeface="Times New Roman" panose="02020603050405020304" pitchFamily="18" charset="0"/>
              </a:rPr>
              <a:t>Пятница «Вечера  у тёщи»</a:t>
            </a:r>
          </a:p>
          <a:p>
            <a:pPr eaLnBrk="1" hangingPunct="1"/>
            <a:r>
              <a:rPr lang="ru-RU" altLang="ru-RU" sz="1400">
                <a:latin typeface="Times New Roman" panose="02020603050405020304" pitchFamily="18" charset="0"/>
                <a:cs typeface="Times New Roman" panose="02020603050405020304" pitchFamily="18" charset="0"/>
              </a:rPr>
              <a:t>Суббота –»Золовкины угощения»</a:t>
            </a:r>
          </a:p>
          <a:p>
            <a:pPr eaLnBrk="1" hangingPunct="1"/>
            <a:r>
              <a:rPr lang="ru-RU" altLang="ru-RU" sz="1400">
                <a:latin typeface="Times New Roman" panose="02020603050405020304" pitchFamily="18" charset="0"/>
                <a:cs typeface="Times New Roman" panose="02020603050405020304" pitchFamily="18" charset="0"/>
              </a:rPr>
              <a:t>Воскресенье – «Прощеный день» </a:t>
            </a:r>
          </a:p>
          <a:p>
            <a:pPr eaLnBrk="1" hangingPunct="1"/>
            <a:r>
              <a:rPr lang="ru-RU" altLang="ru-RU" sz="1400">
                <a:latin typeface="Times New Roman" panose="02020603050405020304" pitchFamily="18" charset="0"/>
                <a:cs typeface="Times New Roman" panose="02020603050405020304" pitchFamily="18" charset="0"/>
              </a:rPr>
              <a:t>Пышные гулянье Ярмарка венчает.</a:t>
            </a:r>
            <a:br>
              <a:rPr lang="ru-RU" altLang="ru-RU" sz="14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400">
                <a:latin typeface="Times New Roman" panose="02020603050405020304" pitchFamily="18" charset="0"/>
                <a:cs typeface="Times New Roman" panose="02020603050405020304" pitchFamily="18" charset="0"/>
              </a:rPr>
              <a:t>До свиданья, Масленица, приходи опять</a:t>
            </a:r>
            <a:r>
              <a:rPr lang="ru-RU" alt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br>
              <a:rPr lang="ru-RU" alt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1200" b="1" i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5" name="Picture 9" descr="http://ru-an.info/Photo/2011/news_linked/foto-878-637.jpg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357563"/>
            <a:ext cx="4464050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" descr="uz-v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Прямоугольник 3"/>
          <p:cNvSpPr>
            <a:spLocks noChangeArrowheads="1"/>
          </p:cNvSpPr>
          <p:nvPr/>
        </p:nvSpPr>
        <p:spPr bwMode="auto">
          <a:xfrm>
            <a:off x="971550" y="188913"/>
            <a:ext cx="4572000" cy="313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/>
              <a:t>  </a:t>
            </a:r>
            <a:r>
              <a:rPr lang="ru-RU" altLang="ru-RU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Пасха</a:t>
            </a: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 ( расцвет весны, пробуждение жизни) - церковный праздник </a:t>
            </a:r>
          </a:p>
          <a:p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 На Пасху украшали дом  срезанной вербой, пекли сдобные хлеба (куличи, пасхи), красили яйца (Крашенки), посещали церковь, ходили друг к другу в гости, обменивались при встрече крашенками, христосовались (целовались)</a:t>
            </a:r>
            <a:r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, приветствовали  друг друга: </a:t>
            </a:r>
          </a:p>
          <a:p>
            <a:r>
              <a:rPr lang="ru-RU" altLang="ru-RU" i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i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«Христос воскрес!» - «Воистину воскрес!»</a:t>
            </a:r>
            <a:r>
              <a:rPr lang="ru-RU" altLang="ru-RU" i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r>
              <a:rPr lang="ru-RU" altLang="ru-RU" i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</p:txBody>
      </p:sp>
      <p:sp>
        <p:nvSpPr>
          <p:cNvPr id="13316" name="Прямоугольник 4"/>
          <p:cNvSpPr>
            <a:spLocks noChangeArrowheads="1"/>
          </p:cNvSpPr>
          <p:nvPr/>
        </p:nvSpPr>
        <p:spPr bwMode="auto">
          <a:xfrm>
            <a:off x="2916238" y="6488113"/>
            <a:ext cx="59769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Яйца – символ Солнца и зарождения новой жизни.  </a:t>
            </a:r>
            <a:endParaRPr lang="ru-RU" altLang="ru-RU"/>
          </a:p>
        </p:txBody>
      </p:sp>
      <p:pic>
        <p:nvPicPr>
          <p:cNvPr id="13317" name="Picture 15" descr="http://img-fotki.yandex.ru/get/4307/sunny-fanny.51/0_35b5b_a331cd03_XL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3213100"/>
            <a:ext cx="2665412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Прямоугольник 11"/>
          <p:cNvSpPr>
            <a:spLocks noChangeArrowheads="1"/>
          </p:cNvSpPr>
          <p:nvPr/>
        </p:nvSpPr>
        <p:spPr bwMode="auto">
          <a:xfrm>
            <a:off x="3924300" y="4292600"/>
            <a:ext cx="457200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На Пасху водили хороводы, гуляли  по улицам, катались на качелях, катали яйца . После пасхальной недели во вторник отмечали родительский день - посещали кладбища, приносили еду к могилам умерших родственников, в том числе и пасхальную.</a:t>
            </a:r>
            <a:r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altLang="ru-RU"/>
          </a:p>
        </p:txBody>
      </p:sp>
      <p:pic>
        <p:nvPicPr>
          <p:cNvPr id="13319" name="Picture 17" descr="http://www.spochan.ee/1123i367x500.jpg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60350"/>
            <a:ext cx="3025775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 descr="frame22P_v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1" r="92038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1116013" y="0"/>
            <a:ext cx="4643437" cy="335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1200" b="1">
                <a:solidFill>
                  <a:srgbClr val="FF0000"/>
                </a:solidFill>
                <a:cs typeface="Times New Roman" panose="02020603050405020304" pitchFamily="18" charset="0"/>
              </a:rPr>
              <a:t> </a:t>
            </a:r>
            <a:endParaRPr lang="ru-RU" altLang="ru-RU" sz="1200">
              <a:cs typeface="Times New Roman" panose="02020603050405020304" pitchFamily="18" charset="0"/>
            </a:endParaRPr>
          </a:p>
          <a:p>
            <a:r>
              <a:rPr lang="ru-RU" altLang="ru-RU" sz="1200">
                <a:solidFill>
                  <a:srgbClr val="FF0000"/>
                </a:solidFill>
                <a:cs typeface="Times New Roman" panose="02020603050405020304" pitchFamily="18" charset="0"/>
              </a:rPr>
              <a:t>  </a:t>
            </a:r>
            <a:r>
              <a:rPr lang="ru-RU" altLang="ru-RU" sz="2000">
                <a:solidFill>
                  <a:srgbClr val="FF0000"/>
                </a:solidFill>
                <a:cs typeface="Times New Roman" panose="02020603050405020304" pitchFamily="18" charset="0"/>
              </a:rPr>
              <a:t>Семик и </a:t>
            </a:r>
            <a:r>
              <a:rPr lang="ru-RU" altLang="ru-RU" sz="2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Троица</a:t>
            </a:r>
            <a:r>
              <a:rPr lang="ru-RU" altLang="ru-RU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 Их праздновали на седьмой неделе после Пасхи (Семик - в четверг, а Троицу - в воскресенье), В Семик девушки ходили в лес, плели венки из березовых ветвей, пели троичные песни и бросали венки в реку. Если венок тонул, это считалось плохой приметой, если же приставал к берегу, это означало, что девушка должна скоро выйти замуж. До этого варили в складчину пиво и веселились с парнями на берегу реки до поздней ночи.  </a:t>
            </a:r>
          </a:p>
        </p:txBody>
      </p:sp>
      <p:pic>
        <p:nvPicPr>
          <p:cNvPr id="14341" name="Picture 6" descr="http://im3-tub-ru.yandex.net/i?id=180458430-65-72&amp;n=21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3500438"/>
            <a:ext cx="3168650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8" descr="http://s44.radikal.ru/i106/0906/46/1b4483f3a4fb.jpg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188913"/>
            <a:ext cx="3168650" cy="431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3" name="Прямоугольник 6"/>
          <p:cNvSpPr>
            <a:spLocks noChangeArrowheads="1"/>
          </p:cNvSpPr>
          <p:nvPr/>
        </p:nvSpPr>
        <p:spPr bwMode="auto">
          <a:xfrm>
            <a:off x="4356100" y="4724400"/>
            <a:ext cx="4572000" cy="175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До этого варили в складчину пиво и веселились с парнями на берегу реки до поздней ночи. В Троицу было принято украшать внутреннюю часть дома березовыми ветвями. Традиционной пищей были яйца, яичница и другие блюда из яиц.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3" descr="frame22P_v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1" r="92038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Прямоугольник 3"/>
          <p:cNvSpPr>
            <a:spLocks noChangeArrowheads="1"/>
          </p:cNvSpPr>
          <p:nvPr/>
        </p:nvSpPr>
        <p:spPr bwMode="auto">
          <a:xfrm>
            <a:off x="1187450" y="188913"/>
            <a:ext cx="7056438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>
                <a:solidFill>
                  <a:srgbClr val="FF0000"/>
                </a:solidFill>
              </a:rPr>
              <a:t> </a:t>
            </a:r>
            <a:r>
              <a:rPr lang="ru-RU" altLang="ru-RU" sz="2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Посиделки (супредки)  </a:t>
            </a: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устраивались в осенне-зимний период Вечерами молодежь собиралась у одинокой пожилой женщины, девушки и молодые женщины приносили кудель и другую работу - пряли, вышивали, вязали. Здесь обсуждали всякие сельские дела, рассказывали истории и сказки, пели песни. Пришедшие на вечерку парни присматривали невест, шутили, развлекались.</a:t>
            </a:r>
          </a:p>
        </p:txBody>
      </p:sp>
      <p:pic>
        <p:nvPicPr>
          <p:cNvPr id="15365" name="Рисунок 140" descr="http://rtrclub.ru/images/VidHandmade/800/3/ru--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2349500"/>
            <a:ext cx="2352675" cy="388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3" descr="789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2349500"/>
            <a:ext cx="5041900" cy="388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3" descr="frame22P_v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1" r="92038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Прямоугольник 3"/>
          <p:cNvSpPr>
            <a:spLocks noChangeArrowheads="1"/>
          </p:cNvSpPr>
          <p:nvPr/>
        </p:nvSpPr>
        <p:spPr bwMode="auto">
          <a:xfrm>
            <a:off x="4284663" y="333375"/>
            <a:ext cx="4679950" cy="233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>
                <a:solidFill>
                  <a:srgbClr val="FF0000"/>
                </a:solidFill>
              </a:rPr>
              <a:t>Сборы (хороводы, улицы)-  </a:t>
            </a:r>
            <a:r>
              <a:rPr lang="ru-RU" altLang="ru-RU"/>
              <a:t>летнее развлечение  молодежи  на околице деревни, на берегу реки или у леса.  Плели венки из полевых цветов,  играли в игры, пели и плясали, водили хороводы. Задерживались допоздна. Главной фигурой был хороший местный гармонист.</a:t>
            </a:r>
          </a:p>
        </p:txBody>
      </p:sp>
      <p:pic>
        <p:nvPicPr>
          <p:cNvPr id="16389" name="Рисунок 108" descr="http://h6.img.mediacache.rugion.ru/_i/forum/files/95/72/96/9572962_0s369_132120875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3644900"/>
            <a:ext cx="327660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Рисунок 171" descr="http://www.villina.net/_nw/1/64896255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88913"/>
            <a:ext cx="2879725" cy="2513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5" descr="http://www.poseti-nn.ru/images/afisha/6145.jpg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3068638"/>
            <a:ext cx="2374900" cy="330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3" descr="frame22P_v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1" r="92038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Прямоугольник 1"/>
          <p:cNvSpPr>
            <a:spLocks noChangeArrowheads="1"/>
          </p:cNvSpPr>
          <p:nvPr/>
        </p:nvSpPr>
        <p:spPr bwMode="auto">
          <a:xfrm>
            <a:off x="971550" y="188913"/>
            <a:ext cx="7561263" cy="372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Обряд русской свадьбы. </a:t>
            </a:r>
          </a:p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Не то что в каждой деревне, но даже и в городе существовали свои особенности, оттенки этого поэтического и одновременно исполненного глубокого смысла действа. Остается лишь удивляться, с какой основательностью и уважением подходили наши предки к рождению новой семьи. Навсегда оставалась у молодых память о главном моменте их жизни.  Молодых осыпали хмелем, так как хмель – это древний символ плодородия и многочадия . Невеста берет  с собою в дом жениха родительское благословение и сундук с приданым .Старинный обычай – разувание мужа молодой женой. Смысл  - таким образом молодая супруга подчеркивала свою покорность или согласие на главенство мужчины в семье .</a:t>
            </a:r>
          </a:p>
          <a:p>
            <a:pPr eaLnBrk="1" hangingPunct="1"/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413" name="Picture 3" descr="http://os1.i.ua/3/1/7778292_5504c0a.jp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3573463"/>
            <a:ext cx="4608512" cy="308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3" descr="frame22P_v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1" r="92038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Прямоугольник 1"/>
          <p:cNvSpPr>
            <a:spLocks noChangeArrowheads="1"/>
          </p:cNvSpPr>
          <p:nvPr/>
        </p:nvSpPr>
        <p:spPr bwMode="auto">
          <a:xfrm>
            <a:off x="971550" y="188913"/>
            <a:ext cx="7561263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Обряд Крещения</a:t>
            </a:r>
          </a:p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hangingPunct="1"/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437" name="Rectangle 4"/>
          <p:cNvSpPr>
            <a:spLocks noChangeArrowheads="1"/>
          </p:cNvSpPr>
          <p:nvPr/>
        </p:nvSpPr>
        <p:spPr bwMode="auto">
          <a:xfrm>
            <a:off x="1042988" y="765175"/>
            <a:ext cx="7777162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Главным обрядом, отмечавшим начало жизни ребенка было его крещение. Обряд совершали в церкви или дома. Как правило, младенца крестили на третий или сороковой день после рождения. Родителям не положено было присутствовать при крещении, вместо них были крестная мать, которая дарила рубашку и крестный отец, который должен был подарить ребенку нательный крест </a:t>
            </a:r>
            <a:r>
              <a:rPr lang="ru-RU" altLang="ru-RU" u="sng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altLang="ru-RU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8438" name="Picture 6" descr="Обряд крещения">
            <a:hlinkClick r:id="rId5" tooltip="Обряд крещения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2420938"/>
            <a:ext cx="4968875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3" descr="frame22P_v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1" r="92038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Прямоугольник 3"/>
          <p:cNvSpPr>
            <a:spLocks noChangeArrowheads="1"/>
          </p:cNvSpPr>
          <p:nvPr/>
        </p:nvSpPr>
        <p:spPr bwMode="auto">
          <a:xfrm>
            <a:off x="2987675" y="188913"/>
            <a:ext cx="3333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Катание на русской тройке</a:t>
            </a:r>
          </a:p>
        </p:txBody>
      </p:sp>
      <p:pic>
        <p:nvPicPr>
          <p:cNvPr id="19461" name="Picture 2" descr="i?id=18758126-36-72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692150"/>
            <a:ext cx="4105275" cy="288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4" descr="http://s6.postimage.org/qn8efdzk1/image.jpg"/>
          <p:cNvPicPr>
            <a:picLocks noChangeAspect="1" noChangeArrowheads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357563"/>
            <a:ext cx="4537075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9464" name="Rectangle 6"/>
          <p:cNvSpPr>
            <a:spLocks noChangeArrowheads="1"/>
          </p:cNvSpPr>
          <p:nvPr/>
        </p:nvSpPr>
        <p:spPr bwMode="auto">
          <a:xfrm>
            <a:off x="0" y="33528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9465" name="Прямоугольник 9"/>
          <p:cNvSpPr>
            <a:spLocks noChangeArrowheads="1"/>
          </p:cNvSpPr>
          <p:nvPr/>
        </p:nvSpPr>
        <p:spPr bwMode="auto">
          <a:xfrm>
            <a:off x="5219700" y="692150"/>
            <a:ext cx="45720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Тройка, тройка прилетела, </a:t>
            </a:r>
            <a:b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Скакуны в той тройке белы. </a:t>
            </a:r>
            <a:b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А в санях сидит царица </a:t>
            </a:r>
            <a:b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Белокоса, белолица. </a:t>
            </a:r>
            <a:b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Как махнула рукавом – </a:t>
            </a:r>
            <a:b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Все покрылось серебром,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3" descr="frame22P_v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1" r="92038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Прямоугольник 4"/>
          <p:cNvSpPr>
            <a:spLocks noChangeArrowheads="1"/>
          </p:cNvSpPr>
          <p:nvPr/>
        </p:nvSpPr>
        <p:spPr bwMode="auto">
          <a:xfrm>
            <a:off x="3203575" y="0"/>
            <a:ext cx="25669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Русская изба</a:t>
            </a:r>
          </a:p>
        </p:txBody>
      </p:sp>
      <p:pic>
        <p:nvPicPr>
          <p:cNvPr id="20485" name="Picture 11" descr="http://www.drugaya-arh.ru/200-text/arh-slov/pic-hata1.jp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149725"/>
            <a:ext cx="3673475" cy="250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7" descr="http://img0.liveinternet.ru/images/attach/c/1/54/668/54668832_srub2.jpg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3978275"/>
            <a:ext cx="3321050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7" name="Прямоугольник 11"/>
          <p:cNvSpPr>
            <a:spLocks noChangeArrowheads="1"/>
          </p:cNvSpPr>
          <p:nvPr/>
        </p:nvSpPr>
        <p:spPr bwMode="auto">
          <a:xfrm>
            <a:off x="1042988" y="620713"/>
            <a:ext cx="4897437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традиционный дом состоит из двух частей: холодной (сени, клеть, подклеть) и тёплой (там, где находилась печь).  Всё в доме было продуманно до мелочей и выверено веками. Дом строился из сосны. А крышу крыли соломой или осиновыми дощечками. Передний конец крыши имел конёк – знак устремления. Только русские сравнивали дом с колесницей, которая должна привести семью к лучшему будущему. Снаружи дома украшались резьбой. До наших времён сохранилась традиция использования наличников. В сенях хозяева хранили различную утварь, а в самом доме чётко выделялся, так называемый «бабий кут». Где хозяйки готовили и рукодельничали.</a:t>
            </a:r>
          </a:p>
        </p:txBody>
      </p:sp>
      <p:pic>
        <p:nvPicPr>
          <p:cNvPr id="20488" name="Рисунок 17" descr="http://www.burykina-o.narod.ru/club/r_slides/slide04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549275"/>
            <a:ext cx="3024188" cy="276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3" descr="frame22P_v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1" r="92038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5" descr="http://supercook.ru/images-skazki-vypusk/rus-izba-02.jp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260350"/>
            <a:ext cx="3816350" cy="568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64163" y="908050"/>
            <a:ext cx="3024187" cy="45243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ru-RU" dirty="0">
                <a:latin typeface="Arial" charset="0"/>
                <a:cs typeface="Times New Roman" pitchFamily="18" charset="0"/>
              </a:rPr>
              <a:t>Что ни терем, ни изба – </a:t>
            </a:r>
            <a:endParaRPr lang="ru-RU" sz="1050" dirty="0">
              <a:latin typeface="Arial" charset="0"/>
            </a:endParaRPr>
          </a:p>
          <a:p>
            <a:pPr eaLnBrk="0" hangingPunct="0">
              <a:defRPr/>
            </a:pPr>
            <a:r>
              <a:rPr lang="ru-RU" dirty="0">
                <a:latin typeface="Arial" charset="0"/>
                <a:cs typeface="Times New Roman" pitchFamily="18" charset="0"/>
              </a:rPr>
              <a:t>Позолота, да резьба.</a:t>
            </a:r>
            <a:endParaRPr lang="ru-RU" sz="1050" dirty="0">
              <a:latin typeface="Arial" charset="0"/>
            </a:endParaRPr>
          </a:p>
          <a:p>
            <a:pPr eaLnBrk="0" hangingPunct="0">
              <a:defRPr/>
            </a:pPr>
            <a:r>
              <a:rPr lang="ru-RU" dirty="0">
                <a:latin typeface="Arial" charset="0"/>
                <a:cs typeface="Times New Roman" pitchFamily="18" charset="0"/>
              </a:rPr>
              <a:t>Терем, терем, теремок,</a:t>
            </a:r>
            <a:endParaRPr lang="ru-RU" sz="1050" dirty="0">
              <a:latin typeface="Arial" charset="0"/>
            </a:endParaRPr>
          </a:p>
          <a:p>
            <a:pPr eaLnBrk="0" hangingPunct="0">
              <a:defRPr/>
            </a:pPr>
            <a:r>
              <a:rPr lang="ru-RU" dirty="0">
                <a:latin typeface="Arial" charset="0"/>
                <a:cs typeface="Times New Roman" pitchFamily="18" charset="0"/>
              </a:rPr>
              <a:t>Он затейлив и высок,</a:t>
            </a:r>
            <a:endParaRPr lang="ru-RU" sz="1050" dirty="0">
              <a:latin typeface="Arial" charset="0"/>
            </a:endParaRPr>
          </a:p>
          <a:p>
            <a:pPr eaLnBrk="0" hangingPunct="0">
              <a:defRPr/>
            </a:pPr>
            <a:r>
              <a:rPr lang="ru-RU" dirty="0">
                <a:latin typeface="Arial" charset="0"/>
                <a:cs typeface="Times New Roman" pitchFamily="18" charset="0"/>
              </a:rPr>
              <a:t>В нем окошки слюдяные,</a:t>
            </a:r>
            <a:endParaRPr lang="ru-RU" sz="1050" dirty="0">
              <a:latin typeface="Arial" charset="0"/>
            </a:endParaRPr>
          </a:p>
          <a:p>
            <a:pPr eaLnBrk="0" hangingPunct="0">
              <a:defRPr/>
            </a:pPr>
            <a:r>
              <a:rPr lang="ru-RU" dirty="0">
                <a:latin typeface="Arial" charset="0"/>
                <a:cs typeface="Times New Roman" pitchFamily="18" charset="0"/>
              </a:rPr>
              <a:t>Все наличники резные,</a:t>
            </a:r>
            <a:endParaRPr lang="ru-RU" sz="1050" dirty="0">
              <a:latin typeface="Arial" charset="0"/>
            </a:endParaRPr>
          </a:p>
          <a:p>
            <a:pPr eaLnBrk="0" hangingPunct="0">
              <a:defRPr/>
            </a:pPr>
            <a:r>
              <a:rPr lang="ru-RU" dirty="0">
                <a:latin typeface="Arial" charset="0"/>
                <a:cs typeface="Times New Roman" pitchFamily="18" charset="0"/>
              </a:rPr>
              <a:t>А на крыше петушки</a:t>
            </a:r>
            <a:endParaRPr lang="ru-RU" sz="1050" dirty="0">
              <a:latin typeface="Arial" charset="0"/>
            </a:endParaRPr>
          </a:p>
          <a:p>
            <a:pPr eaLnBrk="0" hangingPunct="0">
              <a:defRPr/>
            </a:pPr>
            <a:r>
              <a:rPr lang="ru-RU" dirty="0">
                <a:latin typeface="Arial" charset="0"/>
                <a:cs typeface="Times New Roman" pitchFamily="18" charset="0"/>
              </a:rPr>
              <a:t>Золотые гребешки.</a:t>
            </a:r>
            <a:endParaRPr lang="ru-RU" sz="1050" dirty="0">
              <a:latin typeface="Arial" charset="0"/>
            </a:endParaRPr>
          </a:p>
          <a:p>
            <a:pPr eaLnBrk="0" hangingPunct="0">
              <a:defRPr/>
            </a:pPr>
            <a:r>
              <a:rPr lang="ru-RU" dirty="0">
                <a:latin typeface="Arial" charset="0"/>
                <a:cs typeface="Times New Roman" pitchFamily="18" charset="0"/>
              </a:rPr>
              <a:t>А в перилах на крылечке </a:t>
            </a:r>
            <a:endParaRPr lang="ru-RU" sz="1050" dirty="0">
              <a:latin typeface="Arial" charset="0"/>
            </a:endParaRPr>
          </a:p>
          <a:p>
            <a:pPr eaLnBrk="0" hangingPunct="0">
              <a:defRPr/>
            </a:pPr>
            <a:r>
              <a:rPr lang="ru-RU" dirty="0">
                <a:latin typeface="Arial" charset="0"/>
                <a:cs typeface="Times New Roman" pitchFamily="18" charset="0"/>
              </a:rPr>
              <a:t>Мастер вырезал колечки,</a:t>
            </a:r>
            <a:endParaRPr lang="ru-RU" sz="1050" dirty="0">
              <a:latin typeface="Arial" charset="0"/>
            </a:endParaRPr>
          </a:p>
          <a:p>
            <a:pPr eaLnBrk="0" hangingPunct="0">
              <a:defRPr/>
            </a:pPr>
            <a:r>
              <a:rPr lang="ru-RU" dirty="0">
                <a:latin typeface="Arial" charset="0"/>
                <a:cs typeface="Times New Roman" pitchFamily="18" charset="0"/>
              </a:rPr>
              <a:t>Завитушки да цветки</a:t>
            </a:r>
            <a:endParaRPr lang="ru-RU" sz="1050" dirty="0">
              <a:latin typeface="Arial" charset="0"/>
            </a:endParaRPr>
          </a:p>
          <a:p>
            <a:pPr eaLnBrk="0" hangingPunct="0">
              <a:defRPr/>
            </a:pPr>
            <a:r>
              <a:rPr lang="ru-RU" dirty="0">
                <a:latin typeface="Arial" charset="0"/>
                <a:cs typeface="Times New Roman" pitchFamily="18" charset="0"/>
              </a:rPr>
              <a:t>И раскрасил от руки.</a:t>
            </a:r>
            <a:endParaRPr lang="ru-RU" sz="1050" dirty="0">
              <a:latin typeface="Arial" charset="0"/>
            </a:endParaRPr>
          </a:p>
          <a:p>
            <a:pPr eaLnBrk="0" hangingPunct="0">
              <a:defRPr/>
            </a:pPr>
            <a:r>
              <a:rPr lang="ru-RU" dirty="0">
                <a:latin typeface="Arial" charset="0"/>
                <a:cs typeface="Times New Roman" pitchFamily="18" charset="0"/>
              </a:rPr>
              <a:t>В терему резные двери, </a:t>
            </a:r>
            <a:endParaRPr lang="ru-RU" sz="1050" dirty="0">
              <a:latin typeface="Arial" charset="0"/>
            </a:endParaRPr>
          </a:p>
          <a:p>
            <a:pPr eaLnBrk="0" hangingPunct="0">
              <a:defRPr/>
            </a:pPr>
            <a:r>
              <a:rPr lang="ru-RU" dirty="0">
                <a:latin typeface="Arial" charset="0"/>
                <a:cs typeface="Times New Roman" pitchFamily="18" charset="0"/>
              </a:rPr>
              <a:t>На дверях цветы и звери,</a:t>
            </a:r>
            <a:endParaRPr lang="ru-RU" sz="1050" dirty="0">
              <a:latin typeface="Arial" charset="0"/>
            </a:endParaRPr>
          </a:p>
          <a:p>
            <a:pPr eaLnBrk="0" hangingPunct="0">
              <a:defRPr/>
            </a:pPr>
            <a:r>
              <a:rPr lang="ru-RU" dirty="0">
                <a:latin typeface="Arial" charset="0"/>
                <a:cs typeface="Times New Roman" pitchFamily="18" charset="0"/>
              </a:rPr>
              <a:t>В изразцах на печке в ряд</a:t>
            </a:r>
            <a:endParaRPr lang="ru-RU" sz="1050" dirty="0">
              <a:latin typeface="Arial" charset="0"/>
            </a:endParaRPr>
          </a:p>
          <a:p>
            <a:pPr eaLnBrk="0" hangingPunct="0">
              <a:defRPr/>
            </a:pPr>
            <a:r>
              <a:rPr lang="ru-RU" dirty="0">
                <a:latin typeface="Arial" charset="0"/>
                <a:cs typeface="Times New Roman" pitchFamily="18" charset="0"/>
              </a:rPr>
              <a:t>Птицы райские сидят.</a:t>
            </a:r>
            <a:endParaRPr lang="ru-RU" dirty="0"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ольник 1"/>
          <p:cNvSpPr>
            <a:spLocks noChangeArrowheads="1"/>
          </p:cNvSpPr>
          <p:nvPr/>
        </p:nvSpPr>
        <p:spPr bwMode="auto">
          <a:xfrm>
            <a:off x="900113" y="908050"/>
            <a:ext cx="4176712" cy="317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часто за событиями </a:t>
            </a:r>
          </a:p>
          <a:p>
            <a:pPr eaLnBrk="1" hangingPunct="1"/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за сутолокою дней</a:t>
            </a:r>
          </a:p>
          <a:p>
            <a:pPr eaLnBrk="1" hangingPunct="1"/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Старины своей не помним,</a:t>
            </a:r>
          </a:p>
          <a:p>
            <a:pPr eaLnBrk="1" hangingPunct="1"/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Забываем мы о ней.</a:t>
            </a:r>
          </a:p>
          <a:p>
            <a:pPr eaLnBrk="1" hangingPunct="1"/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Стали более привычны </a:t>
            </a:r>
          </a:p>
          <a:p>
            <a:pPr eaLnBrk="1" hangingPunct="1"/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Нам полёты на Луну.</a:t>
            </a:r>
          </a:p>
          <a:p>
            <a:pPr eaLnBrk="1" hangingPunct="1"/>
            <a:r>
              <a:rPr lang="ru-RU" alt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Вспомним </a:t>
            </a:r>
          </a:p>
          <a:p>
            <a:pPr eaLnBrk="1" hangingPunct="1"/>
            <a:r>
              <a:rPr lang="ru-RU" alt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старые обычаи!</a:t>
            </a:r>
          </a:p>
          <a:p>
            <a:pPr eaLnBrk="1" hangingPunct="1"/>
            <a:r>
              <a:rPr lang="ru-RU" alt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Вспомним </a:t>
            </a:r>
          </a:p>
          <a:p>
            <a:pPr eaLnBrk="1" hangingPunct="1"/>
            <a:r>
              <a:rPr lang="ru-RU" alt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нашу старину!</a:t>
            </a:r>
          </a:p>
        </p:txBody>
      </p:sp>
      <p:pic>
        <p:nvPicPr>
          <p:cNvPr id="3075" name="Рисунок 73" descr="http://admin.unassvadba.ru/Image/Nastja/kras_gorka/krasnaya_gorka_horovo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88913"/>
            <a:ext cx="4824412" cy="633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3" descr="frame22P_va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1" r="92038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1" descr="uz-v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3" descr="frame22P_v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1" r="92038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Rectangle 1"/>
          <p:cNvSpPr>
            <a:spLocks noChangeArrowheads="1"/>
          </p:cNvSpPr>
          <p:nvPr/>
        </p:nvSpPr>
        <p:spPr bwMode="auto">
          <a:xfrm>
            <a:off x="1042988" y="188913"/>
            <a:ext cx="3529012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Рядом с горницей передней</a:t>
            </a:r>
          </a:p>
          <a:p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Спальня в горнице соседней,</a:t>
            </a:r>
          </a:p>
          <a:p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И постель в ней высока,</a:t>
            </a:r>
          </a:p>
          <a:p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Высока – до потолка!</a:t>
            </a:r>
          </a:p>
          <a:p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Там перины, одеяла</a:t>
            </a:r>
          </a:p>
          <a:p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И подушек там немало,</a:t>
            </a:r>
          </a:p>
          <a:p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И стоит, покрыт ковром,</a:t>
            </a:r>
          </a:p>
          <a:p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Ларь с хозяйкиным добром.</a:t>
            </a:r>
          </a:p>
        </p:txBody>
      </p:sp>
      <p:pic>
        <p:nvPicPr>
          <p:cNvPr id="22533" name="Picture 1" descr="0_21cd4_f693cc32_X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260350"/>
            <a:ext cx="2952750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2" descr="1312409706_muzei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2708275"/>
            <a:ext cx="3455987" cy="380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5" name="Picture 4" descr="http://img1.liveinternet.ru/images/attach/c/3/77/406/77406103_4bf4f21c80ff5351d55169f7c800b18e.jpg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2708275"/>
            <a:ext cx="3671887" cy="375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3" descr="frame22P_v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1" r="92038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Rectangle 1"/>
          <p:cNvSpPr>
            <a:spLocks noChangeArrowheads="1"/>
          </p:cNvSpPr>
          <p:nvPr/>
        </p:nvSpPr>
        <p:spPr bwMode="auto">
          <a:xfrm>
            <a:off x="2051050" y="-30163"/>
            <a:ext cx="4249738" cy="52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Русская печь в избе</a:t>
            </a:r>
          </a:p>
        </p:txBody>
      </p:sp>
      <p:sp>
        <p:nvSpPr>
          <p:cNvPr id="23557" name="Прямоугольник 6"/>
          <p:cNvSpPr>
            <a:spLocks noChangeArrowheads="1"/>
          </p:cNvSpPr>
          <p:nvPr/>
        </p:nvSpPr>
        <p:spPr bwMode="auto">
          <a:xfrm>
            <a:off x="5580063" y="4005263"/>
            <a:ext cx="295275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По стенам резные лавки</a:t>
            </a:r>
          </a:p>
          <a:p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И дубовый стол резной.</a:t>
            </a:r>
          </a:p>
          <a:p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Возле печки сохнут травки,</a:t>
            </a:r>
          </a:p>
          <a:p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Собирали их весной</a:t>
            </a:r>
          </a:p>
          <a:p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Да настой варили, чтобы</a:t>
            </a:r>
          </a:p>
          <a:p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Пить зимою от хворобы.</a:t>
            </a:r>
          </a:p>
        </p:txBody>
      </p:sp>
      <p:pic>
        <p:nvPicPr>
          <p:cNvPr id="23558" name="Picture 3" descr="http://a18003.rimg.info/icon/17615530005312f4a72fc8da96650b9b0eba3897cf.jp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2708275"/>
            <a:ext cx="3960813" cy="375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9" name="Picture 7" descr="http://900igr.net/datas/istorija/Russkij-byt/0027-027-Pech.jpg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836613"/>
            <a:ext cx="3168650" cy="187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0" name="Rectangle 1"/>
          <p:cNvSpPr>
            <a:spLocks noChangeArrowheads="1"/>
          </p:cNvSpPr>
          <p:nvPr/>
        </p:nvSpPr>
        <p:spPr bwMode="auto">
          <a:xfrm>
            <a:off x="1116013" y="549275"/>
            <a:ext cx="3527425" cy="203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ru-RU" altLang="ru-RU" sz="1200">
                <a:cs typeface="Times New Roman" panose="02020603050405020304" pitchFamily="18" charset="0"/>
              </a:rPr>
              <a:t> </a:t>
            </a: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Главным в доме была</a:t>
            </a:r>
            <a:r>
              <a:rPr lang="ru-RU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печь.  </a:t>
            </a:r>
          </a:p>
          <a:p>
            <a:pPr algn="just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Стены чёрны, закопчёны,</a:t>
            </a:r>
          </a:p>
          <a:p>
            <a:pPr algn="just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Не красивы изнутри,</a:t>
            </a:r>
          </a:p>
          <a:p>
            <a:pPr algn="just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Но не гнили и </a:t>
            </a:r>
          </a:p>
          <a:p>
            <a:pPr algn="just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Служили людям добрым от души.</a:t>
            </a:r>
          </a:p>
          <a:p>
            <a:pPr algn="just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(топились печи по-чёрному)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3" descr="frame22P_v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1" r="92038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Picture 2" descr="http://im0-tub-ru.yandex.net/i?id=18277144-01-72&amp;n=21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3141663"/>
            <a:ext cx="3240087" cy="337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1" name="Прямоугольник 5"/>
          <p:cNvSpPr>
            <a:spLocks noChangeArrowheads="1"/>
          </p:cNvSpPr>
          <p:nvPr/>
        </p:nvSpPr>
        <p:spPr bwMode="auto">
          <a:xfrm>
            <a:off x="2627313" y="0"/>
            <a:ext cx="48958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Красный угол в русской избе</a:t>
            </a:r>
          </a:p>
        </p:txBody>
      </p:sp>
      <p:pic>
        <p:nvPicPr>
          <p:cNvPr id="24582" name="Picture 4" descr="http://im8-tub-ru.yandex.net/i?id=620618422-16-72&amp;n=21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908050"/>
            <a:ext cx="2951163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3" name="Прямоугольник 8"/>
          <p:cNvSpPr>
            <a:spLocks noChangeArrowheads="1"/>
          </p:cNvSpPr>
          <p:nvPr/>
        </p:nvSpPr>
        <p:spPr bwMode="auto">
          <a:xfrm>
            <a:off x="4932363" y="692150"/>
            <a:ext cx="30876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«… Гой ты, Русь моя родная, </a:t>
            </a:r>
          </a:p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Хаты, ризы в образах…» </a:t>
            </a:r>
          </a:p>
        </p:txBody>
      </p:sp>
      <p:pic>
        <p:nvPicPr>
          <p:cNvPr id="24584" name="Picture 5" descr="http://rosgorodishe.narod.ru/fotoalbom/pic144.jpg">
            <a:hlinkClick r:id="rId9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1557338"/>
            <a:ext cx="3097212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3" descr="frame22P_v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1" r="92038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Прямоугольник 3"/>
          <p:cNvSpPr>
            <a:spLocks noChangeArrowheads="1"/>
          </p:cNvSpPr>
          <p:nvPr/>
        </p:nvSpPr>
        <p:spPr bwMode="auto">
          <a:xfrm>
            <a:off x="2627313" y="0"/>
            <a:ext cx="29035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Посуда   на Руси</a:t>
            </a:r>
          </a:p>
        </p:txBody>
      </p:sp>
      <p:pic>
        <p:nvPicPr>
          <p:cNvPr id="25605" name="Picture 3" descr="a64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692150"/>
            <a:ext cx="2592387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4" descr="image00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3357563"/>
            <a:ext cx="2736850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7" name="Рисунок 128" descr="http://www.ocnt.isu.ru/decor/IMG/b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692150"/>
            <a:ext cx="2232025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8" name="Рисунок 142" descr="http://im3-tub-ru.yandex.net/i?id=5505095-37-7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692150"/>
            <a:ext cx="1428750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9" name="Рисунок 69" descr="http://img-2007-08.photosight.ru/20/2257889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2997200"/>
            <a:ext cx="4537075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 descr="frame22P_v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1" r="92038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7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8" name="Прямоугольник 5"/>
          <p:cNvSpPr>
            <a:spLocks noChangeArrowheads="1"/>
          </p:cNvSpPr>
          <p:nvPr/>
        </p:nvSpPr>
        <p:spPr bwMode="auto">
          <a:xfrm>
            <a:off x="2627313" y="0"/>
            <a:ext cx="30575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Русские рушники</a:t>
            </a:r>
          </a:p>
        </p:txBody>
      </p:sp>
      <p:sp>
        <p:nvSpPr>
          <p:cNvPr id="26629" name="Прямоугольник 7"/>
          <p:cNvSpPr>
            <a:spLocks noChangeArrowheads="1"/>
          </p:cNvSpPr>
          <p:nvPr/>
        </p:nvSpPr>
        <p:spPr bwMode="auto">
          <a:xfrm>
            <a:off x="1116013" y="476250"/>
            <a:ext cx="777716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 Рушник – небольшое полотенце для утирания рук и лица, а также вешали для украшения в красный угол избы. Рушник – это символ дома и семьи. Это не только полотенце, а также предмет для обрядов и ритуалов </a:t>
            </a:r>
          </a:p>
        </p:txBody>
      </p:sp>
      <p:sp>
        <p:nvSpPr>
          <p:cNvPr id="26630" name="Rectangle 1"/>
          <p:cNvSpPr>
            <a:spLocks noChangeArrowheads="1"/>
          </p:cNvSpPr>
          <p:nvPr/>
        </p:nvSpPr>
        <p:spPr bwMode="auto">
          <a:xfrm>
            <a:off x="5219700" y="4797425"/>
            <a:ext cx="3779838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Льняное полотенце, по краям</a:t>
            </a:r>
          </a:p>
          <a:p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Расшитое большими петухами.</a:t>
            </a:r>
          </a:p>
          <a:p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 Весёлое творенье женских рук:</a:t>
            </a:r>
          </a:p>
          <a:p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Два петуха – косые гребни, шпоры;</a:t>
            </a:r>
          </a:p>
          <a:p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Они трубили зорю, а вокруг</a:t>
            </a:r>
          </a:p>
          <a:p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Всё заплели цветы, легли узоры.</a:t>
            </a:r>
          </a:p>
        </p:txBody>
      </p:sp>
      <p:pic>
        <p:nvPicPr>
          <p:cNvPr id="26631" name="Picture 4" descr="http://im6-tub-ru.yandex.net/i?id=310007379-66-72&amp;n=21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068638"/>
            <a:ext cx="3529013" cy="309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2" name="Picture 6" descr="http://im2-tub-ru.yandex.net/i?id=213091162-23-72&amp;n=21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1412875"/>
            <a:ext cx="18478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3" name="Picture 8" descr="http://im2-tub-ru.yandex.net/i?id=257828191-69-72&amp;n=21">
            <a:hlinkClick r:id="rId9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1412875"/>
            <a:ext cx="3600450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3" descr="frame22P_v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1" r="92038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2" name="Прямоугольник 3"/>
          <p:cNvSpPr>
            <a:spLocks noChangeArrowheads="1"/>
          </p:cNvSpPr>
          <p:nvPr/>
        </p:nvSpPr>
        <p:spPr bwMode="auto">
          <a:xfrm>
            <a:off x="2627313" y="0"/>
            <a:ext cx="26717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Русские утварь</a:t>
            </a:r>
          </a:p>
        </p:txBody>
      </p:sp>
      <p:pic>
        <p:nvPicPr>
          <p:cNvPr id="27653" name="Picture 3" descr="muzey_241-160x2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620713"/>
            <a:ext cx="1800225" cy="273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Picture 4" descr="1774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620713"/>
            <a:ext cx="3455987" cy="279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5" name="Picture 5" descr="1313823929_kerosinovaya-lamp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620713"/>
            <a:ext cx="1368425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6" name="Picture 7" descr="http://im8-tub-ru.yandex.net/i?id=100077084-32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3644900"/>
            <a:ext cx="1727200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7" name="Picture 8" descr="muzei01_full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3716338"/>
            <a:ext cx="5076825" cy="294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3" descr="frame22P_v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1" r="92038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5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6" name="Прямоугольник 4"/>
          <p:cNvSpPr>
            <a:spLocks noChangeArrowheads="1"/>
          </p:cNvSpPr>
          <p:nvPr/>
        </p:nvSpPr>
        <p:spPr bwMode="auto">
          <a:xfrm>
            <a:off x="3203575" y="0"/>
            <a:ext cx="26257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Русская баня</a:t>
            </a:r>
          </a:p>
        </p:txBody>
      </p:sp>
      <p:pic>
        <p:nvPicPr>
          <p:cNvPr id="28677" name="Picture 3" descr="http://pics.livejournal.com/kristyushatmb/pic/00018hsk/s640x480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3716338"/>
            <a:ext cx="3492500" cy="293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8" name="Picture 5" descr="http://im6-tub-ru.yandex.net/i?id=403824467-10-72&amp;n=21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3716338"/>
            <a:ext cx="3240088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9" name="Picture 2" descr="http://im5-tub-ru.yandex.net/i?id=200960048-49-72&amp;n=21">
            <a:hlinkClick r:id="rId9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765175"/>
            <a:ext cx="2520950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0" name="Рисунок 44" descr="http://www.burykina-o.narod.ru/club/r_slides/slide16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220200"/>
            <a:ext cx="5943600" cy="445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1" name="Рисунок 47" descr="http://www.burykina-o.narod.ru/club/r_slides/slide17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677900"/>
            <a:ext cx="5943600" cy="446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2" name="Рисунок 50" descr="http://www.burykina-o.narod.ru/club/r_slides/slide18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145125"/>
            <a:ext cx="5943600" cy="445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3" name="Рисунок 53" descr="http://www.burykina-o.narod.ru/club/r_slides/slide19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602825"/>
            <a:ext cx="5943600" cy="445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4" name="Rectangle 11"/>
          <p:cNvSpPr>
            <a:spLocks noChangeArrowheads="1"/>
          </p:cNvSpPr>
          <p:nvPr/>
        </p:nvSpPr>
        <p:spPr bwMode="auto">
          <a:xfrm>
            <a:off x="971550" y="404813"/>
            <a:ext cx="5113338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1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Баня была не только местом для мытья, а также особенным, почти священным местом. Считалось, что баня объединяет 4 главные природные стихии: огонь, воду, воздух и землю. Поэтому человек, посетивший баню, как бы вбирал в себя силу всех этих стихий и становился крепче, сильнее и здоровее. Недаром на Руси бытовала поговорка «Помылся – будто заново родился!».</a:t>
            </a:r>
            <a:r>
              <a:rPr lang="ru-RU" altLang="ru-RU" sz="16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Не зря веник является не только символом русской парной бани, её украшением, но и инструментом лечения или профилактики болезней. Веники, собранные из разнообразных пород деревьев и лекарственных трав используются для лечения самых разных заболеваний и недугов.</a:t>
            </a:r>
            <a:endParaRPr lang="ru-RU" altLang="ru-RU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3" descr="frame22P_v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1" r="92038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9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Picture 1" descr="tropa_92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620713"/>
            <a:ext cx="2844800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1" name="Прямоугольник 4"/>
          <p:cNvSpPr>
            <a:spLocks noChangeArrowheads="1"/>
          </p:cNvSpPr>
          <p:nvPr/>
        </p:nvSpPr>
        <p:spPr bwMode="auto">
          <a:xfrm>
            <a:off x="1258888" y="188913"/>
            <a:ext cx="47847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Руси за водой ходили с коромыслом </a:t>
            </a:r>
          </a:p>
        </p:txBody>
      </p:sp>
      <p:pic>
        <p:nvPicPr>
          <p:cNvPr id="29702" name="Picture 2" descr="http://im0-tub-ru.yandex.net/i?id=123309110-36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692150"/>
            <a:ext cx="2197100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3" name="Picture 4" descr="http://content.foto.mail.ru/mail/lyudmila-1946/_blogs/i-18110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3284538"/>
            <a:ext cx="5715000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3" descr="frame22P_v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1" r="92038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Picture 3" descr="79340759_large_russkie_narodnuye_kostyumuy_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844675"/>
            <a:ext cx="3097212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5" name="Прямоугольник 7"/>
          <p:cNvSpPr>
            <a:spLocks noChangeArrowheads="1"/>
          </p:cNvSpPr>
          <p:nvPr/>
        </p:nvSpPr>
        <p:spPr bwMode="auto">
          <a:xfrm>
            <a:off x="971550" y="836613"/>
            <a:ext cx="4572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i="1"/>
              <a:t>Женский костюм:</a:t>
            </a:r>
            <a:r>
              <a:rPr lang="ru-RU" altLang="ru-RU"/>
              <a:t> </a:t>
            </a:r>
          </a:p>
          <a:p>
            <a:pPr eaLnBrk="1" hangingPunct="1"/>
            <a:r>
              <a:rPr lang="ru-RU" altLang="ru-RU"/>
              <a:t>Девичья рубаха, праздничные головные уборы, понёва</a:t>
            </a:r>
          </a:p>
        </p:txBody>
      </p:sp>
      <p:sp>
        <p:nvSpPr>
          <p:cNvPr id="30726" name="Прямоугольник 8"/>
          <p:cNvSpPr>
            <a:spLocks noChangeArrowheads="1"/>
          </p:cNvSpPr>
          <p:nvPr/>
        </p:nvSpPr>
        <p:spPr bwMode="auto">
          <a:xfrm>
            <a:off x="5364163" y="5876925"/>
            <a:ext cx="35290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i="1"/>
              <a:t>Мужской костюм:</a:t>
            </a:r>
            <a:r>
              <a:rPr lang="ru-RU" altLang="ru-RU"/>
              <a:t> </a:t>
            </a:r>
          </a:p>
          <a:p>
            <a:pPr eaLnBrk="1" hangingPunct="1"/>
            <a:r>
              <a:rPr lang="ru-RU" altLang="ru-RU"/>
              <a:t>Рубаха, порты, пояс, сермяга</a:t>
            </a:r>
          </a:p>
        </p:txBody>
      </p:sp>
      <p:pic>
        <p:nvPicPr>
          <p:cNvPr id="30727" name="Picture 4" descr="i?id=241750542-29-7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3141663"/>
            <a:ext cx="2447925" cy="265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8" name="Picture 6" descr="http://im5-tub-ru.yandex.net/i?id=636355988-44-72&amp;n=21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333375"/>
            <a:ext cx="2519362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9" name="Прямоугольник 12"/>
          <p:cNvSpPr>
            <a:spLocks noChangeArrowheads="1"/>
          </p:cNvSpPr>
          <p:nvPr/>
        </p:nvSpPr>
        <p:spPr bwMode="auto">
          <a:xfrm>
            <a:off x="900113" y="115888"/>
            <a:ext cx="55229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национальный костюм 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4" descr="1260993858_chastushki-russkiy-folklor-v-tuv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Прямоугольник 3"/>
          <p:cNvSpPr>
            <a:spLocks noChangeArrowheads="1"/>
          </p:cNvSpPr>
          <p:nvPr/>
        </p:nvSpPr>
        <p:spPr bwMode="auto">
          <a:xfrm>
            <a:off x="2195513" y="0"/>
            <a:ext cx="12969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Лапти </a:t>
            </a:r>
          </a:p>
        </p:txBody>
      </p:sp>
      <p:pic>
        <p:nvPicPr>
          <p:cNvPr id="31749" name="Picture 2" descr="i?id=17692540-52-72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981075"/>
            <a:ext cx="2519363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Picture 3" descr="i?id=431694681-20-72&amp;n=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4076700"/>
            <a:ext cx="2768600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1" name="Picture 4" descr="i?id=78847383-38-72&amp;n=2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076700"/>
            <a:ext cx="2952750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2" name="Прямоугольник 7"/>
          <p:cNvSpPr>
            <a:spLocks noChangeArrowheads="1"/>
          </p:cNvSpPr>
          <p:nvPr/>
        </p:nvSpPr>
        <p:spPr bwMode="auto">
          <a:xfrm>
            <a:off x="4356100" y="188913"/>
            <a:ext cx="4572000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Лапти – один из самых древних видов обуви. Лапти плелись из лыка различных деревьев, преимущественно липы (лычники), из мочала – липового луба, размоченного и разодранного на волокна (мочалыжники). Делались лапти и из коры ракиты (верзки), ивы (ивняки), вяза (вязовики), березы (берестянники), дуба (дубовики), из тала (шелюжники), из пеньковых оческов, старых веревок (курпы, крутцы, чуни, шептуны), из конского волоса – грив и хвостов – (волосянники), и даже из соломы (соломенники). </a:t>
            </a:r>
          </a:p>
          <a:p>
            <a:pPr eaLnBrk="1" hangingPunct="1"/>
            <a:endParaRPr lang="ru-RU" altLang="ru-RU"/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" descr="frame22P_v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1" r="92038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2"/>
          <p:cNvSpPr>
            <a:spLocks noChangeArrowheads="1"/>
          </p:cNvSpPr>
          <p:nvPr/>
        </p:nvSpPr>
        <p:spPr bwMode="auto">
          <a:xfrm>
            <a:off x="2771775" y="0"/>
            <a:ext cx="35734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altLang="ru-RU" sz="3600" b="1" i="1">
                <a:solidFill>
                  <a:srgbClr val="0070C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Русский народ</a:t>
            </a:r>
            <a:endParaRPr lang="ru-RU" altLang="ru-RU" sz="3600" b="1" i="1">
              <a:solidFill>
                <a:srgbClr val="0070C0"/>
              </a:solidFill>
            </a:endParaRPr>
          </a:p>
        </p:txBody>
      </p:sp>
      <p:sp>
        <p:nvSpPr>
          <p:cNvPr id="5125" name="Rectangle 3"/>
          <p:cNvSpPr>
            <a:spLocks noChangeArrowheads="1"/>
          </p:cNvSpPr>
          <p:nvPr/>
        </p:nvSpPr>
        <p:spPr bwMode="auto">
          <a:xfrm>
            <a:off x="900113" y="549275"/>
            <a:ext cx="8243887" cy="313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>
                <a:ea typeface="Calibri" panose="020F0502020204030204" pitchFamily="34" charset="0"/>
                <a:cs typeface="Calibri" panose="020F0502020204030204" pitchFamily="34" charset="0"/>
              </a:rPr>
              <a:t>        </a:t>
            </a:r>
            <a:r>
              <a:rPr lang="ru-RU" altLang="ru-RU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Коренная область расселения русского народа- Восточно-Европейская равнина. По мере освоения земель русские находились в тесном контакте с другими народами. Благодаря этому великое географическое и историческое пространство , объединяемое понятием Русь и Россия.</a:t>
            </a:r>
          </a:p>
          <a:p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       Россия является многонациональным государством, на территории которого проживает более 180 народов, важность этого факта отображена в преамбуле к Конституции РФ. Но по критериям Организации Объединённых Наций, Россия является мононациональным государством, так как более 67 % её населения приходится на одну национальность, при этом в официальных документах ООН Россия — многонациональное государство.</a:t>
            </a:r>
          </a:p>
          <a:p>
            <a:pPr algn="ctr"/>
            <a:endParaRPr lang="ru-RU" altLang="ru-RU"/>
          </a:p>
        </p:txBody>
      </p:sp>
      <p:pic>
        <p:nvPicPr>
          <p:cNvPr id="5126" name="Picture 5" descr="http://im4-tub-ru.yandex.net/i?id=45978915-03-72&amp;n=21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3357563"/>
            <a:ext cx="5976937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3" descr="frame22P_v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1" r="92038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1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2" name="Прямоугольник 4"/>
          <p:cNvSpPr>
            <a:spLocks noChangeArrowheads="1"/>
          </p:cNvSpPr>
          <p:nvPr/>
        </p:nvSpPr>
        <p:spPr bwMode="auto">
          <a:xfrm>
            <a:off x="2195513" y="0"/>
            <a:ext cx="41211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Русское гостеприимство</a:t>
            </a:r>
          </a:p>
        </p:txBody>
      </p:sp>
      <p:sp>
        <p:nvSpPr>
          <p:cNvPr id="32773" name="Прямоугольник 7"/>
          <p:cNvSpPr>
            <a:spLocks noChangeArrowheads="1"/>
          </p:cNvSpPr>
          <p:nvPr/>
        </p:nvSpPr>
        <p:spPr bwMode="auto">
          <a:xfrm>
            <a:off x="971550" y="476250"/>
            <a:ext cx="817245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Русское гостеприимство </a:t>
            </a:r>
            <a:r>
              <a:rPr lang="ru-RU" altLang="ru-RU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тоже неотъемлемая часть наших культурных традиций. Гостям также были всегда рады, делились с ними последним куском. Недаром  говорили: «Что есть в печи – на стол мечи!» </a:t>
            </a:r>
          </a:p>
          <a:p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Встречали гостей хлебом, солью. Со словами: «Добро пожаловать!»   Гость отламывает маленький кусочек хлеба, макает его в соль и кушает </a:t>
            </a:r>
          </a:p>
        </p:txBody>
      </p:sp>
      <p:pic>
        <p:nvPicPr>
          <p:cNvPr id="32774" name="Рисунок 120" descr="http://www.clipartbank.ru/watermark.php?i=7530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2060575"/>
            <a:ext cx="3313112" cy="439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5" name="Прямоугольник 9"/>
          <p:cNvSpPr>
            <a:spLocks noChangeArrowheads="1"/>
          </p:cNvSpPr>
          <p:nvPr/>
        </p:nvSpPr>
        <p:spPr bwMode="auto">
          <a:xfrm>
            <a:off x="4932363" y="2060575"/>
            <a:ext cx="45720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Дорогих гостей встречаем</a:t>
            </a:r>
            <a:b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Пышным круглым караваем.</a:t>
            </a:r>
            <a:b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Он на блюдце расписном</a:t>
            </a:r>
            <a:b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С белоснежным рушником!</a:t>
            </a:r>
            <a:b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Каравай мы вам подносим,</a:t>
            </a:r>
            <a:b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Поклонясь, отведать просим!</a:t>
            </a:r>
          </a:p>
          <a:p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32776" name="Рисунок 175" descr="http://moygorod.tv/uploads/posts/2012-09/prihodite-v-gosti-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3789363"/>
            <a:ext cx="3276600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4" descr="1260993858_chastushki-russkiy-folklor-v-tuv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5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6" name="Прямоугольник 1"/>
          <p:cNvSpPr>
            <a:spLocks noChangeArrowheads="1"/>
          </p:cNvSpPr>
          <p:nvPr/>
        </p:nvSpPr>
        <p:spPr bwMode="auto">
          <a:xfrm>
            <a:off x="2627313" y="0"/>
            <a:ext cx="4572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/>
              <a:t> </a:t>
            </a:r>
            <a:r>
              <a:rPr lang="ru-RU" altLang="ru-RU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Русское застолье</a:t>
            </a:r>
          </a:p>
        </p:txBody>
      </p:sp>
      <p:sp>
        <p:nvSpPr>
          <p:cNvPr id="33797" name="Прямоугольник 7"/>
          <p:cNvSpPr>
            <a:spLocks noChangeArrowheads="1"/>
          </p:cNvSpPr>
          <p:nvPr/>
        </p:nvSpPr>
        <p:spPr bwMode="auto">
          <a:xfrm>
            <a:off x="1116013" y="404813"/>
            <a:ext cx="755967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Православное праздничное застолье с давних времен хранит множество традиций, обычаев и обрядов.   За столом собирались все члены семьи и близкие родственники. Застольный этикет был очень сдержан и строг. За столом сидели чинно, да и разговоры старались вести серьезные и добрые.  Обязательным элементом праздника является молитва.  Для многих праздников предназначались строго определенные ритуальные блюда, и часто их готовили только раз в году. Заранее знали и ждали, когда на столе будут фаршированный поросенок, гусь или индейка, медовый или маковый пирог, пышные и румяные блины, крашеные яйца и куличи .</a:t>
            </a:r>
          </a:p>
        </p:txBody>
      </p:sp>
      <p:pic>
        <p:nvPicPr>
          <p:cNvPr id="33798" name="Picture 3" descr="http://img-fotki.yandex.ru/get/3509/swirelka.21/0_29f64_dc55dd10_XL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2565400"/>
            <a:ext cx="5976938" cy="395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4" descr="1260993858_chastushki-russkiy-folklor-v-tuv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19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0" name="Picture 6" descr="http://im2-tub-ru.yandex.net/i?id=46487969-15-72&amp;n=1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549275"/>
            <a:ext cx="5616575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1" name="Picture 8" descr="http://img11.nnm.ru/7/5/4/8/3/d632aabfc2f44bd2c2b7a8eaa68_prev.jpg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3933825"/>
            <a:ext cx="2016125" cy="271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2" name="Picture 10" descr="http://im6-tub-ru.yandex.net/i?id=275927320-63-7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3933825"/>
            <a:ext cx="1871663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3" name="Picture 12" descr="http://vasi.net/uploads/posts/2008-05/mthumbs/1212071084_2201_08_1.jpg">
            <a:hlinkClick r:id="rId9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3933825"/>
            <a:ext cx="2016125" cy="271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4" name="Picture 14" descr="http://im2-tub-ru.yandex.net/i?id=133821087-03-7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3933825"/>
            <a:ext cx="1655763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5" name="Прямоугольник 1"/>
          <p:cNvSpPr>
            <a:spLocks noChangeArrowheads="1"/>
          </p:cNvSpPr>
          <p:nvPr/>
        </p:nvSpPr>
        <p:spPr bwMode="auto">
          <a:xfrm>
            <a:off x="3203575" y="0"/>
            <a:ext cx="4572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/>
              <a:t> </a:t>
            </a:r>
            <a:r>
              <a:rPr lang="ru-RU" altLang="ru-RU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Русская кухня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Прямоугольник 1"/>
          <p:cNvSpPr>
            <a:spLocks noChangeArrowheads="1"/>
          </p:cNvSpPr>
          <p:nvPr/>
        </p:nvSpPr>
        <p:spPr bwMode="auto">
          <a:xfrm>
            <a:off x="1042988" y="620713"/>
            <a:ext cx="5616575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/>
              <a:t> </a:t>
            </a: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Обычай чаепития  на Руси обычай древний  -</a:t>
            </a:r>
            <a:b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Дорог гость – так привечай</a:t>
            </a:r>
            <a:b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Наливай ему целебный</a:t>
            </a:r>
            <a:b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Ароматный, крепкий чай</a:t>
            </a:r>
            <a:r>
              <a:rPr lang="ru-RU" altLang="ru-RU"/>
              <a:t>.</a:t>
            </a:r>
            <a:br>
              <a:rPr lang="ru-RU" altLang="ru-RU"/>
            </a:br>
            <a:endParaRPr lang="ru-RU" altLang="ru-RU"/>
          </a:p>
        </p:txBody>
      </p:sp>
      <p:pic>
        <p:nvPicPr>
          <p:cNvPr id="35843" name="Picture 2" descr="http://www.piromagazin.ru/img/fed/182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620713"/>
            <a:ext cx="3252788" cy="208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4" name="Picture 4" descr="1260993858_chastushki-russkiy-folklor-v-tuv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5" name="Picture 1" descr="uz-v1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6" name="Прямоугольник 1"/>
          <p:cNvSpPr>
            <a:spLocks noChangeArrowheads="1"/>
          </p:cNvSpPr>
          <p:nvPr/>
        </p:nvSpPr>
        <p:spPr bwMode="auto">
          <a:xfrm>
            <a:off x="3203575" y="0"/>
            <a:ext cx="45720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/>
              <a:t> </a:t>
            </a:r>
            <a:r>
              <a:rPr lang="ru-RU" altLang="ru-RU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Чаепитие на Руси</a:t>
            </a:r>
            <a:br>
              <a:rPr lang="ru-RU" altLang="ru-RU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8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5847" name="Рисунок 80" descr="http://i066.radikal.ru/1006/6e/e87271179c10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2852738"/>
            <a:ext cx="575945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3" descr="frame22P_v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1" r="92038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7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Прямоугольник 4"/>
          <p:cNvSpPr>
            <a:spLocks noChangeArrowheads="1"/>
          </p:cNvSpPr>
          <p:nvPr/>
        </p:nvSpPr>
        <p:spPr bwMode="auto">
          <a:xfrm>
            <a:off x="1042988" y="692150"/>
            <a:ext cx="7345362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Искусство народных промыслов – это связующее звено прошедшего с настоящим, настоящего с будущим.</a:t>
            </a: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Богата земля российская разнообразными народными промыслами: гжель, хохлома, жостово, русская матрешка, палех, тульские самовары, вологодские кружева, русская финифть, уральские промыслы, , павловские посадские платки и другие </a:t>
            </a:r>
          </a:p>
        </p:txBody>
      </p:sp>
      <p:sp>
        <p:nvSpPr>
          <p:cNvPr id="36869" name="Прямоугольник 5"/>
          <p:cNvSpPr>
            <a:spLocks noChangeArrowheads="1"/>
          </p:cNvSpPr>
          <p:nvPr/>
        </p:nvSpPr>
        <p:spPr bwMode="auto">
          <a:xfrm>
            <a:off x="2411413" y="0"/>
            <a:ext cx="38719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Народные промыслы </a:t>
            </a:r>
            <a:endParaRPr lang="ru-RU" altLang="ru-RU" sz="28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6870" name="Picture 3" descr="http://img-fotki.yandex.ru/get/5402/kovlevelen.0/0_31adb_28e571bd_L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2420938"/>
            <a:ext cx="6264275" cy="443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3" descr="frame22P_v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1" r="92038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1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2" name="Прямоугольник 4"/>
          <p:cNvSpPr>
            <a:spLocks noChangeArrowheads="1"/>
          </p:cNvSpPr>
          <p:nvPr/>
        </p:nvSpPr>
        <p:spPr bwMode="auto">
          <a:xfrm>
            <a:off x="2411413" y="0"/>
            <a:ext cx="49244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народный фольклор</a:t>
            </a:r>
            <a:endParaRPr lang="ru-RU" altLang="ru-RU" sz="28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893" name="Rectangle 2"/>
          <p:cNvSpPr>
            <a:spLocks noChangeArrowheads="1"/>
          </p:cNvSpPr>
          <p:nvPr/>
        </p:nvSpPr>
        <p:spPr bwMode="auto">
          <a:xfrm>
            <a:off x="1042988" y="333375"/>
            <a:ext cx="7416800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Обряды, приуроченные к крупным праздникам, включали большое количество разных произведений народного искусства (Фольклор): старинные лирические песни, свадебные, хороводные, календарно-обрядовые, плясовые; однако в повседневной жизни преобладали частушки,песни, приговоры, хороводы, игры, танцы, драматические сценки, маски, народные костюмы, своеобразный реквизит, устное народное творчество-  пестушки, загадки, сказки, поговорки и многое другое</a:t>
            </a:r>
            <a:r>
              <a:rPr lang="ru-RU" altLang="ru-RU" sz="1600"/>
              <a:t> </a:t>
            </a:r>
            <a:r>
              <a:rPr lang="ru-RU" alt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 частушки</a:t>
            </a:r>
          </a:p>
        </p:txBody>
      </p:sp>
      <p:pic>
        <p:nvPicPr>
          <p:cNvPr id="37894" name="Picture 4" descr="http://900igr.net/datai/istorija/Russkij-narod/0006-012-Samo-slovo-folklor-prishlo-k-nam-iz-dalekoj-Anglii-i-perevoditsja.jp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2133600"/>
            <a:ext cx="3600450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5" name="Picture 6" descr="http://mith.ru/folk/folk01.jpg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2060575"/>
            <a:ext cx="3313113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6" name="Picture 8" descr="http://im6-tub-ru.yandex.net/i?id=120778090-22-7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4797425"/>
            <a:ext cx="3168650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3" descr="frame22P_v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1" r="92038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5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6" name="Прямоугольник 3"/>
          <p:cNvSpPr>
            <a:spLocks noChangeArrowheads="1"/>
          </p:cNvSpPr>
          <p:nvPr/>
        </p:nvSpPr>
        <p:spPr bwMode="auto">
          <a:xfrm>
            <a:off x="1042988" y="0"/>
            <a:ext cx="77771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Русские народные музыкальные инструменты</a:t>
            </a:r>
            <a:endParaRPr lang="ru-RU" altLang="ru-RU" sz="28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8917" name="Picture 2" descr="http://clubtrade.ru/images/artcats/625/photo/1_clubtrade_dk_(10).jp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549275"/>
            <a:ext cx="3457575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8" name="Picture 4" descr="http://www.lipetskinfo.ru/photo/theme/033/142/main.jpg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549275"/>
            <a:ext cx="3709988" cy="317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9" name="Picture 22" descr="http://im8-tub-ru.yandex.net/i?id=233145215-61-7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3860800"/>
            <a:ext cx="2735262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20" name="Прямоугольник 7"/>
          <p:cNvSpPr>
            <a:spLocks noChangeArrowheads="1"/>
          </p:cNvSpPr>
          <p:nvPr/>
        </p:nvSpPr>
        <p:spPr bwMode="auto">
          <a:xfrm>
            <a:off x="4140200" y="3716338"/>
            <a:ext cx="489585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Народные инструменты в фольклоре используются обычно в быту пастухов или для некоторых видов танцев и песен. </a:t>
            </a:r>
          </a:p>
          <a:p>
            <a:pPr eaLnBrk="1" hangingPunct="1"/>
            <a:r>
              <a:rPr lang="ru-RU" alt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струнные инструменты - балалайка, гудок, духовые инструменты </a:t>
            </a:r>
          </a:p>
          <a:p>
            <a:pPr eaLnBrk="1" hangingPunct="1"/>
            <a:r>
              <a:rPr lang="ru-RU" alt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духовые инструменты –дудка, рожок, жалейка   военные трубы, охотничьи рога, бубны.  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3" descr="frame22P_v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1" r="92038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39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0" name="Прямоугольник 4"/>
          <p:cNvSpPr>
            <a:spLocks noChangeArrowheads="1"/>
          </p:cNvSpPr>
          <p:nvPr/>
        </p:nvSpPr>
        <p:spPr bwMode="auto">
          <a:xfrm>
            <a:off x="900113" y="476250"/>
            <a:ext cx="8027987" cy="258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/>
              <a:t>Ни один дом на Руси не обходился без народных оберегов. Русский народ верил, что обереги надёжно охраняют от болезней, «дурного глаза», стихийных бедствий и различных напастей,  для защиты дома и его обитателей от злых духов, болезней, для привлечения домового и его задабривания. Собираясь в дальнюю дорогу, человек брал с собой оберег, чтобы вложенные в него добро и любовь согревали душу и напоминали о родном доме и семье. </a:t>
            </a:r>
            <a:br>
              <a:rPr lang="ru-RU" altLang="ru-RU"/>
            </a:br>
            <a:r>
              <a:rPr lang="ru-RU" altLang="ru-RU"/>
              <a:t/>
            </a:r>
            <a:br>
              <a:rPr lang="ru-RU" altLang="ru-RU"/>
            </a:br>
            <a:endParaRPr lang="ru-RU" altLang="ru-RU"/>
          </a:p>
        </p:txBody>
      </p:sp>
      <p:sp>
        <p:nvSpPr>
          <p:cNvPr id="39941" name="Прямоугольник 1"/>
          <p:cNvSpPr>
            <a:spLocks noChangeArrowheads="1"/>
          </p:cNvSpPr>
          <p:nvPr/>
        </p:nvSpPr>
        <p:spPr bwMode="auto">
          <a:xfrm>
            <a:off x="3203575" y="0"/>
            <a:ext cx="45720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/>
              <a:t> </a:t>
            </a:r>
            <a:r>
              <a:rPr lang="ru-RU" altLang="ru-RU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Обереги на Руси</a:t>
            </a:r>
            <a:br>
              <a:rPr lang="ru-RU" altLang="ru-RU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8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9942" name="Picture 3" descr="p47_r_venichek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2565400"/>
            <a:ext cx="2228850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3" name="Picture 4" descr="884372-5e77e71b14f95a5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2565400"/>
            <a:ext cx="2571750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4" name="Picture 8" descr="http://2c-foto.ru/5ff078f9436028dbdf43147ec817617a.jpg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2565400"/>
            <a:ext cx="2305050" cy="380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3" descr="frame22P_v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1" r="92038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3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4" name="Прямоугольник 4"/>
          <p:cNvSpPr>
            <a:spLocks noChangeArrowheads="1"/>
          </p:cNvSpPr>
          <p:nvPr/>
        </p:nvSpPr>
        <p:spPr bwMode="auto">
          <a:xfrm>
            <a:off x="2484438" y="0"/>
            <a:ext cx="4572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Кукла- оберег</a:t>
            </a:r>
            <a:endParaRPr lang="ru-RU" altLang="ru-RU" sz="2800"/>
          </a:p>
        </p:txBody>
      </p:sp>
      <p:sp>
        <p:nvSpPr>
          <p:cNvPr id="40965" name="Прямоугольник 6"/>
          <p:cNvSpPr>
            <a:spLocks noChangeArrowheads="1"/>
          </p:cNvSpPr>
          <p:nvPr/>
        </p:nvSpPr>
        <p:spPr bwMode="auto">
          <a:xfrm>
            <a:off x="1042988" y="476250"/>
            <a:ext cx="7705725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Русская народная кукла является исторической частицей культуры народов России. Кукла, как игровой образ, символизирует человека, его эпоху, историю культуры народов (русские обряды и обычаи). Тряпичные куклы выполнялись в народных традициях с применением старинных техник и технологий. Народная кукла с давних времён делалась из веточек и лоскутиков, сухой травы. Куклы символизировали всё тайное и волшебное, что есть в душе человека</a:t>
            </a:r>
            <a:r>
              <a:rPr lang="ru-RU" altLang="ru-RU"/>
              <a:t>.</a:t>
            </a:r>
          </a:p>
        </p:txBody>
      </p:sp>
      <p:pic>
        <p:nvPicPr>
          <p:cNvPr id="40966" name="Рисунок 553" descr="Русская народна кукл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492375"/>
            <a:ext cx="1871663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7" name="Рисунок 576" descr="Берегиня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2492375"/>
            <a:ext cx="1728787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8" name="Рисунок 578" descr="http://img-fotki.yandex.ru/get/6005/zaryanka-tlt.6/0_5a158_871afc8a_M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2492375"/>
            <a:ext cx="1655763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9" name="Рисунок 580" descr="Капустка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2492375"/>
            <a:ext cx="1692275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70" name="Рисунок 588" descr="Коляда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4652963"/>
            <a:ext cx="1871663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71" name="Picture 13" descr="Неразлучники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4652963"/>
            <a:ext cx="1944687" cy="199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72" name="Рисунок 593" descr="Птица-Радость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4724400"/>
            <a:ext cx="1566862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73" name="Рисунок 604" descr="Травница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4652963"/>
            <a:ext cx="1512888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3" descr="frame22P_v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1" r="92038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7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8" name="Прямоугольник 3"/>
          <p:cNvSpPr>
            <a:spLocks noChangeArrowheads="1"/>
          </p:cNvSpPr>
          <p:nvPr/>
        </p:nvSpPr>
        <p:spPr bwMode="auto">
          <a:xfrm>
            <a:off x="1116013" y="476250"/>
            <a:ext cx="7632700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i="1"/>
              <a:t> </a:t>
            </a: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Писанка -  оберег  и  дошедшая до наших дней традиция росписи птичьих яиц пчелиным воском и красками. Раньше писанки сопровождали человека в течении всей его жизни - от рождения, до смерти, оберегая его от зла. Узоры, которые наносились на писанку не случайны - каждый имеет своё значение. Узоры писанок, цветовые сочетания передавались из поколение в поколение, сохраняя неизменными. Считалось, что писанка придает силу всему, что рождает новое - земле, человеку, животным, растениям. Приносит красоту, здоровье и достаток.</a:t>
            </a:r>
            <a:b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989" name="Прямоугольник 4"/>
          <p:cNvSpPr>
            <a:spLocks noChangeArrowheads="1"/>
          </p:cNvSpPr>
          <p:nvPr/>
        </p:nvSpPr>
        <p:spPr bwMode="auto">
          <a:xfrm>
            <a:off x="3492500" y="0"/>
            <a:ext cx="17224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i="1"/>
              <a:t> </a:t>
            </a:r>
            <a:r>
              <a:rPr lang="ru-RU" altLang="ru-RU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Писанка</a:t>
            </a: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/>
          </a:p>
        </p:txBody>
      </p:sp>
      <p:pic>
        <p:nvPicPr>
          <p:cNvPr id="41990" name="Рисунок 567" descr="http://img-fotki.yandex.ru/get/5822/113913574.f/0_65f0b_a9b4ed90_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2636838"/>
            <a:ext cx="1571625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1" name="Picture 5" descr="http://novostey.com/i4/2009/07/30/6a6252360d917f4211e099fdf3ea8441.JPEG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3213100"/>
            <a:ext cx="2087562" cy="273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2" name="Picture 7" descr="http://im2-tub-ru.yandex.net/i?id=383293974-20-7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3141663"/>
            <a:ext cx="1800225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3" name="Picture 9" descr="http://im5-tub-ru.yandex.net/i?id=133141747-54-7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5157788"/>
            <a:ext cx="17891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frame22P_v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1" r="92038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Rectangle 1"/>
          <p:cNvSpPr>
            <a:spLocks noChangeArrowheads="1"/>
          </p:cNvSpPr>
          <p:nvPr/>
        </p:nvSpPr>
        <p:spPr bwMode="auto">
          <a:xfrm>
            <a:off x="971550" y="0"/>
            <a:ext cx="8172450" cy="357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400" b="1" i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Национальная культура </a:t>
            </a:r>
            <a:r>
              <a:rPr lang="ru-RU" altLang="ru-RU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национальная память народа, то, что выделяет данный народ в ряду других, хранит человека от обезличивания, позволяет ему ощутить связь времен и поколений, получить духовную поддержку и жизненную опору.</a:t>
            </a: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i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Менталитет</a:t>
            </a: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 -    каждый народ имеет свои уникальные свойства менталитета, присущие только ему, в зависимости от ментальности нации строятся традиции, обряды, обычаи  и другие составляющие культуры. Менталитет русского народа, безусловно, качественно отличается от других национальностей, в первую очередь особым гостеприимством, широтой традиций и другими особенностями.</a:t>
            </a:r>
          </a:p>
          <a:p>
            <a:endParaRPr lang="ru-RU" altLang="ru-RU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9" name="Rectangle 2"/>
          <p:cNvSpPr>
            <a:spLocks noChangeArrowheads="1"/>
          </p:cNvSpPr>
          <p:nvPr/>
        </p:nvSpPr>
        <p:spPr bwMode="auto">
          <a:xfrm>
            <a:off x="1042988" y="3573463"/>
            <a:ext cx="7705725" cy="377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b="1" i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«Традиция», «обычай», «обряд» </a:t>
            </a:r>
            <a:r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 важнейшие элементы культуры каждого народа</a:t>
            </a:r>
            <a:r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, эти слова всем знакомы, вызывают в памяти определённые ассоциации и обычно бывают связаны с воспоминаниями о той, «ушедшей Руси». Неоценимая ценность традиций, обычаев и обрядов в том, что они свято хранят и воспроизводят духовный облик того или иного народа, его уникальные особенности</a:t>
            </a: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, аккумулируя  в себе весь накопленный культурный опыт многих поколений людей, привносят в нашу жизнь всё самое лучшее из духовного наследия народа. </a:t>
            </a:r>
            <a:r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Благодаря традициям, обычаям и обрядам народы наиболее всего и отличается один от другого.</a:t>
            </a:r>
            <a:r>
              <a:rPr lang="ru-RU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b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altLang="ru-RU" sz="14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altLang="ru-RU" sz="14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900">
                <a:solidFill>
                  <a:srgbClr val="000000"/>
                </a:solidFill>
                <a:latin typeface="Georgia" panose="020405020504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ru-RU" altLang="ru-RU" sz="900">
                <a:solidFill>
                  <a:srgbClr val="000000"/>
                </a:solidFill>
                <a:latin typeface="Georgia" panose="02040502050405020303" pitchFamily="18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ru-RU" alt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3" descr="frame22P_v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1" r="92038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1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2" name="Прямоугольник 5"/>
          <p:cNvSpPr>
            <a:spLocks noChangeArrowheads="1"/>
          </p:cNvSpPr>
          <p:nvPr/>
        </p:nvSpPr>
        <p:spPr bwMode="auto">
          <a:xfrm>
            <a:off x="3563938" y="0"/>
            <a:ext cx="1647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Домовые</a:t>
            </a:r>
            <a:endParaRPr lang="ru-RU" altLang="ru-RU" sz="2800" b="1">
              <a:solidFill>
                <a:srgbClr val="FF0000"/>
              </a:solidFill>
            </a:endParaRPr>
          </a:p>
        </p:txBody>
      </p:sp>
      <p:sp>
        <p:nvSpPr>
          <p:cNvPr id="43013" name="Прямоугольник 6"/>
          <p:cNvSpPr>
            <a:spLocks noChangeArrowheads="1"/>
          </p:cNvSpPr>
          <p:nvPr/>
        </p:nvSpPr>
        <p:spPr bwMode="auto">
          <a:xfrm>
            <a:off x="1042988" y="908050"/>
            <a:ext cx="4033837" cy="507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Домовые</a:t>
            </a:r>
            <a:r>
              <a:rPr lang="ru-RU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живут в домах и дворах. На Руси верили, что ни один дом не стоит без домового. От уважительного отношения к домовому напрямую зависело благополучие дома. При переезде на новое место домовой обязательно звался с собой. Его перевозили в лапте, на хлебной лопатке или на венике, приговаривая при этом «вот те сани, поезжай с нами  Ежели в котором дому Домовой полюбит хозяина, то кормит и холит его лошадей, о всём печётся, и у самого хозяина бороду плетёт в косы. Чей же дом не полюбит, там разоряет хозяина в корень, переводя у него скот, беспокоя его по ночам, и ломая всё в доме. </a:t>
            </a:r>
          </a:p>
        </p:txBody>
      </p:sp>
      <p:pic>
        <p:nvPicPr>
          <p:cNvPr id="43014" name="Picture 10" descr="http://im3-tub-ru.yandex.net/i?id=102206690-20-7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692150"/>
            <a:ext cx="3671888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3" descr="frame22P_v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1" r="92038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5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1116013" y="2997200"/>
            <a:ext cx="3816350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 Если представить семью в виде дерева, то крона – это вы, наше будущее, </a:t>
            </a:r>
          </a:p>
          <a:p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то что радует глаз  ветви – ваши родители,</a:t>
            </a:r>
            <a:r>
              <a:rPr lang="ru-RU" altLang="ru-RU"/>
              <a:t> </a:t>
            </a: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различные линии его потомков</a:t>
            </a:r>
            <a:r>
              <a:rPr lang="ru-RU" altLang="ru-RU"/>
              <a:t> </a:t>
            </a: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 ствол - ваши предки.</a:t>
            </a:r>
            <a:endParaRPr lang="ru-RU" altLang="ru-RU" b="1" i="1" u="sng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b="1" i="1" u="sng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А корни –  родоначальник, это что держит крону, это традиции </a:t>
            </a:r>
          </a:p>
        </p:txBody>
      </p:sp>
      <p:pic>
        <p:nvPicPr>
          <p:cNvPr id="44037" name="Picture 6" descr="http://www.stihi.ru/pics/2012/07/28/3396.jp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836613"/>
            <a:ext cx="3816350" cy="554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8" name="Прямоугольник 5"/>
          <p:cNvSpPr>
            <a:spLocks noChangeArrowheads="1"/>
          </p:cNvSpPr>
          <p:nvPr/>
        </p:nvSpPr>
        <p:spPr bwMode="auto">
          <a:xfrm>
            <a:off x="2771775" y="0"/>
            <a:ext cx="43592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«Генеалогическое древо» </a:t>
            </a:r>
          </a:p>
        </p:txBody>
      </p:sp>
      <p:sp>
        <p:nvSpPr>
          <p:cNvPr id="44039" name="Прямоугольник 6"/>
          <p:cNvSpPr>
            <a:spLocks noChangeArrowheads="1"/>
          </p:cNvSpPr>
          <p:nvPr/>
        </p:nvSpPr>
        <p:spPr bwMode="auto">
          <a:xfrm>
            <a:off x="971550" y="692150"/>
            <a:ext cx="45720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Фамильное древо – схематическое представление родственных связей в виде дерева .Генеалогическим деревом также называют представление родословных в виде восходящих или нисходящих генеалогических таблиц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283152" cy="1143000"/>
          </a:xfrm>
        </p:spPr>
        <p:txBody>
          <a:bodyPr/>
          <a:lstStyle/>
          <a:p>
            <a:r>
              <a:rPr lang="ru-RU" sz="7200" dirty="0" smtClean="0">
                <a:solidFill>
                  <a:srgbClr val="FF0000"/>
                </a:solidFill>
                <a:latin typeface="Mistral" panose="03090702030407020403" pitchFamily="66" charset="0"/>
              </a:rPr>
              <a:t>Подведём итоги:</a:t>
            </a:r>
            <a:endParaRPr lang="ru-RU" sz="7200" dirty="0">
              <a:solidFill>
                <a:srgbClr val="FF0000"/>
              </a:solidFill>
              <a:latin typeface="Mistral" panose="03090702030407020403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2420888"/>
            <a:ext cx="7571184" cy="3705275"/>
          </a:xfrm>
        </p:spPr>
        <p:txBody>
          <a:bodyPr/>
          <a:lstStyle/>
          <a:p>
            <a:r>
              <a:rPr lang="ru-RU" sz="2400" dirty="0" smtClean="0"/>
              <a:t>Что было оберегом русских?</a:t>
            </a:r>
          </a:p>
          <a:p>
            <a:r>
              <a:rPr lang="ru-RU" sz="2400" dirty="0" smtClean="0"/>
              <a:t>Какие народные музыкальные инструменты вы запомнили?</a:t>
            </a:r>
          </a:p>
          <a:p>
            <a:r>
              <a:rPr lang="ru-RU" sz="2400" dirty="0" smtClean="0"/>
              <a:t>Что вам запомнилось на картине русская кухня?</a:t>
            </a:r>
          </a:p>
          <a:p>
            <a:r>
              <a:rPr lang="ru-RU" sz="2400" dirty="0" smtClean="0"/>
              <a:t>Как назывались самые древние виды обуви? </a:t>
            </a:r>
          </a:p>
        </p:txBody>
      </p:sp>
      <p:pic>
        <p:nvPicPr>
          <p:cNvPr id="5" name="Picture 1" descr="uz-v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5718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Конец</a:t>
            </a:r>
            <a:endParaRPr lang="ru-RU" b="1" i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140968"/>
            <a:ext cx="8229600" cy="74868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Спасибо за просмотр</a:t>
            </a:r>
            <a:endParaRPr lang="ru-RU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Picture 1" descr="uz-v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748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 descr="frame22P_v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1" r="92038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5" descr="http://zhdemgostey.ru/wp-content/uploads/2012/01/gosty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2636838"/>
            <a:ext cx="6408738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Rectangle 1"/>
          <p:cNvSpPr>
            <a:spLocks noChangeArrowheads="1"/>
          </p:cNvSpPr>
          <p:nvPr/>
        </p:nvSpPr>
        <p:spPr bwMode="auto">
          <a:xfrm>
            <a:off x="900113" y="0"/>
            <a:ext cx="79565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Традиция, обычай, обряд</a:t>
            </a:r>
            <a:r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понятия тождественные в общих своих чертах, но имеющие свои характерные особенности и признаки</a:t>
            </a:r>
            <a:r>
              <a:rPr lang="ru-RU" altLang="ru-RU" sz="900">
                <a:solidFill>
                  <a:srgbClr val="00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.</a:t>
            </a:r>
            <a:endParaRPr lang="ru-RU" altLang="ru-RU"/>
          </a:p>
        </p:txBody>
      </p:sp>
      <p:sp>
        <p:nvSpPr>
          <p:cNvPr id="7174" name="Прямоугольник 13"/>
          <p:cNvSpPr>
            <a:spLocks noChangeArrowheads="1"/>
          </p:cNvSpPr>
          <p:nvPr/>
        </p:nvSpPr>
        <p:spPr bwMode="auto">
          <a:xfrm>
            <a:off x="1547813" y="620713"/>
            <a:ext cx="7345362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 i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Традиция</a:t>
            </a: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передача от предшествующих поколений обычаев и обрядов,  направлены на духовный мир личности и выполняет роль средств воспроизведения, повторения и закрепления общепринятых общественных отношений не непосредственно, а через формирование морального и духовного облика человека, складывающегося в соответствии с этими отношениями.   (</a:t>
            </a:r>
            <a:r>
              <a:rPr lang="ru-RU" altLang="ru-RU" i="1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 русское гостеприимство)</a:t>
            </a:r>
            <a:r>
              <a:rPr lang="ru-RU" altLang="ru-RU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hangingPunct="1"/>
            <a:endParaRPr lang="ru-RU" altLang="ru-RU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" descr="frame22P_v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1" r="92038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Rectangle 3"/>
          <p:cNvSpPr>
            <a:spLocks noChangeArrowheads="1"/>
          </p:cNvSpPr>
          <p:nvPr/>
        </p:nvSpPr>
        <p:spPr bwMode="auto">
          <a:xfrm>
            <a:off x="1331913" y="115888"/>
            <a:ext cx="7200900" cy="230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b="1" i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Обычай  </a:t>
            </a:r>
            <a:r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предписывает человеку более детальные поведение и поступки в определённых ситуациях </a:t>
            </a:r>
            <a:r>
              <a:rPr lang="ru-RU" altLang="ru-RU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altLang="ru-RU" b="1"/>
              <a:t> </a:t>
            </a: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Он</a:t>
            </a:r>
            <a:r>
              <a:rPr lang="ru-RU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не только символическое, но всякое вообще повторяющееся и установленное традицией действие.</a:t>
            </a:r>
          </a:p>
          <a:p>
            <a:r>
              <a:rPr lang="ru-RU" altLang="ru-RU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(Например: рукопожатия при встрече близких друзей или родственников</a:t>
            </a:r>
            <a:r>
              <a:rPr lang="ru-RU" altLang="ru-RU" i="1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утренняя и вечерняя молитва Богу,  вредными обычай-  угощать спиртным при встрече родственников, друзей и знакомых).</a:t>
            </a:r>
            <a:r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7" name="Picture 2" descr="http://im5-tub-ru.yandex.net/i?id=84543357-12-72&amp;n=21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916113"/>
            <a:ext cx="3455987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5" descr="http://www.zhaba.ru/_pics/ordjt4e0wnv7y5x0.jpg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2997200"/>
            <a:ext cx="3889375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2124075" y="4797425"/>
            <a:ext cx="266382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12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Господи, прошу:!</a:t>
            </a:r>
          </a:p>
          <a:p>
            <a:r>
              <a:rPr lang="ru-RU" altLang="ru-RU" sz="12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Защити всех тех, кого люблю...</a:t>
            </a:r>
            <a:br>
              <a:rPr lang="ru-RU" altLang="ru-RU" sz="12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2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Всех родных моих и всех друзей</a:t>
            </a:r>
            <a:br>
              <a:rPr lang="ru-RU" altLang="ru-RU" sz="12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2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Хлебом накорми и обогрей...</a:t>
            </a:r>
            <a:br>
              <a:rPr lang="ru-RU" altLang="ru-RU" sz="12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2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трудный час им Ангела пошли,</a:t>
            </a:r>
            <a:br>
              <a:rPr lang="ru-RU" altLang="ru-RU" sz="12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2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Чтоб сберёг их на краю пути...</a:t>
            </a:r>
            <a:br>
              <a:rPr lang="ru-RU" altLang="ru-RU" sz="12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2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Дай им счастья, радость и покой...</a:t>
            </a:r>
            <a:br>
              <a:rPr lang="ru-RU" altLang="ru-RU" sz="12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2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 грехи прости и успокой...</a:t>
            </a:r>
            <a:br>
              <a:rPr lang="ru-RU" altLang="ru-RU" sz="12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2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Научи любить их и прощать...</a:t>
            </a:r>
            <a:br>
              <a:rPr lang="ru-RU" altLang="ru-RU" sz="12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2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Сделай так, чтоб те, к то дорог мне</a:t>
            </a:r>
            <a:br>
              <a:rPr lang="ru-RU" altLang="ru-RU" sz="12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2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Погостили дольше на Земле...</a:t>
            </a:r>
            <a:br>
              <a:rPr lang="ru-RU" altLang="ru-RU" sz="12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2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...</a:t>
            </a:r>
            <a:endParaRPr lang="ru-RU" altLang="ru-RU" sz="120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 descr="frame22P_v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1" r="92038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Прямоугольник 5"/>
          <p:cNvSpPr>
            <a:spLocks noChangeArrowheads="1"/>
          </p:cNvSpPr>
          <p:nvPr/>
        </p:nvSpPr>
        <p:spPr bwMode="auto">
          <a:xfrm>
            <a:off x="1042988" y="0"/>
            <a:ext cx="7632700" cy="258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ru-RU" altLang="ru-RU" b="1" i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Обряд</a:t>
            </a:r>
            <a:r>
              <a:rPr lang="ru-RU" altLang="ru-RU" i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конкретизирует форму выражения общепринятого в той или иной местности поведения в особо яркие моменты жизни человека (</a:t>
            </a:r>
            <a:r>
              <a:rPr lang="ru-RU" altLang="ru-RU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   обряды  </a:t>
            </a:r>
            <a:r>
              <a:rPr lang="ru-RU" altLang="ru-RU" i="1">
                <a:latin typeface="Times New Roman" panose="02020603050405020304" pitchFamily="18" charset="0"/>
                <a:cs typeface="Times New Roman" panose="02020603050405020304" pitchFamily="18" charset="0"/>
              </a:rPr>
              <a:t>свадебный,  </a:t>
            </a:r>
            <a:r>
              <a:rPr lang="ru-RU" altLang="ru-RU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крещения, погребения</a:t>
            </a:r>
            <a:r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Обряды считались столь же необходимым компонентом жизни, как и праздники. </a:t>
            </a:r>
          </a:p>
          <a:p>
            <a:pPr algn="just"/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altLang="ru-RU" b="1" i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Обрядовая культура </a:t>
            </a:r>
            <a:r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это и есть порядок во всех проявлениях общественной жизни к данному случаю, обрядовых действий</a:t>
            </a:r>
            <a:r>
              <a:rPr lang="ru-RU" altLang="ru-RU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народа, этический кодекс, регулирующий коллективные настроения и эмоции.  </a:t>
            </a: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21" name="Picture 2" descr="http://im6-tub-ru.yandex.net/i?id=261442159-02-72&amp;n=21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2420938"/>
            <a:ext cx="3743325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6" descr="http://im7-tub-ru.yandex.net/i?id=532937725-54-7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3068638"/>
            <a:ext cx="381635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 descr="frame22P_v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1" r="92038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2" descr="http://im5-tub-ru.yandex.net/i?id=250097992-01-7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260350"/>
            <a:ext cx="2952750" cy="273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3" descr="http://slavs.org.ua/img/calendar_t.jpg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420938"/>
            <a:ext cx="4679950" cy="422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Прямоугольник 6"/>
          <p:cNvSpPr>
            <a:spLocks noChangeArrowheads="1"/>
          </p:cNvSpPr>
          <p:nvPr/>
        </p:nvSpPr>
        <p:spPr bwMode="auto">
          <a:xfrm>
            <a:off x="1042988" y="188913"/>
            <a:ext cx="4572000" cy="206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900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i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Народный календарь </a:t>
            </a: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на Руси  назывался месяцесловом. Месяцеслов охватывал весь год крестьянской жизни, «описывая» его  по дням месяц за месяцем, где каждому дню соответствовали свои праздники или будни, обычаи и суеверия, традиции и обряды, природные приметы и явления.</a:t>
            </a:r>
            <a:endParaRPr lang="ru-RU" altLang="ru-RU"/>
          </a:p>
        </p:txBody>
      </p:sp>
      <p:sp>
        <p:nvSpPr>
          <p:cNvPr id="10247" name="Прямоугольник 7"/>
          <p:cNvSpPr>
            <a:spLocks noChangeArrowheads="1"/>
          </p:cNvSpPr>
          <p:nvPr/>
        </p:nvSpPr>
        <p:spPr bwMode="auto">
          <a:xfrm>
            <a:off x="5724525" y="3429000"/>
            <a:ext cx="3419475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Народный календарь является своего рода энциклопедией крестьянского быта.  Он включает в себя знание  природы,  сельскохозяйственный опыт, обряды, нормы общественной жизни и является слиянием языческого и христианского начал, народным православием.   </a:t>
            </a:r>
            <a:endParaRPr lang="ru-RU" alt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 descr="frame22P_v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1" r="92038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Прямоугольник 4"/>
          <p:cNvSpPr>
            <a:spLocks noChangeArrowheads="1"/>
          </p:cNvSpPr>
          <p:nvPr/>
        </p:nvSpPr>
        <p:spPr bwMode="auto">
          <a:xfrm>
            <a:off x="1187450" y="0"/>
            <a:ext cx="7777163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FF0000"/>
                </a:solidFill>
              </a:rPr>
              <a:t>         Празднично-обрядовая культура  </a:t>
            </a:r>
          </a:p>
          <a:p>
            <a:pPr eaLnBrk="1" hangingPunct="1"/>
            <a:r>
              <a:rPr lang="ru-RU" altLang="ru-RU"/>
              <a:t> </a:t>
            </a:r>
          </a:p>
        </p:txBody>
      </p:sp>
      <p:sp>
        <p:nvSpPr>
          <p:cNvPr id="11269" name="Прямоугольник 5"/>
          <p:cNvSpPr>
            <a:spLocks noChangeArrowheads="1"/>
          </p:cNvSpPr>
          <p:nvPr/>
        </p:nvSpPr>
        <p:spPr bwMode="auto">
          <a:xfrm>
            <a:off x="971550" y="333375"/>
            <a:ext cx="817245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/>
              <a:t>   </a:t>
            </a: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зимние праздники –  две святочные недели (святки):   Рождество, Новый год (по старому стилю) и Крещение. В праздники затевали магические игры, производили символические действия с зерном, хлебом, соломой ("чтобы был урожай"),  ходили по домам колядовать,  девушки гадали , обязательным элементом святок было ряжение</a:t>
            </a:r>
          </a:p>
        </p:txBody>
      </p:sp>
      <p:pic>
        <p:nvPicPr>
          <p:cNvPr id="11270" name="Picture 6" descr="http://im4-tub-ru.yandex.net/i?id=314727918-04-72&amp;n=21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2205038"/>
            <a:ext cx="3168650" cy="331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2" descr="http://im2-tub-ru.yandex.net/i?id=458563178-64-72&amp;n=21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2133600"/>
            <a:ext cx="3671888" cy="345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1299</TotalTime>
  <Words>2578</Words>
  <Application>Microsoft Office PowerPoint</Application>
  <PresentationFormat>Экран (4:3)</PresentationFormat>
  <Paragraphs>171</Paragraphs>
  <Slides>43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53" baseType="lpstr">
      <vt:lpstr>Arial</vt:lpstr>
      <vt:lpstr>Bolero script</vt:lpstr>
      <vt:lpstr>Calibri</vt:lpstr>
      <vt:lpstr>Comic Sans MS</vt:lpstr>
      <vt:lpstr>Courier New</vt:lpstr>
      <vt:lpstr>Georgia</vt:lpstr>
      <vt:lpstr>Mistral</vt:lpstr>
      <vt:lpstr>Times New Roman</vt:lpstr>
      <vt:lpstr>Verdana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Подведём итоги:</vt:lpstr>
      <vt:lpstr>Конец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Виолетта</dc:creator>
  <cp:lastModifiedBy>Валентин Климов</cp:lastModifiedBy>
  <cp:revision>146</cp:revision>
  <dcterms:created xsi:type="dcterms:W3CDTF">2010-04-09T05:48:04Z</dcterms:created>
  <dcterms:modified xsi:type="dcterms:W3CDTF">2016-01-14T07:37:23Z</dcterms:modified>
</cp:coreProperties>
</file>