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60" r:id="rId3"/>
    <p:sldId id="265" r:id="rId4"/>
    <p:sldId id="266" r:id="rId5"/>
    <p:sldId id="261" r:id="rId6"/>
    <p:sldId id="262" r:id="rId7"/>
    <p:sldId id="273" r:id="rId8"/>
    <p:sldId id="263" r:id="rId9"/>
    <p:sldId id="264" r:id="rId10"/>
    <p:sldId id="267" r:id="rId11"/>
    <p:sldId id="268" r:id="rId12"/>
    <p:sldId id="272" r:id="rId13"/>
    <p:sldId id="269" r:id="rId14"/>
    <p:sldId id="270" r:id="rId15"/>
    <p:sldId id="274" r:id="rId16"/>
    <p:sldId id="271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5F22F-99C5-4150-8426-81F541ADB488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EC166-FB34-4AAA-AAD4-473E502F73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234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5B50-82B6-4CCF-BC03-7C6AFA514109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A38DE-327F-4D3B-AFBA-94E3F851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02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5B50-82B6-4CCF-BC03-7C6AFA514109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A38DE-327F-4D3B-AFBA-94E3F851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819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5B50-82B6-4CCF-BC03-7C6AFA514109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A38DE-327F-4D3B-AFBA-94E3F851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383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5B50-82B6-4CCF-BC03-7C6AFA514109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A38DE-327F-4D3B-AFBA-94E3F851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05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5B50-82B6-4CCF-BC03-7C6AFA514109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A38DE-327F-4D3B-AFBA-94E3F851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232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5B50-82B6-4CCF-BC03-7C6AFA514109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A38DE-327F-4D3B-AFBA-94E3F851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894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5B50-82B6-4CCF-BC03-7C6AFA514109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A38DE-327F-4D3B-AFBA-94E3F851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328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5B50-82B6-4CCF-BC03-7C6AFA514109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A38DE-327F-4D3B-AFBA-94E3F851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30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5B50-82B6-4CCF-BC03-7C6AFA514109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A38DE-327F-4D3B-AFBA-94E3F851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751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5B50-82B6-4CCF-BC03-7C6AFA514109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A38DE-327F-4D3B-AFBA-94E3F851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21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5B50-82B6-4CCF-BC03-7C6AFA514109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A38DE-327F-4D3B-AFBA-94E3F851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417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A5B50-82B6-4CCF-BC03-7C6AFA514109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38DE-327F-4D3B-AFBA-94E3F851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34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kuz-edu.ru/" TargetMode="External"/><Relationship Id="rId2" Type="http://schemas.openxmlformats.org/officeDocument/2006/relationships/hyperlink" Target="http://mmmf.msu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com/url?q=http://mega.km.ru/&amp;sa=D&amp;ust=1468234059381000&amp;usg=AFQjCNEDUyNu9jH2l1HAV6Si50UmXF0x7Q" TargetMode="External"/><Relationship Id="rId4" Type="http://schemas.openxmlformats.org/officeDocument/2006/relationships/hyperlink" Target="http://window.edu.ru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8795" y="1379941"/>
            <a:ext cx="10363200" cy="2387600"/>
          </a:xfrm>
        </p:spPr>
        <p:txBody>
          <a:bodyPr>
            <a:normAutofit fontScale="90000"/>
          </a:bodyPr>
          <a:lstStyle/>
          <a:p>
            <a:r>
              <a:rPr lang="ru-RU" dirty="0"/>
              <a:t>Опыт внедрения, цели и планируемые результаты </a:t>
            </a:r>
            <a:r>
              <a:rPr lang="ru-RU"/>
              <a:t>внеурочной </a:t>
            </a:r>
            <a:r>
              <a:rPr lang="ru-RU" smtClean="0"/>
              <a:t>деятельности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8367" y="4078556"/>
            <a:ext cx="10024056" cy="1446480"/>
          </a:xfrm>
        </p:spPr>
        <p:txBody>
          <a:bodyPr>
            <a:norm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а примере рабочей программы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общеинтеллектуального</a:t>
            </a:r>
            <a:r>
              <a:rPr lang="ru-RU" dirty="0" smtClean="0"/>
              <a:t> направления</a:t>
            </a:r>
          </a:p>
          <a:p>
            <a:r>
              <a:rPr lang="ru-RU" dirty="0" smtClean="0"/>
              <a:t> «Логическая лестница»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7946264" y="5499278"/>
            <a:ext cx="42006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МБОУ «Лицей № 35 им. А.И. Герлингер»</a:t>
            </a:r>
          </a:p>
          <a:p>
            <a:r>
              <a:rPr lang="ru-RU" dirty="0" smtClean="0"/>
              <a:t>Учитель информатики:</a:t>
            </a:r>
          </a:p>
          <a:p>
            <a:r>
              <a:rPr lang="ru-RU" dirty="0" smtClean="0"/>
              <a:t>Пылаева Анастасия Юрьевна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4490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>
              <a:buNone/>
            </a:pPr>
            <a:r>
              <a:rPr lang="ru-RU" dirty="0">
                <a:solidFill>
                  <a:srgbClr val="FF0000"/>
                </a:solidFill>
              </a:rPr>
              <a:t>Содержание программы курса предоставляет широкие возможности для осуществления дифференцированного подхода к учащимся при их обучении, для развития творческих и интеллектуальных способностей, наблюдательности, эмоциональности и логического мышления. </a:t>
            </a:r>
          </a:p>
        </p:txBody>
      </p:sp>
    </p:spTree>
    <p:extLst>
      <p:ext uri="{BB962C8B-B14F-4D97-AF65-F5344CB8AC3E}">
        <p14:creationId xmlns:p14="http://schemas.microsoft.com/office/powerpoint/2010/main" val="3490896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744" y="252877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Планируемые результаты освоения образовательной программы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0441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Личностные результаты:</a:t>
            </a:r>
            <a:endParaRPr lang="ru-RU" b="1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Формирование </a:t>
            </a:r>
            <a:r>
              <a:rPr lang="ru-RU" dirty="0"/>
              <a:t>у детей мотивации к обучению, помощи им в самоорганизации и саморазвитии. </a:t>
            </a:r>
          </a:p>
          <a:p>
            <a:pPr lvl="0"/>
            <a:r>
              <a:rPr lang="ru-RU" dirty="0"/>
              <a:t>Развитие познавательных навыков учащихся, умений самостоятельно конструировать свои знания, ориентироваться в информационном пространстве, развитие критического и творческого мышления.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284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Метапредметные</a:t>
            </a:r>
            <a:r>
              <a:rPr lang="ru-RU" b="1" dirty="0" smtClean="0"/>
              <a:t> результаты: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Представление </a:t>
            </a:r>
            <a:r>
              <a:rPr lang="ru-RU" dirty="0"/>
              <a:t>об идеях и о методах информатики как универсальном языке науки и техники, средстве моделирования явлений и процессов.</a:t>
            </a:r>
          </a:p>
          <a:p>
            <a:pPr lvl="0"/>
            <a:r>
              <a:rPr lang="ru-RU" dirty="0"/>
              <a:t>Умение видеть задачу в контексте проблемной ситуации в других дисциплинах, в окружающей жизни.</a:t>
            </a:r>
          </a:p>
          <a:p>
            <a:pPr lvl="0"/>
            <a:r>
              <a:rPr lang="ru-RU" dirty="0"/>
              <a:t>Умение находить в различных источниках информацию, необходимую для решения, представлять ее в понятной форме</a:t>
            </a:r>
          </a:p>
          <a:p>
            <a:pPr lvl="0"/>
            <a:r>
              <a:rPr lang="ru-RU" dirty="0"/>
              <a:t>Принимать решение в условиях неполной и избыточной, точной и вероятностной информации; </a:t>
            </a:r>
          </a:p>
          <a:p>
            <a:pPr lvl="0"/>
            <a:r>
              <a:rPr lang="ru-RU" dirty="0"/>
              <a:t>умение понимать и использовать различные способы представления информации (графики, диаграммы, таблицы, схемы и др.) для иллюстрации, интерпретации, аргументации; •</a:t>
            </a:r>
          </a:p>
          <a:p>
            <a:pPr lvl="0"/>
            <a:r>
              <a:rPr lang="ru-RU" dirty="0"/>
              <a:t>умение выдвигать гипотезы при решении учебных задач, понимать необходимость их проверки;</a:t>
            </a:r>
          </a:p>
          <a:p>
            <a:pPr lvl="0"/>
            <a:r>
              <a:rPr lang="ru-RU" dirty="0"/>
              <a:t>умение применять индуктивные и дедуктивные способы рассуждений, видеть различные стратегии решения задач</a:t>
            </a:r>
          </a:p>
          <a:p>
            <a:pPr lvl="0"/>
            <a:r>
              <a:rPr lang="ru-RU" dirty="0"/>
              <a:t>понимание сущности алгоритмических предписаний и умение действовать в соответствии с предложенным алгоритмом</a:t>
            </a:r>
          </a:p>
          <a:p>
            <a:pPr lvl="0"/>
            <a:r>
              <a:rPr lang="ru-RU" dirty="0"/>
              <a:t>умение самостоятельно ставить цели, планировать и осуществлять деятельность, направленную на решение задач исследовательского характера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84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87099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Предметные результаты: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умение </a:t>
            </a:r>
            <a:r>
              <a:rPr lang="ru-RU" dirty="0"/>
              <a:t>определять закономерности и выполнять задание по данной закономерности, классифицировать и группировать предметы, сравнивать, находить общее и частное свойства, обобщать и абстрагировать, анализировать и оценивать свою деятельность;</a:t>
            </a:r>
          </a:p>
          <a:p>
            <a:pPr lvl="0"/>
            <a:r>
              <a:rPr lang="ru-RU" dirty="0"/>
              <a:t>умение путем рассуждений решать логические, нестандартные задачи, выполнять творческо-поисковые, числовые задания</a:t>
            </a:r>
          </a:p>
          <a:p>
            <a:pPr lvl="0"/>
            <a:r>
              <a:rPr lang="ru-RU" dirty="0"/>
              <a:t>выполнять задания на тренировку внимания, восприятия, памяти</a:t>
            </a:r>
          </a:p>
          <a:p>
            <a:pPr lvl="0"/>
            <a:r>
              <a:rPr lang="ru-RU" dirty="0"/>
              <a:t>умение ориентироваться в схематическом изображении графических заданий;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088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Регулятивные результаты: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умение ставить цель, планировать этапы работы, собственными усилиями добиться результата.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490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803" y="334850"/>
            <a:ext cx="10515600" cy="630575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Список используемых материалов</a:t>
            </a:r>
            <a:endParaRPr lang="ru-RU" dirty="0"/>
          </a:p>
          <a:p>
            <a:pPr lvl="0"/>
            <a:r>
              <a:rPr lang="ru-RU" dirty="0"/>
              <a:t>Богомолова О. Б. Логические задачи.  Учебное издание классы 5 , 6 , 7 БИНОМ. Лаборатория знаний 2009 </a:t>
            </a:r>
          </a:p>
          <a:p>
            <a:pPr lvl="0"/>
            <a:r>
              <a:rPr lang="ru-RU" dirty="0"/>
              <a:t>Окулов С. Информатика. Развитие интеллекта школьников. М. учебное Класс : 2-11 БИНОМ. Лаборатория знаний, 2008 </a:t>
            </a:r>
          </a:p>
          <a:p>
            <a:pPr lvl="0"/>
            <a:r>
              <a:rPr lang="ru-RU" dirty="0"/>
              <a:t>Баранникова Н.В., Иванова Е.А., </a:t>
            </a:r>
            <a:r>
              <a:rPr lang="ru-RU" dirty="0" err="1"/>
              <a:t>Хляка</a:t>
            </a:r>
            <a:r>
              <a:rPr lang="ru-RU" dirty="0"/>
              <a:t> Э.В Предметные олимпиады. Информатика. 5-11 классы. Задания для подготовки к олимпиадам. ФГОС, 2016</a:t>
            </a:r>
          </a:p>
          <a:p>
            <a:pPr lvl="0"/>
            <a:r>
              <a:rPr lang="ru-RU" dirty="0"/>
              <a:t>Горбунова И.Н., Лунина Т.П., Клуб весёлых </a:t>
            </a:r>
            <a:r>
              <a:rPr lang="ru-RU" dirty="0" err="1"/>
              <a:t>информатиков</a:t>
            </a:r>
            <a:r>
              <a:rPr lang="ru-RU" dirty="0"/>
              <a:t>. Занимательные уроки, внеклассные мероприятия, 2009</a:t>
            </a:r>
          </a:p>
          <a:p>
            <a:pPr lvl="0"/>
            <a:r>
              <a:rPr lang="ru-RU" dirty="0"/>
              <a:t>Принцесса или тигр? Пер. с английского И. Е. </a:t>
            </a:r>
            <a:r>
              <a:rPr lang="ru-RU" dirty="0" err="1"/>
              <a:t>Зино</a:t>
            </a:r>
            <a:r>
              <a:rPr lang="ru-RU" dirty="0"/>
              <a:t>. М.: Мир, 1985. — 221 с.; М.: ИД Мещерякова, 2009. — 352 с.</a:t>
            </a:r>
          </a:p>
          <a:p>
            <a:pPr lvl="0"/>
            <a:r>
              <a:rPr lang="ru-RU" dirty="0"/>
              <a:t>Алиса в стране смекалки. Пер. с английского Ю. А. Данилова, рис. Г. </a:t>
            </a:r>
            <a:r>
              <a:rPr lang="ru-RU" dirty="0" err="1"/>
              <a:t>Фиттинга</a:t>
            </a:r>
            <a:r>
              <a:rPr lang="ru-RU" dirty="0"/>
              <a:t>. М.: Мир, 1987. — 182 с., ил.</a:t>
            </a:r>
          </a:p>
          <a:p>
            <a:pPr lvl="0"/>
            <a:r>
              <a:rPr lang="ru-RU" dirty="0"/>
              <a:t>Приключения Алисы в Стране Головоломок. Пер. с английского Е. А. Трофимовой., </a:t>
            </a:r>
            <a:r>
              <a:rPr lang="ru-RU" dirty="0" err="1"/>
              <a:t>илл</a:t>
            </a:r>
            <a:r>
              <a:rPr lang="ru-RU" dirty="0"/>
              <a:t>. Н. М. </a:t>
            </a:r>
            <a:r>
              <a:rPr lang="ru-RU" dirty="0" err="1"/>
              <a:t>Крашина</a:t>
            </a:r>
            <a:r>
              <a:rPr lang="ru-RU" dirty="0"/>
              <a:t>. М.: «Просвещение», 2008. — 176 с.</a:t>
            </a:r>
          </a:p>
          <a:p>
            <a:r>
              <a:rPr lang="ru-RU" b="1" dirty="0"/>
              <a:t> </a:t>
            </a:r>
            <a:r>
              <a:rPr lang="ru-RU" dirty="0" smtClean="0"/>
              <a:t>Новосибирская </a:t>
            </a:r>
            <a:r>
              <a:rPr lang="ru-RU" dirty="0"/>
              <a:t>открытая образовательная сеть, сайт «Информатика» </a:t>
            </a:r>
            <a:r>
              <a:rPr lang="ru-RU" u="sng" dirty="0"/>
              <a:t>www.websib.ru/noos/informatika</a:t>
            </a:r>
            <a:endParaRPr lang="ru-RU" dirty="0"/>
          </a:p>
          <a:p>
            <a:pPr lvl="0"/>
            <a:r>
              <a:rPr lang="ru-RU" dirty="0"/>
              <a:t>Портал «Информатика и ИКТ в школе» www.klyaksa.net</a:t>
            </a:r>
          </a:p>
          <a:p>
            <a:pPr lvl="0"/>
            <a:r>
              <a:rPr lang="ru-RU" dirty="0"/>
              <a:t>Каталог ресурсов по информатике </a:t>
            </a:r>
            <a:r>
              <a:rPr lang="ru-RU" dirty="0" smtClean="0"/>
              <a:t>portalschool.ru</a:t>
            </a:r>
            <a:endParaRPr lang="ru-RU" dirty="0"/>
          </a:p>
          <a:p>
            <a:pPr lvl="0"/>
            <a:r>
              <a:rPr lang="ru-RU" dirty="0"/>
              <a:t>Малый мехмат МГУ </a:t>
            </a:r>
            <a:r>
              <a:rPr lang="ru-RU" u="sng" dirty="0">
                <a:hlinkClick r:id="rId2"/>
              </a:rPr>
              <a:t>http://mmmf.msu.ru/</a:t>
            </a:r>
            <a:endParaRPr lang="ru-RU" dirty="0"/>
          </a:p>
          <a:p>
            <a:pPr lvl="0"/>
            <a:r>
              <a:rPr lang="ru-RU" dirty="0"/>
              <a:t>Единый информационный образовательный портал Кузбасса </a:t>
            </a:r>
            <a:r>
              <a:rPr lang="ru-RU" u="sng" dirty="0">
                <a:hlinkClick r:id="rId3"/>
              </a:rPr>
              <a:t>http://portal.kuz-edu.ru/</a:t>
            </a:r>
            <a:endParaRPr lang="ru-RU" dirty="0"/>
          </a:p>
          <a:p>
            <a:pPr lvl="0"/>
            <a:r>
              <a:rPr lang="ru-RU" dirty="0"/>
              <a:t>Единое окно доступа к информационным ресурсам </a:t>
            </a:r>
            <a:r>
              <a:rPr lang="ru-RU" u="sng" dirty="0">
                <a:hlinkClick r:id="rId4"/>
              </a:rPr>
              <a:t>http://window.edu.ru/</a:t>
            </a:r>
            <a:endParaRPr lang="ru-RU" dirty="0"/>
          </a:p>
          <a:p>
            <a:pPr lvl="0"/>
            <a:r>
              <a:rPr lang="ru-RU" dirty="0" err="1" smtClean="0"/>
              <a:t>Мегаэнциклопедия</a:t>
            </a:r>
            <a:r>
              <a:rPr lang="ru-RU" dirty="0" smtClean="0"/>
              <a:t> </a:t>
            </a:r>
            <a:r>
              <a:rPr lang="ru-RU" dirty="0"/>
              <a:t>Кирилла и </a:t>
            </a:r>
            <a:r>
              <a:rPr lang="ru-RU" dirty="0" err="1"/>
              <a:t>Мефодия</a:t>
            </a:r>
            <a:r>
              <a:rPr lang="ru-RU" dirty="0"/>
              <a:t>: </a:t>
            </a:r>
            <a:r>
              <a:rPr lang="ru-RU" u="sng" dirty="0">
                <a:hlinkClick r:id="rId5"/>
              </a:rPr>
              <a:t>http://mega.km.ru</a:t>
            </a:r>
            <a:r>
              <a:rPr lang="ru-RU" u="sng" dirty="0" smtClean="0">
                <a:hlinkClick r:id="rId5"/>
              </a:rPr>
              <a:t>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57479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591" y="2490141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067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715" y="1506828"/>
            <a:ext cx="10515600" cy="5558777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dirty="0">
                <a:solidFill>
                  <a:srgbClr val="FF0000"/>
                </a:solidFill>
              </a:rPr>
              <a:t>Данный курс </a:t>
            </a:r>
            <a:r>
              <a:rPr lang="ru-RU" dirty="0" smtClean="0">
                <a:solidFill>
                  <a:srgbClr val="FF0000"/>
                </a:solidFill>
              </a:rPr>
              <a:t>обеспечивает эффективное </a:t>
            </a:r>
            <a:r>
              <a:rPr lang="ru-RU" dirty="0">
                <a:solidFill>
                  <a:srgbClr val="FF0000"/>
                </a:solidFill>
              </a:rPr>
              <a:t>развитие </a:t>
            </a:r>
            <a:r>
              <a:rPr lang="ru-RU" dirty="0" err="1">
                <a:solidFill>
                  <a:srgbClr val="FF0000"/>
                </a:solidFill>
              </a:rPr>
              <a:t>общеучебных</a:t>
            </a:r>
            <a:r>
              <a:rPr lang="ru-RU" dirty="0">
                <a:solidFill>
                  <a:srgbClr val="FF0000"/>
                </a:solidFill>
              </a:rPr>
              <a:t> умений и способов интеллектуальной деятельности на основе методов информатики, становление умений и навыков информационно-учебной деятельности для решения познавательных задач и саморазвития. 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457200">
              <a:buNone/>
            </a:pPr>
            <a:endParaRPr lang="ru-RU" dirty="0" smtClean="0"/>
          </a:p>
          <a:p>
            <a:pPr marL="0" indent="457200">
              <a:buNone/>
            </a:pPr>
            <a:endParaRPr lang="ru-RU" dirty="0"/>
          </a:p>
          <a:p>
            <a:pPr marL="0" indent="457200">
              <a:buNone/>
            </a:pPr>
            <a:r>
              <a:rPr lang="ru-RU" dirty="0" smtClean="0"/>
              <a:t>Курс практико-ориентирован и направлен на применение учебных навыков в реальной 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506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989" y="854525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Ознакомление </a:t>
            </a:r>
            <a:r>
              <a:rPr lang="ru-RU" dirty="0"/>
              <a:t>с основными понятиями и методами алгебры логики и теории алгоритмов с ориентацией на их использование в практической информатике и жизни</a:t>
            </a:r>
          </a:p>
          <a:p>
            <a:pPr lvl="0"/>
            <a:r>
              <a:rPr lang="ru-RU" dirty="0"/>
              <a:t>Развитие умения переносить знания и умения в новую, нестандартную ситуацию</a:t>
            </a:r>
          </a:p>
          <a:p>
            <a:pPr lvl="0"/>
            <a:r>
              <a:rPr lang="ru-RU" dirty="0"/>
              <a:t>Развитие логического, алгоритмического и творческого мышления</a:t>
            </a:r>
          </a:p>
          <a:p>
            <a:pPr lvl="0"/>
            <a:r>
              <a:rPr lang="ru-RU" dirty="0"/>
              <a:t>Развитие </a:t>
            </a:r>
            <a:r>
              <a:rPr lang="ru-RU" dirty="0" err="1"/>
              <a:t>межпредметных</a:t>
            </a:r>
            <a:r>
              <a:rPr lang="ru-RU" dirty="0"/>
              <a:t> и </a:t>
            </a:r>
            <a:r>
              <a:rPr lang="ru-RU" dirty="0" err="1"/>
              <a:t>надпредметных</a:t>
            </a:r>
            <a:r>
              <a:rPr lang="ru-RU" dirty="0"/>
              <a:t> связей</a:t>
            </a:r>
          </a:p>
          <a:p>
            <a:pPr lvl="0"/>
            <a:r>
              <a:rPr lang="ru-RU" dirty="0"/>
              <a:t>Создание ситуации эффективной групповой учебной деятельности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510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1231" y="854524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Задачи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Создать </a:t>
            </a:r>
            <a:r>
              <a:rPr lang="ru-RU" dirty="0"/>
              <a:t>условия для развития интереса учащихся к </a:t>
            </a:r>
            <a:r>
              <a:rPr lang="ru-RU" dirty="0" smtClean="0"/>
              <a:t>информатике и математике</a:t>
            </a:r>
            <a:endParaRPr lang="ru-RU" dirty="0"/>
          </a:p>
          <a:p>
            <a:pPr lvl="0"/>
            <a:r>
              <a:rPr lang="ru-RU" dirty="0"/>
              <a:t>Реализовать </a:t>
            </a:r>
            <a:r>
              <a:rPr lang="ru-RU" dirty="0" err="1"/>
              <a:t>деятельностной</a:t>
            </a:r>
            <a:r>
              <a:rPr lang="ru-RU" dirty="0"/>
              <a:t> подход (способствовать развитию умений и навыков поиска, анализа, синтеза и использования знаний)</a:t>
            </a:r>
          </a:p>
          <a:p>
            <a:pPr lvl="0"/>
            <a:r>
              <a:rPr lang="ru-RU" dirty="0"/>
              <a:t>Создать условия для формирования и развития практических умений учащихся решать нестандартные задачи, используя различные методы и приемы</a:t>
            </a:r>
          </a:p>
          <a:p>
            <a:pPr lvl="0"/>
            <a:r>
              <a:rPr lang="ru-RU" dirty="0"/>
              <a:t>Показать широту применения информатики в жизни</a:t>
            </a:r>
          </a:p>
          <a:p>
            <a:pPr lvl="0"/>
            <a:r>
              <a:rPr lang="ru-RU" dirty="0"/>
              <a:t>Оказать конкретную помощь обучающимся в решении олимпиадных задач </a:t>
            </a:r>
          </a:p>
          <a:p>
            <a:pPr lvl="0"/>
            <a:r>
              <a:rPr lang="ru-RU" dirty="0"/>
              <a:t>Сформировать логические связи с другими предметами, входящими в курс основного образования, а так же связи с задачами, которые могут возникнуть в повседневной жизни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0751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635584"/>
            <a:ext cx="10515600" cy="1325563"/>
          </a:xfrm>
        </p:spPr>
        <p:txBody>
          <a:bodyPr/>
          <a:lstStyle/>
          <a:p>
            <a:r>
              <a:rPr lang="ru-RU" b="1" dirty="0" smtClean="0"/>
              <a:t>Актуальность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>
              <a:buNone/>
            </a:pPr>
            <a:r>
              <a:rPr lang="ru-RU" dirty="0" smtClean="0"/>
              <a:t>Для успешного освоения программы школьного обучения ребенку необходимо не только много знать, но и последовательно и доказательно мыслить, догадываться, проявлять умственное напряжение, логически мыслить.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1466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>
              <a:buNone/>
            </a:pPr>
            <a:r>
              <a:rPr lang="ru-RU" dirty="0" smtClean="0">
                <a:solidFill>
                  <a:srgbClr val="FF0000"/>
                </a:solidFill>
              </a:rPr>
              <a:t>Овладевая любым способом запоминания, ребенок учится выделять цель и осуществлять для ее реализации определенную работу с материалом.</a:t>
            </a:r>
          </a:p>
          <a:p>
            <a:pPr marL="0" indent="457200">
              <a:buNone/>
            </a:pPr>
            <a:r>
              <a:rPr lang="ru-RU" dirty="0" smtClean="0">
                <a:solidFill>
                  <a:srgbClr val="FF0000"/>
                </a:solidFill>
              </a:rPr>
              <a:t>В процессе изучения курса начинает понимать необходимость повторять, сопоставлять, обобщать, группировать материал в целях запоминания. Что в век избыточности информации</a:t>
            </a:r>
          </a:p>
          <a:p>
            <a:pPr marL="0" indent="45720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755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8504" y="558310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 smtClean="0"/>
              <a:t>Содержание курса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15473" y="5349023"/>
            <a:ext cx="2923504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Решение логических задач с помощью таблиц и схем 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14552" y="5430590"/>
            <a:ext cx="2923504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Логические задачи на основе теоремы Геделя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15473" y="1626847"/>
            <a:ext cx="2923504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Задачи-ловушки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14552" y="1630956"/>
            <a:ext cx="2923504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Задачи на значение логического выражения </a:t>
            </a: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509180" y="5404833"/>
            <a:ext cx="2923504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Задачи на смекалку, задачи со спичками </a:t>
            </a:r>
          </a:p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15473" y="3379967"/>
            <a:ext cx="2923504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Задачи на разрезание, переливание, взвешивание, переезды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509180" y="3379967"/>
            <a:ext cx="2923504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НеПонятные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игры 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09180" y="1626847"/>
            <a:ext cx="2923504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Задачи на принцип Дирихле</a:t>
            </a:r>
          </a:p>
          <a:p>
            <a:pPr algn="ctr"/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11" idx="3"/>
            <a:endCxn id="12" idx="1"/>
          </p:cNvCxnSpPr>
          <p:nvPr/>
        </p:nvCxnSpPr>
        <p:spPr>
          <a:xfrm>
            <a:off x="3838977" y="3837167"/>
            <a:ext cx="4670203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9" idx="2"/>
            <a:endCxn id="7" idx="0"/>
          </p:cNvCxnSpPr>
          <p:nvPr/>
        </p:nvCxnSpPr>
        <p:spPr>
          <a:xfrm>
            <a:off x="6276304" y="2545356"/>
            <a:ext cx="0" cy="288523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838977" y="2420615"/>
            <a:ext cx="2437327" cy="141655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276305" y="3878136"/>
            <a:ext cx="2385274" cy="155245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3838976" y="3878135"/>
            <a:ext cx="2437328" cy="159342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6276304" y="2482986"/>
            <a:ext cx="2232876" cy="135418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338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>
              <a:buNone/>
            </a:pPr>
            <a:r>
              <a:rPr lang="ru-RU" dirty="0">
                <a:solidFill>
                  <a:srgbClr val="FF0000"/>
                </a:solidFill>
              </a:rPr>
              <a:t>Содержание программы делится на блоки, в каждом из которых рассматривается группа взаимосвязанных задач, направленных на применение известных способов решения задач к задачам, с нестандартной формулировкой и задачам, требующим использование индуктивного типа мышления, а так же логически-ассоциативного мышления.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205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7200">
              <a:buNone/>
            </a:pPr>
            <a:r>
              <a:rPr lang="ru-RU" dirty="0">
                <a:solidFill>
                  <a:srgbClr val="FF0000"/>
                </a:solidFill>
              </a:rPr>
              <a:t>Отсутствие отметок снижает тревожность и необоснованное беспокойство учащихся, исчезает боязнь ошибочных ответов. В результате у детей формируется отношение к данным занятиям как к средству развития своей личности.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703066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base.com-845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powerpointbase.com-845</Template>
  <TotalTime>128</TotalTime>
  <Words>723</Words>
  <Application>Microsoft Office PowerPoint</Application>
  <PresentationFormat>Широкоэкранный</PresentationFormat>
  <Paragraphs>77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powerpointbase.com-845</vt:lpstr>
      <vt:lpstr>Опыт внедрения, цели и планируемые результаты внеурочной деятельности</vt:lpstr>
      <vt:lpstr>Презентация PowerPoint</vt:lpstr>
      <vt:lpstr>Цели </vt:lpstr>
      <vt:lpstr>Задачи </vt:lpstr>
      <vt:lpstr>Актуальность</vt:lpstr>
      <vt:lpstr>Презентация PowerPoint</vt:lpstr>
      <vt:lpstr>Содержание курса </vt:lpstr>
      <vt:lpstr>Презентация PowerPoint</vt:lpstr>
      <vt:lpstr>Презентация PowerPoint</vt:lpstr>
      <vt:lpstr>Презентация PowerPoint</vt:lpstr>
      <vt:lpstr>Планируемые результаты освоения образовательной программы </vt:lpstr>
      <vt:lpstr>Личностные результаты:</vt:lpstr>
      <vt:lpstr>Метапредметные результаты:</vt:lpstr>
      <vt:lpstr>Предметные результаты: </vt:lpstr>
      <vt:lpstr>Регулятивные результаты: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внеурочной деятельности</dc:title>
  <dc:creator>Анастасия Пылаева</dc:creator>
  <cp:lastModifiedBy>Анастасия Пылаева</cp:lastModifiedBy>
  <cp:revision>13</cp:revision>
  <cp:lastPrinted>2018-12-27T05:45:48Z</cp:lastPrinted>
  <dcterms:created xsi:type="dcterms:W3CDTF">2018-12-27T04:54:26Z</dcterms:created>
  <dcterms:modified xsi:type="dcterms:W3CDTF">2018-12-27T10:13:20Z</dcterms:modified>
</cp:coreProperties>
</file>