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0" r:id="rId3"/>
    <p:sldId id="259" r:id="rId4"/>
    <p:sldId id="272" r:id="rId5"/>
    <p:sldId id="264" r:id="rId6"/>
    <p:sldId id="265" r:id="rId7"/>
    <p:sldId id="269" r:id="rId8"/>
    <p:sldId id="266" r:id="rId9"/>
    <p:sldId id="267" r:id="rId10"/>
    <p:sldId id="270" r:id="rId11"/>
    <p:sldId id="271" r:id="rId12"/>
    <p:sldId id="258" r:id="rId13"/>
    <p:sldId id="268" r:id="rId14"/>
    <p:sldId id="257" r:id="rId15"/>
    <p:sldId id="261" r:id="rId16"/>
    <p:sldId id="262" r:id="rId17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ГБДОУ детский сад № 24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51C64F-C976-495A-982A-85975441D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ГБДОУ детский сад № 24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01D44-6C56-4B15-B64D-4A3F5D62EE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801D44-6C56-4B15-B64D-4A3F5D62EE04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801D44-6C56-4B15-B64D-4A3F5D62EE04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801D44-6C56-4B15-B64D-4A3F5D62EE04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1D44-6C56-4B15-B64D-4A3F5D62EE0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D66D-2EA9-4CA4-9653-8A6DE1ADF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D66D-2EA9-4CA4-9653-8A6DE1ADF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D66D-2EA9-4CA4-9653-8A6DE1ADF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D66D-2EA9-4CA4-9653-8A6DE1ADF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D66D-2EA9-4CA4-9653-8A6DE1ADF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D66D-2EA9-4CA4-9653-8A6DE1ADF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D66D-2EA9-4CA4-9653-8A6DE1ADF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D66D-2EA9-4CA4-9653-8A6DE1ADF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D66D-2EA9-4CA4-9653-8A6DE1ADF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D66D-2EA9-4CA4-9653-8A6DE1ADF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D66D-2EA9-4CA4-9653-8A6DE1ADF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9D66D-2EA9-4CA4-9653-8A6DE1ADF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ssolve/>
  </p:transition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mdou24balahna.edusite.ru/images/p189_mal-chikspalkoy.jpg" TargetMode="External"/><Relationship Id="rId7" Type="http://schemas.openxmlformats.org/officeDocument/2006/relationships/image" Target="../media/image3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7;&#1088;&#1077;&#1079;&#1077;&#1085;&#1090;&#1072;&#1094;&#1080;&#1080;%20&#1087;&#1086;%20&#1055;&#1044;&#1044;\PDD\&#1050;&#1086;&#1075;&#1076;&#1072;%20&#1087;&#1086;&#1102;&#1090;%20&#1089;&#1074;&#1077;&#1090;&#1086;&#1092;&#1086;&#1088;&#1099;.mp3" TargetMode="External"/><Relationship Id="rId6" Type="http://schemas.openxmlformats.org/officeDocument/2006/relationships/slide" Target="slide14.xml"/><Relationship Id="rId5" Type="http://schemas.openxmlformats.org/officeDocument/2006/relationships/image" Target="../media/image34.gif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9"/>
            <a:ext cx="8136904" cy="3240360"/>
          </a:xfrm>
          <a:solidFill>
            <a:schemeClr val="accent6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Консультация для начинающих воспитателей «Оформление и использование в работе с детьми младшего и старшего дошкольного возраста информационного уголка безопасности дорожного движения».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4653136"/>
            <a:ext cx="5328592" cy="1728192"/>
          </a:xfrm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Старший воспитатель ГБДОУ №24 Приморского района :</a:t>
            </a:r>
          </a:p>
          <a:p>
            <a:r>
              <a:rPr lang="ru-RU" dirty="0" err="1" smtClean="0"/>
              <a:t>Блинова</a:t>
            </a:r>
            <a:r>
              <a:rPr lang="ru-RU" dirty="0" smtClean="0"/>
              <a:t> Наталия Викторовна</a:t>
            </a:r>
          </a:p>
        </p:txBody>
      </p:sp>
      <p:pic>
        <p:nvPicPr>
          <p:cNvPr id="4" name="Рисунок 3" descr="14753_1029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6" y="3356992"/>
            <a:ext cx="2799524" cy="3145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Использование наглядно-дидактического материала:</a:t>
            </a:r>
            <a:endParaRPr lang="ru-RU" dirty="0"/>
          </a:p>
        </p:txBody>
      </p:sp>
      <p:pic>
        <p:nvPicPr>
          <p:cNvPr id="5" name="Содержимое 4" descr="SDC1577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454585"/>
            <a:ext cx="4038600" cy="3028950"/>
          </a:xfrm>
        </p:spPr>
      </p:pic>
      <p:pic>
        <p:nvPicPr>
          <p:cNvPr id="6" name="Содержимое 5" descr="SDC1578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454585"/>
            <a:ext cx="4038600" cy="3028950"/>
          </a:xfrm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Закрепление знаний о транспортных  средствах через творческую деятельность детей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5" name="Содержимое 4" descr="SDC1577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1674436"/>
            <a:ext cx="3744416" cy="2373112"/>
          </a:xfrm>
        </p:spPr>
      </p:pic>
      <p:pic>
        <p:nvPicPr>
          <p:cNvPr id="7" name="Рисунок 6" descr="SDC1579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55577" y="4077073"/>
            <a:ext cx="3722260" cy="2304256"/>
          </a:xfrm>
          <a:prstGeom prst="rect">
            <a:avLst/>
          </a:prstGeom>
        </p:spPr>
      </p:pic>
      <p:pic>
        <p:nvPicPr>
          <p:cNvPr id="8" name="Рисунок 7" descr="SDC1578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964180" y="4077072"/>
            <a:ext cx="3140002" cy="2355002"/>
          </a:xfrm>
          <a:prstGeom prst="rect">
            <a:avLst/>
          </a:prstGeom>
        </p:spPr>
      </p:pic>
      <p:pic>
        <p:nvPicPr>
          <p:cNvPr id="10" name="Содержимое 9" descr="SDC15753.JPG"/>
          <p:cNvPicPr>
            <a:picLocks noGrp="1" noChangeAspect="1"/>
          </p:cNvPicPr>
          <p:nvPr>
            <p:ph sz="half" idx="2"/>
          </p:nvPr>
        </p:nvPicPr>
        <p:blipFill>
          <a:blip r:embed="rId5" cstate="email"/>
          <a:stretch>
            <a:fillRect/>
          </a:stretch>
        </p:blipFill>
        <p:spPr>
          <a:xfrm>
            <a:off x="4716016" y="1687716"/>
            <a:ext cx="3672408" cy="2336986"/>
          </a:xfrm>
        </p:spPr>
      </p:pic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440160"/>
          </a:xfrm>
          <a:solidFill>
            <a:schemeClr val="accent6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ыставки детских рисунков и поделок, выполненных совместно с родителями и воспитателями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SDC1582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1916832"/>
            <a:ext cx="3096344" cy="2304256"/>
          </a:xfrm>
        </p:spPr>
      </p:pic>
      <p:pic>
        <p:nvPicPr>
          <p:cNvPr id="7" name="Рисунок 6" descr="SDC1582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48130" y="1844824"/>
            <a:ext cx="3072341" cy="2304256"/>
          </a:xfrm>
          <a:prstGeom prst="rect">
            <a:avLst/>
          </a:prstGeom>
        </p:spPr>
      </p:pic>
      <p:pic>
        <p:nvPicPr>
          <p:cNvPr id="6" name="Содержимое 5" descr="SDC15824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2555776" y="3829050"/>
            <a:ext cx="4038600" cy="3028950"/>
          </a:xfrm>
        </p:spPr>
      </p:pic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Взаимодействие с родителями :</a:t>
            </a:r>
            <a:endParaRPr lang="ru-RU" dirty="0"/>
          </a:p>
        </p:txBody>
      </p:sp>
      <p:pic>
        <p:nvPicPr>
          <p:cNvPr id="5" name="Содержимое 4" descr="SDC1575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1556792"/>
            <a:ext cx="4038600" cy="3028950"/>
          </a:xfrm>
        </p:spPr>
      </p:pic>
      <p:pic>
        <p:nvPicPr>
          <p:cNvPr id="8" name="Содержимое 7" descr="SDC15799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16016" y="1573616"/>
            <a:ext cx="3966592" cy="2974944"/>
          </a:xfrm>
        </p:spPr>
      </p:pic>
      <p:pic>
        <p:nvPicPr>
          <p:cNvPr id="6" name="Рисунок 5" descr="папка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627784" y="4077072"/>
            <a:ext cx="3528393" cy="2493397"/>
          </a:xfrm>
          <a:prstGeom prst="rect">
            <a:avLst/>
          </a:prstGeom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282154"/>
          </a:xfrm>
          <a:solidFill>
            <a:schemeClr val="accent6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Работа по профилактике и обучению детей правилам дорожного движения невозможна без использования наглядных учебных пособий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SDC1576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932040" y="2780928"/>
            <a:ext cx="3744416" cy="3408750"/>
          </a:xfrm>
        </p:spPr>
      </p:pic>
      <p:pic>
        <p:nvPicPr>
          <p:cNvPr id="10" name="Содержимое 9" descr="SDC15798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683568" y="1988840"/>
            <a:ext cx="4038600" cy="4248472"/>
          </a:xfrm>
        </p:spPr>
      </p:pic>
      <p:sp>
        <p:nvSpPr>
          <p:cNvPr id="6" name="Прямоугольник 5"/>
          <p:cNvSpPr/>
          <p:nvPr/>
        </p:nvSpPr>
        <p:spPr>
          <a:xfrm>
            <a:off x="5220072" y="1772816"/>
            <a:ext cx="2736304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методической литературы:</a:t>
            </a:r>
            <a:endParaRPr lang="ru-RU" sz="240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3250704" cy="1340768"/>
          </a:xfrm>
          <a:solidFill>
            <a:schemeClr val="accent6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Основная методическая литература: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SDC1201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148064" y="3645024"/>
            <a:ext cx="3690176" cy="276763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solidFill>
            <a:schemeClr val="accent6">
              <a:lumMod val="75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Учебно-методическое пособие по основам безопасности жизнедеятельности детей старшего дошкольного возраста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Безопастность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О.Л. Князева,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Р.В.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Стеркина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SDC120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39952" y="260648"/>
            <a:ext cx="3591229" cy="3118109"/>
          </a:xfrm>
          <a:prstGeom prst="rect">
            <a:avLst/>
          </a:prstGeom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dou24balahna.edusite.ru/img/p189_mal-chikspalkoy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285991"/>
            <a:ext cx="3571868" cy="4572009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4" descr="03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4572008"/>
            <a:ext cx="928694" cy="2064420"/>
          </a:xfrm>
          <a:prstGeom prst="rect">
            <a:avLst/>
          </a:prstGeom>
          <a:noFill/>
        </p:spPr>
      </p:pic>
      <p:sp>
        <p:nvSpPr>
          <p:cNvPr id="5" name="Выноска-облако 4">
            <a:hlinkClick r:id="rId6" action="ppaction://hlinksldjump"/>
          </p:cNvPr>
          <p:cNvSpPr/>
          <p:nvPr/>
        </p:nvSpPr>
        <p:spPr>
          <a:xfrm rot="20756951">
            <a:off x="3189096" y="422524"/>
            <a:ext cx="6029498" cy="4065954"/>
          </a:xfrm>
          <a:prstGeom prst="cloudCallout">
            <a:avLst>
              <a:gd name="adj1" fmla="val -65099"/>
              <a:gd name="adj2" fmla="val 36119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Безопасность жизни – </a:t>
            </a:r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rgbClr val="0000FF"/>
                </a:solidFill>
              </a:rPr>
              <a:t>главная задача взрослых и детей!</a:t>
            </a:r>
            <a:endParaRPr lang="ru-RU" sz="4000" b="1" dirty="0">
              <a:ln>
                <a:solidFill>
                  <a:sysClr val="windowText" lastClr="000000"/>
                </a:solidFill>
              </a:ln>
              <a:solidFill>
                <a:srgbClr val="0000FF"/>
              </a:solidFill>
              <a:latin typeface="Gabriola" pitchFamily="82" charset="0"/>
            </a:endParaRPr>
          </a:p>
        </p:txBody>
      </p:sp>
      <p:pic>
        <p:nvPicPr>
          <p:cNvPr id="9" name="Когда поют светофор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2285984" y="5500702"/>
            <a:ext cx="3048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528" y="404664"/>
            <a:ext cx="3852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5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l v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697376"/>
            <a:ext cx="4392488" cy="58936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92081" y="260649"/>
            <a:ext cx="3528392" cy="6001643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каждым годом в нашей 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стране  растет число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дорожно-транспортных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происшествий.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чаще их жертвами 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становятся дети…</a:t>
            </a:r>
          </a:p>
          <a:p>
            <a:pPr algn="ctr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Поэтому мы считаем, что нужно знакомить с правилами дорожного движения с младшего возраста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Задачи по обучению дошкольников Правилам дорожного движения: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67544" y="1628800"/>
            <a:ext cx="4038600" cy="4853136"/>
          </a:xfrm>
          <a:solidFill>
            <a:schemeClr val="accent6">
              <a:lumMod val="75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ru-RU" sz="1800" b="1" i="1" u="sng" dirty="0" smtClean="0"/>
              <a:t>Младший дошкольный возраст:</a:t>
            </a:r>
          </a:p>
          <a:p>
            <a:r>
              <a:rPr lang="ru-RU" sz="1800" dirty="0" smtClean="0"/>
              <a:t>-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Формировать  у детей пространственную ориентировку 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-Учить различать красный и зеленый цвета.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Знакомить с транспортными средствами: грузовыми и легковыми автомобилями, общественным транспортом; учить определять и называть из каких частей состоит машина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-Знакомить с понятиями «улица», «проезжая часть», «пешеход»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-Познакомить детей с правилами поведения в общественном транспорте; с элементарными правилами дорожного движения.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solidFill>
            <a:schemeClr val="accent6">
              <a:lumMod val="75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ru-RU" sz="1800" b="1" i="1" u="sng" dirty="0" smtClean="0">
                <a:solidFill>
                  <a:schemeClr val="tx1">
                    <a:lumMod val="95000"/>
                  </a:schemeClr>
                </a:solidFill>
              </a:rPr>
              <a:t>Старший дошкольный возраст:</a:t>
            </a:r>
          </a:p>
          <a:p>
            <a:r>
              <a:rPr lang="ru-RU" sz="1800" b="1" i="1" u="sng" dirty="0" smtClean="0">
                <a:solidFill>
                  <a:schemeClr val="tx1">
                    <a:lumMod val="95000"/>
                  </a:schemeClr>
                </a:solidFill>
              </a:rPr>
              <a:t>-</a:t>
            </a:r>
            <a:r>
              <a:rPr lang="ru-RU" sz="17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 свободно ориентироваться вокруг  детского сада, уметь ориентироваться в многообразии транспортных средств своего микрорайона</a:t>
            </a:r>
          </a:p>
          <a:p>
            <a:r>
              <a:rPr lang="ru-RU" sz="17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-Продолжать знакомить с правилами дорожного движения: все элементы дорог, обязанности пешеходов и пассажиров,  средства регулирования дорожного движения</a:t>
            </a:r>
          </a:p>
          <a:p>
            <a:r>
              <a:rPr lang="ru-RU" sz="17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-учить детей классифицировать знаки : предупреждающие, запрещающие, информационно-указательные.</a:t>
            </a:r>
          </a:p>
          <a:p>
            <a:r>
              <a:rPr lang="ru-RU" sz="17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-Совершенствовать культуру поведения на улице и в транспорте.</a:t>
            </a:r>
          </a:p>
          <a:p>
            <a:r>
              <a:rPr lang="ru-RU" sz="17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-Знакомить детей с работой регулировщика</a:t>
            </a:r>
          </a:p>
          <a:p>
            <a:r>
              <a:rPr lang="ru-RU" sz="17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Систематизировать знания детей  путем проигрывания проблемных ситуаций.</a:t>
            </a:r>
            <a:endParaRPr lang="ru-RU" sz="17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Содержимое 12" descr="c2066-7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644008" y="332656"/>
            <a:ext cx="3981450" cy="5853113"/>
          </a:xfrm>
        </p:spPr>
      </p:pic>
      <p:sp>
        <p:nvSpPr>
          <p:cNvPr id="12" name="Текст 11"/>
          <p:cNvSpPr>
            <a:spLocks noGrp="1"/>
          </p:cNvSpPr>
          <p:nvPr>
            <p:ph type="body" sz="half" idx="4294967295"/>
          </p:nvPr>
        </p:nvSpPr>
        <p:spPr>
          <a:xfrm>
            <a:off x="827584" y="620688"/>
            <a:ext cx="3008313" cy="5505475"/>
          </a:xfrm>
          <a:solidFill>
            <a:schemeClr val="accent6">
              <a:lumMod val="75000"/>
            </a:schemeClr>
          </a:solidFill>
        </p:spPr>
        <p:txBody>
          <a:bodyPr>
            <a:normAutofit fontScale="85000" lnSpcReduction="1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связи с этим работа по воспитанию навыков безопасного поведения детей на улицах ни в коем случае не должна быть одноразовой акцией. Она должна охватывать все виды деятельности с тем, чтобы полученные знания ребенок пропускал через продуктивную деятельность и затем реализовал в играх и повседневной жизни за пределами детского сада.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9208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Поэтому в группе в соответствии с возрастом детей и требованиям программы должны быть созданы уголки для закрепления правил дорожного движения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младший возраст:                    старший возраст 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SDC15766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467544" y="2132856"/>
            <a:ext cx="4038600" cy="4248472"/>
          </a:xfrm>
        </p:spPr>
      </p:pic>
      <p:pic>
        <p:nvPicPr>
          <p:cNvPr id="6" name="Содержимое 5" descr="уголок в под.гр.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716016" y="2132856"/>
            <a:ext cx="4038600" cy="4248472"/>
          </a:xfrm>
        </p:spPr>
      </p:pic>
      <p:pic>
        <p:nvPicPr>
          <p:cNvPr id="7" name="Рисунок 6" descr="14753_1029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286644" y="5286388"/>
            <a:ext cx="1225237" cy="1216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mph" presetSubtype="0" autoRev="1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5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7" presetID="6" presetClass="emph" presetSubtype="0" autoRev="1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3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Совершенствование ориентировки в пространстве:</a:t>
            </a:r>
            <a:endParaRPr lang="ru-RU" dirty="0"/>
          </a:p>
        </p:txBody>
      </p:sp>
      <p:pic>
        <p:nvPicPr>
          <p:cNvPr id="7" name="Рисунок 6" descr="SDC1575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292081" y="4209535"/>
            <a:ext cx="3240360" cy="2243802"/>
          </a:xfrm>
          <a:prstGeom prst="rect">
            <a:avLst/>
          </a:prstGeom>
        </p:spPr>
      </p:pic>
      <p:pic>
        <p:nvPicPr>
          <p:cNvPr id="9" name="Рисунок 8" descr="SDC1579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6" y="4077072"/>
            <a:ext cx="4680520" cy="2459806"/>
          </a:xfrm>
          <a:prstGeom prst="rect">
            <a:avLst/>
          </a:prstGeom>
        </p:spPr>
      </p:pic>
      <p:pic>
        <p:nvPicPr>
          <p:cNvPr id="5" name="Содержимое 4" descr="DSCN2565.jpg"/>
          <p:cNvPicPr>
            <a:picLocks noGrp="1" noChangeAspect="1"/>
          </p:cNvPicPr>
          <p:nvPr>
            <p:ph sz="half" idx="1"/>
          </p:nvPr>
        </p:nvPicPr>
        <p:blipFill>
          <a:blip r:embed="rId4" cstate="email"/>
          <a:stretch>
            <a:fillRect/>
          </a:stretch>
        </p:blipFill>
        <p:spPr>
          <a:xfrm>
            <a:off x="395536" y="1484784"/>
            <a:ext cx="4680520" cy="2538282"/>
          </a:xfrm>
        </p:spPr>
      </p:pic>
      <p:pic>
        <p:nvPicPr>
          <p:cNvPr id="6" name="Содержимое 5" descr="SDC15752.JPG"/>
          <p:cNvPicPr>
            <a:picLocks noGrp="1" noChangeAspect="1"/>
          </p:cNvPicPr>
          <p:nvPr>
            <p:ph sz="half" idx="2"/>
          </p:nvPr>
        </p:nvPicPr>
        <p:blipFill>
          <a:blip r:embed="rId5" cstate="email"/>
          <a:stretch>
            <a:fillRect/>
          </a:stretch>
        </p:blipFill>
        <p:spPr>
          <a:xfrm>
            <a:off x="5220072" y="1484784"/>
            <a:ext cx="3462536" cy="2596902"/>
          </a:xfrm>
        </p:spPr>
      </p:pic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Закрепление представлений об улице, проезжей части и правилах поведения на дороге:</a:t>
            </a:r>
            <a:endParaRPr lang="ru-RU" dirty="0"/>
          </a:p>
        </p:txBody>
      </p:sp>
      <p:pic>
        <p:nvPicPr>
          <p:cNvPr id="5" name="Содержимое 4" descr="SDC1577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148064" y="2204864"/>
            <a:ext cx="3121804" cy="4381947"/>
          </a:xfrm>
        </p:spPr>
      </p:pic>
      <p:pic>
        <p:nvPicPr>
          <p:cNvPr id="6" name="Содержимое 5" descr="SDC1576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611560" y="2132856"/>
            <a:ext cx="4038600" cy="4464496"/>
          </a:xfrm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Моделирование ситуаций на улицах города:</a:t>
            </a:r>
            <a:endParaRPr lang="ru-RU" dirty="0"/>
          </a:p>
        </p:txBody>
      </p:sp>
      <p:pic>
        <p:nvPicPr>
          <p:cNvPr id="5" name="Содержимое 4" descr="SDC1576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6" name="Содержимое 5" descr="SDC1579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1916832"/>
            <a:ext cx="4038600" cy="3460824"/>
          </a:xfrm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Сюжетно-ролевые игры расширяют представления детей о поведении на улице и на дороге: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8" descr="SDC15809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pic>
        <p:nvPicPr>
          <p:cNvPr id="13" name="Содержимое 8" descr="SDC15809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7544" y="2348880"/>
            <a:ext cx="4038600" cy="3028950"/>
          </a:xfrm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861</TotalTime>
  <Words>427</Words>
  <Application>Microsoft Office PowerPoint</Application>
  <PresentationFormat>Экран (4:3)</PresentationFormat>
  <Paragraphs>48</Paragraphs>
  <Slides>16</Slides>
  <Notes>4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Консультация для начинающих воспитателей «Оформление и использование в работе с детьми младшего и старшего дошкольного возраста информационного уголка безопасности дорожного движения».</vt:lpstr>
      <vt:lpstr>Слайд 2</vt:lpstr>
      <vt:lpstr>Задачи по обучению дошкольников Правилам дорожного движения: </vt:lpstr>
      <vt:lpstr>Слайд 4</vt:lpstr>
      <vt:lpstr>Поэтому в группе в соответствии с возрастом детей и требованиям программы должны быть созданы уголки для закрепления правил дорожного движения младший возраст:                    старший возраст    </vt:lpstr>
      <vt:lpstr>Совершенствование ориентировки в пространстве:</vt:lpstr>
      <vt:lpstr>Закрепление представлений об улице, проезжей части и правилах поведения на дороге:</vt:lpstr>
      <vt:lpstr>Моделирование ситуаций на улицах города:</vt:lpstr>
      <vt:lpstr>Сюжетно-ролевые игры расширяют представления детей о поведении на улице и на дороге:</vt:lpstr>
      <vt:lpstr>Использование наглядно-дидактического материала:</vt:lpstr>
      <vt:lpstr>Закрепление знаний о транспортных  средствах через творческую деятельность детей:</vt:lpstr>
      <vt:lpstr>Выставки детских рисунков и поделок, выполненных совместно с родителями и воспитателями</vt:lpstr>
      <vt:lpstr>Взаимодействие с родителями :</vt:lpstr>
      <vt:lpstr>Работа по профилактике и обучению детей правилам дорожного движения невозможна без использования наглядных учебных пособий</vt:lpstr>
      <vt:lpstr>Основная методическая литература:</vt:lpstr>
      <vt:lpstr>Слайд 16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Пользователь</cp:lastModifiedBy>
  <cp:revision>87</cp:revision>
  <dcterms:created xsi:type="dcterms:W3CDTF">2011-06-19T16:52:56Z</dcterms:created>
  <dcterms:modified xsi:type="dcterms:W3CDTF">2018-12-27T09:38:01Z</dcterms:modified>
</cp:coreProperties>
</file>