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ru.wikipedia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750809"/>
            <a:ext cx="5554960" cy="6298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Теория вероятностей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9" r="8878"/>
          <a:stretch/>
        </p:blipFill>
        <p:spPr>
          <a:xfrm>
            <a:off x="179512" y="1700808"/>
            <a:ext cx="8798577" cy="38472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89657" y="5558623"/>
            <a:ext cx="38884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Выполнили</a:t>
            </a:r>
            <a:r>
              <a:rPr lang="en-US" sz="1400" dirty="0" smtClean="0"/>
              <a:t>:</a:t>
            </a:r>
            <a:r>
              <a:rPr lang="ru-RU" sz="1400" dirty="0" smtClean="0"/>
              <a:t> ученики 11 класса</a:t>
            </a:r>
            <a:r>
              <a:rPr lang="en-US" sz="1400" dirty="0" smtClean="0"/>
              <a:t> </a:t>
            </a:r>
            <a:r>
              <a:rPr lang="ru-RU" sz="1400" dirty="0" smtClean="0"/>
              <a:t>Косилова Софья и Иванова Мария </a:t>
            </a:r>
          </a:p>
          <a:p>
            <a:endParaRPr lang="ru-RU" sz="1400" dirty="0" smtClean="0"/>
          </a:p>
          <a:p>
            <a:r>
              <a:rPr lang="ru-RU" sz="1400" dirty="0" smtClean="0"/>
              <a:t>Преподаватель </a:t>
            </a:r>
            <a:r>
              <a:rPr lang="ru-RU" sz="1400" dirty="0" err="1" smtClean="0"/>
              <a:t>Суспицына</a:t>
            </a:r>
            <a:r>
              <a:rPr lang="ru-RU" sz="1400" dirty="0" smtClean="0"/>
              <a:t> Ирина Викторовна 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7505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/>
          <a:lstStyle/>
          <a:p>
            <a:r>
              <a:rPr lang="ru-RU" dirty="0" smtClean="0"/>
              <a:t>Эксперимент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864" y="1484784"/>
            <a:ext cx="8229600" cy="5089752"/>
          </a:xfrm>
        </p:spPr>
        <p:txBody>
          <a:bodyPr>
            <a:normAutofit/>
          </a:bodyPr>
          <a:lstStyle/>
          <a:p>
            <a:r>
              <a:rPr lang="ru-RU" sz="2000" dirty="0"/>
              <a:t>Мы бросаем одну игральную кость. Возможно ли, что при бросании игральной кости выпадет число 8</a:t>
            </a:r>
            <a:r>
              <a:rPr lang="ru-RU" sz="2000" dirty="0" smtClean="0"/>
              <a:t>?</a:t>
            </a:r>
            <a:endParaRPr lang="en-US" sz="2000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400" dirty="0" smtClean="0"/>
              <a:t>Ответ</a:t>
            </a:r>
            <a:r>
              <a:rPr lang="en-US" sz="2400" dirty="0" smtClean="0"/>
              <a:t>:</a:t>
            </a:r>
            <a:r>
              <a:rPr lang="ru-RU" sz="2400" dirty="0" smtClean="0"/>
              <a:t> Нет</a:t>
            </a:r>
            <a:r>
              <a:rPr lang="en-US" sz="2400" dirty="0" smtClean="0"/>
              <a:t>, </a:t>
            </a:r>
            <a:r>
              <a:rPr lang="ru-RU" sz="2400" dirty="0"/>
              <a:t>так как максимальное число, которое может выпасть – это </a:t>
            </a:r>
            <a:r>
              <a:rPr lang="ru-RU" sz="2400" dirty="0" smtClean="0"/>
              <a:t>6</a:t>
            </a:r>
            <a:r>
              <a:rPr lang="en-US" sz="2400" dirty="0" smtClean="0"/>
              <a:t>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72"/>
          <a:stretch/>
        </p:blipFill>
        <p:spPr>
          <a:xfrm>
            <a:off x="4427984" y="2132856"/>
            <a:ext cx="3933056" cy="35330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10" b="14068"/>
          <a:stretch/>
        </p:blipFill>
        <p:spPr>
          <a:xfrm rot="19901775">
            <a:off x="726108" y="2874244"/>
            <a:ext cx="3240360" cy="214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416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789040"/>
            <a:ext cx="8640960" cy="4325112"/>
          </a:xfrm>
        </p:spPr>
        <p:txBody>
          <a:bodyPr/>
          <a:lstStyle/>
          <a:p>
            <a:r>
              <a:rPr lang="ru-RU" sz="2000" b="1" dirty="0"/>
              <a:t>Невозможное событие </a:t>
            </a:r>
            <a:r>
              <a:rPr lang="ru-RU" sz="2000" dirty="0"/>
              <a:t>– это такое событие, о котором заранее известно, что оно не произойдет, а его вероятность равна 0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endParaRPr lang="ru-RU" sz="2000" dirty="0"/>
          </a:p>
          <a:p>
            <a:r>
              <a:rPr lang="ru-RU" sz="2000" b="1" dirty="0"/>
              <a:t>Достоверное</a:t>
            </a:r>
            <a:r>
              <a:rPr lang="ru-RU" sz="2000" dirty="0"/>
              <a:t> – это такое событие, о котором заранее известно, что оно произойдет, а его вероятность равна 1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endParaRPr lang="ru-RU" sz="2000" dirty="0"/>
          </a:p>
          <a:p>
            <a:r>
              <a:rPr lang="ru-RU" sz="2000" b="1" dirty="0"/>
              <a:t>Вероятность случайного события</a:t>
            </a:r>
            <a:r>
              <a:rPr lang="ru-RU" sz="2000" dirty="0"/>
              <a:t> может быть любым числом от 0 до 1.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92696"/>
            <a:ext cx="3886572" cy="2914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466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ru-RU" dirty="0"/>
              <a:t>Задача 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r>
              <a:rPr lang="ru-RU" sz="2000" dirty="0"/>
              <a:t>Какие из следующих событий являются достоверными, а какие невозможными</a:t>
            </a:r>
            <a:r>
              <a:rPr lang="ru-RU" sz="2000" dirty="0" smtClean="0"/>
              <a:t>:</a:t>
            </a:r>
            <a:endParaRPr lang="en-US" sz="2000" dirty="0" smtClean="0"/>
          </a:p>
          <a:p>
            <a:endParaRPr lang="ru-RU" sz="2000" dirty="0"/>
          </a:p>
          <a:p>
            <a:r>
              <a:rPr lang="ru-RU" sz="2000" dirty="0"/>
              <a:t>а) Бросили две игральные кости. Выпало 2 очка. </a:t>
            </a:r>
            <a:endParaRPr lang="en-US" sz="2000" dirty="0" smtClean="0"/>
          </a:p>
          <a:p>
            <a:pPr marL="109728" indent="0">
              <a:buNone/>
            </a:pPr>
            <a:endParaRPr lang="en-US" sz="2000" dirty="0" smtClean="0"/>
          </a:p>
          <a:p>
            <a:r>
              <a:rPr lang="ru-RU" sz="2000" dirty="0" smtClean="0"/>
              <a:t>б</a:t>
            </a:r>
            <a:r>
              <a:rPr lang="ru-RU" sz="2000" dirty="0"/>
              <a:t>) Бросили две игральные кости. Выпало 1 очко. </a:t>
            </a:r>
            <a:endParaRPr lang="en-US" sz="2000" dirty="0" smtClean="0"/>
          </a:p>
          <a:p>
            <a:endParaRPr lang="en-US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в) Бросили две игральные кости. Выпало 6 очков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pPr marL="109728" indent="0">
              <a:buNone/>
            </a:pPr>
            <a:endParaRPr lang="en-US" sz="2000" dirty="0"/>
          </a:p>
          <a:p>
            <a:r>
              <a:rPr lang="ru-RU" sz="2000" dirty="0" smtClean="0"/>
              <a:t>г</a:t>
            </a:r>
            <a:r>
              <a:rPr lang="ru-RU" sz="2000" dirty="0"/>
              <a:t>) Бросили две игральные кости. Выпало число очков, меньше, чем 13. </a:t>
            </a:r>
          </a:p>
        </p:txBody>
      </p:sp>
    </p:spTree>
    <p:extLst>
      <p:ext uri="{BB962C8B-B14F-4D97-AF65-F5344CB8AC3E}">
        <p14:creationId xmlns:p14="http://schemas.microsoft.com/office/powerpoint/2010/main" val="27858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ru-RU" dirty="0"/>
              <a:t>Задача 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25112"/>
          </a:xfrm>
        </p:spPr>
        <p:txBody>
          <a:bodyPr>
            <a:normAutofit/>
          </a:bodyPr>
          <a:lstStyle/>
          <a:p>
            <a:r>
              <a:rPr lang="ru-RU" sz="2000" dirty="0"/>
              <a:t>Для украшения елки принесли коробку, в которой находится 10 красных, 7 зеленых, 5 синих и 8 золотых шаров. Из коробки наугад вынимают один шар. Какова вероятность того, что он окажется: а) красным; б) золотым; в) красным или золотым?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1"/>
          <a:stretch/>
        </p:blipFill>
        <p:spPr>
          <a:xfrm>
            <a:off x="1242686" y="3140968"/>
            <a:ext cx="6494462" cy="338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044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 smtClean="0"/>
              <a:t>Интернет-источники</a:t>
            </a:r>
            <a:r>
              <a:rPr lang="en-US" sz="2000" dirty="0" smtClean="0"/>
              <a:t>:</a:t>
            </a:r>
          </a:p>
          <a:p>
            <a:pPr marL="109728" indent="0">
              <a:buNone/>
            </a:pPr>
            <a:r>
              <a:rPr lang="en-US" sz="1400" dirty="0" smtClean="0">
                <a:hlinkClick r:id="rId2"/>
              </a:rPr>
              <a:t>https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ru.wikipedia.org</a:t>
            </a:r>
            <a:endParaRPr lang="en-US" sz="1400" dirty="0" smtClean="0"/>
          </a:p>
          <a:p>
            <a:endParaRPr lang="en-US" sz="2000" dirty="0" smtClean="0"/>
          </a:p>
          <a:p>
            <a:pPr marL="109728" indent="0">
              <a:buNone/>
            </a:pPr>
            <a:r>
              <a:rPr lang="ru-RU" sz="2000" dirty="0" smtClean="0"/>
              <a:t>Литература</a:t>
            </a:r>
            <a:r>
              <a:rPr lang="en-US" sz="2000" dirty="0" smtClean="0"/>
              <a:t>:</a:t>
            </a:r>
          </a:p>
          <a:p>
            <a:pPr marL="109728" indent="0">
              <a:buNone/>
            </a:pPr>
            <a:r>
              <a:rPr lang="en-US" sz="1400" dirty="0" smtClean="0"/>
              <a:t>1. </a:t>
            </a:r>
            <a:r>
              <a:rPr lang="ru-RU" sz="1400" dirty="0" smtClean="0"/>
              <a:t>Алгебра</a:t>
            </a:r>
            <a:r>
              <a:rPr lang="ru-RU" sz="1400" dirty="0"/>
              <a:t>. 9класс: учебник для общеобразовательных учреждений / </a:t>
            </a:r>
            <a:r>
              <a:rPr lang="ru-RU" sz="1400" dirty="0" err="1" smtClean="0"/>
              <a:t>Ю.Н.Макарычев</a:t>
            </a:r>
            <a:r>
              <a:rPr lang="ru-RU" sz="1400" dirty="0"/>
              <a:t>, Н.Г. </a:t>
            </a:r>
            <a:r>
              <a:rPr lang="ru-RU" sz="1400" dirty="0" err="1"/>
              <a:t>Миндюк</a:t>
            </a:r>
            <a:r>
              <a:rPr lang="ru-RU" sz="1400" dirty="0"/>
              <a:t>, </a:t>
            </a:r>
            <a:r>
              <a:rPr lang="ru-RU" sz="1400" dirty="0" err="1"/>
              <a:t>К.И.Нешков</a:t>
            </a:r>
            <a:r>
              <a:rPr lang="ru-RU" sz="1400" dirty="0"/>
              <a:t>, </a:t>
            </a:r>
            <a:r>
              <a:rPr lang="ru-RU" sz="1400" dirty="0" err="1"/>
              <a:t>С.Б.Суворова</a:t>
            </a:r>
            <a:r>
              <a:rPr lang="ru-RU" sz="1400" dirty="0"/>
              <a:t>]; подред.С.А.Теляковского.-17-е изд.- М.: Просвещение, 2010</a:t>
            </a:r>
            <a:r>
              <a:rPr lang="ru-RU" sz="1400" dirty="0" smtClean="0"/>
              <a:t>.</a:t>
            </a:r>
            <a:endParaRPr lang="en-US" sz="1400" dirty="0" smtClean="0"/>
          </a:p>
          <a:p>
            <a:pPr marL="452628" indent="-342900">
              <a:buAutoNum type="arabicPeriod"/>
            </a:pPr>
            <a:endParaRPr lang="en-US" sz="1400" dirty="0" smtClean="0"/>
          </a:p>
          <a:p>
            <a:pPr marL="109728" indent="0">
              <a:buNone/>
            </a:pPr>
            <a:r>
              <a:rPr lang="en-US" sz="1400" dirty="0" smtClean="0"/>
              <a:t>2. </a:t>
            </a:r>
            <a:r>
              <a:rPr lang="ru-RU" sz="1400" dirty="0" smtClean="0"/>
              <a:t>Алгебра: элементы статистики и теории вероятности: учебное пособие </a:t>
            </a:r>
            <a:r>
              <a:rPr lang="ru-RU" sz="1400" dirty="0" err="1" smtClean="0"/>
              <a:t>дляучащихся</a:t>
            </a:r>
            <a:r>
              <a:rPr lang="ru-RU" sz="1400" dirty="0" smtClean="0"/>
              <a:t> 7-9кл. </a:t>
            </a:r>
            <a:r>
              <a:rPr lang="ru-RU" sz="1400" dirty="0" err="1" smtClean="0"/>
              <a:t>общеобразоват</a:t>
            </a:r>
            <a:r>
              <a:rPr lang="ru-RU" sz="1400" dirty="0" smtClean="0"/>
              <a:t>. учреждений / </a:t>
            </a:r>
            <a:r>
              <a:rPr lang="ru-RU" sz="1400" dirty="0" err="1" smtClean="0"/>
              <a:t>Ю.Н.Макарычев,Н.Г.Миндюк</a:t>
            </a:r>
            <a:r>
              <a:rPr lang="ru-RU" sz="1400" dirty="0" smtClean="0"/>
              <a:t>; под. ред. С.А. </a:t>
            </a:r>
            <a:r>
              <a:rPr lang="ru-RU" sz="1400" dirty="0" err="1" smtClean="0"/>
              <a:t>Теляковского</a:t>
            </a:r>
            <a:r>
              <a:rPr lang="ru-RU" sz="1400" dirty="0" smtClean="0"/>
              <a:t>. -6-е изд.-М.: Просвещение,2008.</a:t>
            </a:r>
            <a:endParaRPr lang="en-US" sz="1400" dirty="0" smtClean="0"/>
          </a:p>
          <a:p>
            <a:pPr marL="109728" indent="0">
              <a:buNone/>
            </a:pPr>
            <a:endParaRPr lang="ru-RU" sz="1400" dirty="0" smtClean="0"/>
          </a:p>
          <a:p>
            <a:pPr marL="109728" indent="0">
              <a:buNone/>
            </a:pPr>
            <a:r>
              <a:rPr lang="en-US" sz="1400" dirty="0" smtClean="0"/>
              <a:t>3. </a:t>
            </a:r>
            <a:r>
              <a:rPr lang="ru-RU" sz="1400" dirty="0" err="1" smtClean="0"/>
              <a:t>А.Е.Бунимович</a:t>
            </a:r>
            <a:r>
              <a:rPr lang="ru-RU" sz="1400" dirty="0" smtClean="0"/>
              <a:t>, В.А. Булычев Вероятность и статистика в </a:t>
            </a:r>
            <a:r>
              <a:rPr lang="ru-RU" sz="1400" dirty="0" err="1" smtClean="0"/>
              <a:t>курсематематики</a:t>
            </a:r>
            <a:r>
              <a:rPr lang="ru-RU" sz="1400" dirty="0" smtClean="0"/>
              <a:t> общеобразовательной школы. М.: Педагогический </a:t>
            </a:r>
            <a:r>
              <a:rPr lang="ru-RU" sz="1400" dirty="0" err="1" smtClean="0"/>
              <a:t>университет«Первое</a:t>
            </a:r>
            <a:r>
              <a:rPr lang="ru-RU" sz="1400" dirty="0" smtClean="0"/>
              <a:t> сентября», 2006.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856299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3749185" cy="5006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268760"/>
            <a:ext cx="4320480" cy="4525963"/>
          </a:xfrm>
        </p:spPr>
        <p:txBody>
          <a:bodyPr/>
          <a:lstStyle/>
          <a:p>
            <a:r>
              <a:rPr lang="ru-RU" dirty="0">
                <a:latin typeface="Arial Narrow" panose="020B0606020202030204" pitchFamily="34" charset="0"/>
              </a:rPr>
              <a:t>Событие, которое может произойти, а может не произойти в процессе наблюдения или эксперимента, называют </a:t>
            </a:r>
            <a:r>
              <a:rPr lang="ru-RU" b="1" dirty="0">
                <a:latin typeface="Arial Narrow" panose="020B0606020202030204" pitchFamily="34" charset="0"/>
              </a:rPr>
              <a:t>случайным событием</a:t>
            </a:r>
            <a:r>
              <a:rPr lang="ru-RU" b="1" dirty="0" smtClean="0">
                <a:latin typeface="Arial Narrow" panose="020B0606020202030204" pitchFamily="34" charset="0"/>
              </a:rPr>
              <a:t>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>
                <a:latin typeface="Arial Narrow" panose="020B0606020202030204" pitchFamily="34" charset="0"/>
              </a:rPr>
              <a:t>Закономерности случайных событий изучает специальный раздел математики, который называется </a:t>
            </a:r>
            <a:r>
              <a:rPr lang="ru-RU" b="1" dirty="0">
                <a:latin typeface="Arial Narrow" panose="020B0606020202030204" pitchFamily="34" charset="0"/>
              </a:rPr>
              <a:t>теорией вероятностей</a:t>
            </a:r>
            <a:r>
              <a:rPr lang="ru-RU" dirty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90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ru-RU" dirty="0"/>
              <a:t>Опыт </a:t>
            </a:r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2511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Подбросьте монету </a:t>
            </a:r>
            <a:r>
              <a:rPr lang="ru-RU" sz="2400" dirty="0"/>
              <a:t>в 1 рубль 20 раз и </a:t>
            </a:r>
            <a:r>
              <a:rPr lang="ru-RU" sz="2400" dirty="0" smtClean="0"/>
              <a:t>подсчитайте, </a:t>
            </a:r>
            <a:r>
              <a:rPr lang="ru-RU" sz="2400" dirty="0"/>
              <a:t>сколько раз выпадет орел.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79"/>
          <a:stretch/>
        </p:blipFill>
        <p:spPr>
          <a:xfrm>
            <a:off x="982963" y="2708919"/>
            <a:ext cx="7221584" cy="3879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665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ru-RU" dirty="0" smtClean="0"/>
              <a:t>Опыт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25112"/>
          </a:xfrm>
        </p:spPr>
        <p:txBody>
          <a:bodyPr>
            <a:normAutofit/>
          </a:bodyPr>
          <a:lstStyle/>
          <a:p>
            <a:r>
              <a:rPr lang="ru-RU" sz="2000" dirty="0"/>
              <a:t>Ту же самую монету подбрасывали вверх 1000 раз. И все 1000 раз выпал «орел». Догадайтесь, возможно ли это?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4" b="6298"/>
          <a:stretch/>
        </p:blipFill>
        <p:spPr>
          <a:xfrm>
            <a:off x="1083562" y="2636912"/>
            <a:ext cx="7028434" cy="3897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90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1196752"/>
            <a:ext cx="4027495" cy="451368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Подбрасывание </a:t>
            </a:r>
            <a:r>
              <a:rPr lang="ru-RU" sz="1600" dirty="0"/>
              <a:t>монеты называют </a:t>
            </a:r>
            <a:r>
              <a:rPr lang="ru-RU" sz="1600" b="1" dirty="0"/>
              <a:t>испытанием</a:t>
            </a:r>
            <a:r>
              <a:rPr lang="ru-RU" sz="1600" dirty="0"/>
              <a:t>. </a:t>
            </a:r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Выпадение </a:t>
            </a:r>
            <a:r>
              <a:rPr lang="ru-RU" sz="1600" dirty="0"/>
              <a:t>«орла» или «решки» – </a:t>
            </a:r>
            <a:r>
              <a:rPr lang="ru-RU" sz="1600" b="1" dirty="0"/>
              <a:t>исходом</a:t>
            </a:r>
            <a:r>
              <a:rPr lang="ru-RU" sz="1600" dirty="0"/>
              <a:t> (результатом) испытания. </a:t>
            </a:r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Если </a:t>
            </a:r>
            <a:r>
              <a:rPr lang="ru-RU" sz="1600" dirty="0"/>
              <a:t>испытание повторяют много раз при одних и тех же условиях, то сведения об исходах всех испытаний называют </a:t>
            </a:r>
            <a:r>
              <a:rPr lang="ru-RU" sz="1600" b="1" dirty="0"/>
              <a:t>статистикой</a:t>
            </a:r>
            <a:r>
              <a:rPr lang="ru-RU" sz="1600" dirty="0"/>
              <a:t>. </a:t>
            </a:r>
            <a:endParaRPr lang="ru-RU" sz="1600" dirty="0" smtClean="0"/>
          </a:p>
          <a:p>
            <a:endParaRPr lang="ru-RU" sz="1600" dirty="0"/>
          </a:p>
          <a:p>
            <a:r>
              <a:rPr lang="ru-RU" sz="1600" dirty="0" smtClean="0"/>
              <a:t>Статистика </a:t>
            </a:r>
            <a:r>
              <a:rPr lang="ru-RU" sz="1600" dirty="0"/>
              <a:t>фиксирует как число m интересующих нас исходов (результатов), так и общее число N испытаний.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25" y="1124744"/>
            <a:ext cx="5493100" cy="494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19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067944" y="1988840"/>
                <a:ext cx="4968552" cy="4797152"/>
              </a:xfrm>
            </p:spPr>
            <p:txBody>
              <a:bodyPr>
                <a:normAutofit/>
              </a:bodyPr>
              <a:lstStyle/>
              <a:p>
                <a:r>
                  <a:rPr lang="ru-RU" sz="1600" dirty="0" smtClean="0"/>
                  <a:t>Отношение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dirty="0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1600" b="0" i="1" dirty="0" smtClean="0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sz="1600" b="0" i="1" dirty="0" smtClean="0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ru-RU" sz="16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ru-RU" sz="1600" dirty="0" smtClean="0"/>
                  <a:t>называется</a:t>
                </a:r>
                <a:r>
                  <a:rPr lang="en-US" sz="1600" dirty="0" smtClean="0"/>
                  <a:t> </a:t>
                </a:r>
                <a:r>
                  <a:rPr lang="ru-RU" sz="1600" b="1" dirty="0" smtClean="0"/>
                  <a:t>статистической </a:t>
                </a:r>
                <a:endParaRPr lang="en-US" sz="1600" b="1" dirty="0" smtClean="0"/>
              </a:p>
              <a:p>
                <a:pPr marL="109728" indent="0">
                  <a:buNone/>
                </a:pPr>
                <a:r>
                  <a:rPr lang="ru-RU" sz="1600" b="1" dirty="0" smtClean="0"/>
                  <a:t>частотой </a:t>
                </a:r>
                <a:r>
                  <a:rPr lang="ru-RU" sz="1600" dirty="0"/>
                  <a:t>появления интересующего </a:t>
                </a:r>
                <a:r>
                  <a:rPr lang="ru-RU" sz="1600" dirty="0" smtClean="0"/>
                  <a:t>нас </a:t>
                </a:r>
                <a:r>
                  <a:rPr lang="ru-RU" sz="1600" dirty="0"/>
                  <a:t>результата.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pPr marL="109728" indent="0">
                  <a:buNone/>
                </a:pPr>
                <a:r>
                  <a:rPr lang="en-US" sz="3000" dirty="0" smtClean="0"/>
                  <a:t>                                </a:t>
                </a:r>
                <a:endParaRPr lang="ru-RU" sz="1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67944" y="1988840"/>
                <a:ext cx="4968552" cy="479715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72816"/>
            <a:ext cx="3193629" cy="4066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3971124" y="4205777"/>
            <a:ext cx="4608512" cy="59492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В XIX веке английский ученый Пирсон подкинул монету 24 000 раз. «Орел» у него выпал 12 012 раз. </a:t>
            </a:r>
            <a:r>
              <a:rPr lang="ru-RU" sz="1600" dirty="0" smtClean="0"/>
              <a:t>Подсчитайте статистическую частоту</a:t>
            </a:r>
            <a:r>
              <a:rPr lang="en-US" sz="1600" dirty="0" smtClean="0"/>
              <a:t>.</a:t>
            </a:r>
            <a:r>
              <a:rPr lang="ru-RU" sz="1600" dirty="0" smtClean="0"/>
              <a:t> </a:t>
            </a:r>
            <a:endParaRPr lang="en-US" sz="16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109728" indent="0">
              <a:buFont typeface="Georgia"/>
              <a:buNone/>
            </a:pPr>
            <a:r>
              <a:rPr lang="en-US" sz="3000" dirty="0" smtClean="0"/>
              <a:t>                               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95945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ru-RU" dirty="0" smtClean="0"/>
              <a:t>Игральный кубик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25112"/>
          </a:xfrm>
        </p:spPr>
        <p:txBody>
          <a:bodyPr>
            <a:normAutofit/>
          </a:bodyPr>
          <a:lstStyle/>
          <a:p>
            <a:r>
              <a:rPr lang="ru-RU" sz="2000" dirty="0"/>
              <a:t>существует шесть равновозможных </a:t>
            </a:r>
            <a:r>
              <a:rPr lang="ru-RU" sz="2000" dirty="0" smtClean="0"/>
              <a:t>исходов</a:t>
            </a:r>
            <a:r>
              <a:rPr lang="en-US" sz="2000" dirty="0" smtClean="0"/>
              <a:t>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36912"/>
            <a:ext cx="6444208" cy="3624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940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Опыт 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Какова вероятность того, что при бросании игральной кости выпадет: а) 1 очко; б) более 3 очков.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395536" y="5733256"/>
                <a:ext cx="8229600" cy="4325112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365760" indent="-256032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•"/>
                  <a:defRPr kumimoji="0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58368" indent="-246888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Font typeface="Georgia"/>
                  <a:buChar char="▫"/>
                  <a:defRPr kumimoji="0" sz="2600" kern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2pPr>
                <a:lvl3pPr marL="923544" indent="-219456" algn="l" rtl="0" eaLnBrk="1" latinLnBrk="0" hangingPunct="1">
                  <a:spcBef>
                    <a:spcPts val="300"/>
                  </a:spcBef>
                  <a:buClr>
                    <a:schemeClr val="accent1"/>
                  </a:buClr>
                  <a:buFont typeface="Wingdings 2"/>
                  <a:buChar char=""/>
                  <a:defRPr kumimoji="0" sz="24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3pPr>
                <a:lvl4pPr marL="1179576" indent="-201168" algn="l" rtl="0" eaLnBrk="1" latinLnBrk="0" hangingPunct="1">
                  <a:spcBef>
                    <a:spcPts val="300"/>
                  </a:spcBef>
                  <a:buClr>
                    <a:schemeClr val="accent1"/>
                  </a:buClr>
                  <a:buFont typeface="Wingdings 2"/>
                  <a:buChar char=""/>
                  <a:defRPr kumimoji="0" sz="22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4pPr>
                <a:lvl5pPr marL="1389888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20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5pPr>
                <a:lvl6pPr marL="1609344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8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6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5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8pPr>
                <a:lvl9pPr marL="224028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400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dirty="0" smtClean="0"/>
                  <a:t>Ответ</a:t>
                </a:r>
                <a:r>
                  <a:rPr lang="en-US" sz="2400" dirty="0" smtClean="0"/>
                  <a:t>:</a:t>
                </a:r>
                <a:r>
                  <a:rPr lang="ru-RU" sz="2400" dirty="0" smtClean="0"/>
                  <a:t>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400" dirty="0" smtClean="0"/>
                  <a:t>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5733256"/>
                <a:ext cx="8229600" cy="432511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285" y="3068960"/>
            <a:ext cx="4511092" cy="370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52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192688"/>
          </a:xfrm>
        </p:spPr>
        <p:txBody>
          <a:bodyPr>
            <a:normAutofit/>
          </a:bodyPr>
          <a:lstStyle/>
          <a:p>
            <a:r>
              <a:rPr lang="ru-RU" sz="2000" dirty="0"/>
              <a:t>В коробке лежат два синих и пять желтых шаров. Наугад вынимают один шар. Какова вероятность того, что этот шар окажется: 1) </a:t>
            </a:r>
            <a:r>
              <a:rPr lang="ru-RU" sz="2000" dirty="0" smtClean="0"/>
              <a:t>синим 2</a:t>
            </a:r>
            <a:r>
              <a:rPr lang="ru-RU" sz="2000" dirty="0"/>
              <a:t>) </a:t>
            </a:r>
            <a:r>
              <a:rPr lang="ru-RU" sz="2000" dirty="0" smtClean="0"/>
              <a:t>красным</a:t>
            </a: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1800" dirty="0" smtClean="0"/>
              <a:t>1)P=2/7</a:t>
            </a:r>
            <a:endParaRPr lang="ru-RU" sz="1800" dirty="0"/>
          </a:p>
          <a:p>
            <a:r>
              <a:rPr lang="ru-RU" sz="1800" dirty="0"/>
              <a:t>2) m=0 (благоприятные события)</a:t>
            </a:r>
          </a:p>
          <a:p>
            <a:r>
              <a:rPr lang="ru-RU" sz="1800" dirty="0"/>
              <a:t>n=7 (общее количество событий)</a:t>
            </a:r>
          </a:p>
          <a:p>
            <a:r>
              <a:rPr lang="ru-RU" sz="1800" dirty="0"/>
              <a:t>P=0/7=0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700808"/>
            <a:ext cx="6336704" cy="3662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259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89</TotalTime>
  <Words>566</Words>
  <Application>Microsoft Macintosh PowerPoint</Application>
  <PresentationFormat>Экран (4:3)</PresentationFormat>
  <Paragraphs>98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 Narrow</vt:lpstr>
      <vt:lpstr>Cambria Math</vt:lpstr>
      <vt:lpstr>Georgia</vt:lpstr>
      <vt:lpstr>Trebuchet MS</vt:lpstr>
      <vt:lpstr>Wingdings 2</vt:lpstr>
      <vt:lpstr>Городская</vt:lpstr>
      <vt:lpstr>Теория вероятностей</vt:lpstr>
      <vt:lpstr>Презентация PowerPoint</vt:lpstr>
      <vt:lpstr>Опыт 1</vt:lpstr>
      <vt:lpstr>Опыт 2</vt:lpstr>
      <vt:lpstr>Презентация PowerPoint</vt:lpstr>
      <vt:lpstr>Презентация PowerPoint</vt:lpstr>
      <vt:lpstr>Игральный кубик </vt:lpstr>
      <vt:lpstr>Опыт 3</vt:lpstr>
      <vt:lpstr>Презентация PowerPoint</vt:lpstr>
      <vt:lpstr>Эксперимент</vt:lpstr>
      <vt:lpstr>Презентация PowerPoint</vt:lpstr>
      <vt:lpstr>Задача 1</vt:lpstr>
      <vt:lpstr>Задача 2</vt:lpstr>
      <vt:lpstr>Источники: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вероятностей</dc:title>
  <dc:creator>Шторм</dc:creator>
  <cp:lastModifiedBy>Пользователь Microsoft Office</cp:lastModifiedBy>
  <cp:revision>36</cp:revision>
  <dcterms:created xsi:type="dcterms:W3CDTF">2018-12-21T20:08:25Z</dcterms:created>
  <dcterms:modified xsi:type="dcterms:W3CDTF">2018-12-27T18:17:13Z</dcterms:modified>
</cp:coreProperties>
</file>