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8" r:id="rId12"/>
    <p:sldId id="269" r:id="rId13"/>
    <p:sldId id="270" r:id="rId14"/>
    <p:sldId id="273" r:id="rId15"/>
    <p:sldId id="271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7"/>
    <p:penClr>
      <a:schemeClr val="tx1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BE5"/>
    <a:srgbClr val="C2E2EC"/>
    <a:srgbClr val="D9EDF3"/>
    <a:srgbClr val="FFE1E1"/>
    <a:srgbClr val="FFFFB3"/>
    <a:srgbClr val="F5FDC3"/>
    <a:srgbClr val="FBB0A3"/>
    <a:srgbClr val="FA9786"/>
    <a:srgbClr val="FFFF85"/>
    <a:srgbClr val="B8F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6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55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38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75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23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216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62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33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58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34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5019-EA90-443A-B7B3-AFAEE1D045F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1871-F435-4D33-94F9-19C71CBB9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0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95770" y="2276872"/>
            <a:ext cx="766466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Рекомендации для родителей</a:t>
            </a:r>
          </a:p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период адаптации детей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условиям ДОУ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537321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ГБДОУ детский сад №52  </a:t>
            </a:r>
          </a:p>
          <a:p>
            <a:pPr algn="r"/>
            <a:r>
              <a:rPr lang="ru-RU" dirty="0" err="1" smtClean="0"/>
              <a:t>Колпинского</a:t>
            </a:r>
            <a:r>
              <a:rPr lang="ru-RU" dirty="0" smtClean="0"/>
              <a:t> района Санкт-Петербурга </a:t>
            </a:r>
          </a:p>
          <a:p>
            <a:pPr algn="r"/>
            <a:r>
              <a:rPr lang="ru-RU" dirty="0" smtClean="0"/>
              <a:t>Воспитатель </a:t>
            </a:r>
            <a:r>
              <a:rPr lang="ru-RU" dirty="0" err="1" smtClean="0"/>
              <a:t>Житлова</a:t>
            </a:r>
            <a:r>
              <a:rPr lang="ru-RU" dirty="0" smtClean="0"/>
              <a:t> Т.А.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41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3040" y="980728"/>
            <a:ext cx="8640960" cy="54790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352957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/>
              <a:t>Планируйте </a:t>
            </a:r>
            <a:r>
              <a:rPr lang="ru-RU" sz="2400" dirty="0"/>
              <a:t>свое время так, чтобы в первый месяц посещения ребенком детского сада у Вас была возможность не оставлять </a:t>
            </a:r>
            <a:r>
              <a:rPr lang="ru-RU" sz="2400" dirty="0" smtClean="0"/>
              <a:t>его на </a:t>
            </a:r>
            <a:r>
              <a:rPr lang="ru-RU" sz="2400" dirty="0"/>
              <a:t>целый день. Первые недели посещения детского сада должны быть ограничены 3-4 часами, позже можно оставить </a:t>
            </a:r>
            <a:r>
              <a:rPr lang="ru-RU" sz="2400" dirty="0" smtClean="0"/>
              <a:t>ребёнка </a:t>
            </a:r>
            <a:r>
              <a:rPr lang="ru-RU" sz="2400" dirty="0"/>
              <a:t>до обеда, в конце месяца (по рекомендации воспитателя) приводить </a:t>
            </a:r>
            <a:r>
              <a:rPr lang="ru-RU" sz="2400" dirty="0" smtClean="0"/>
              <a:t>ребёнка </a:t>
            </a:r>
            <a:r>
              <a:rPr lang="ru-RU" sz="2400" dirty="0"/>
              <a:t>на целый день.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/>
              <a:t>Если </a:t>
            </a:r>
            <a:r>
              <a:rPr lang="ru-RU" sz="2400" dirty="0"/>
              <a:t>у ребенка наблюдается адаптация средней тяжести, то для предупреждения нервного истощения можно делать в середине недели «выходной день».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/>
              <a:t>В </a:t>
            </a:r>
            <a:r>
              <a:rPr lang="ru-RU" sz="2400" dirty="0"/>
              <a:t>период адаптации </a:t>
            </a:r>
            <a:r>
              <a:rPr lang="ru-RU" sz="2400" dirty="0" smtClean="0"/>
              <a:t>дома обязательно </a:t>
            </a:r>
            <a:r>
              <a:rPr lang="ru-RU" sz="2400" dirty="0"/>
              <a:t>необходимо соблюдать режим дня, больше гулять в выходные дни, снизить эмоциональную нагрузку.</a:t>
            </a:r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84104" y="2439968"/>
            <a:ext cx="504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Однако, как бы не готовили ребёнка к детскому саду, он всё равно, особенно в первые дни , будет находиться в состоянии стресса. </a:t>
            </a:r>
            <a:r>
              <a:rPr lang="ru-RU" sz="2400" dirty="0" smtClean="0"/>
              <a:t>Несмотря на это адаптационная система реб</a:t>
            </a:r>
            <a:r>
              <a:rPr lang="ru-RU" sz="2400" dirty="0"/>
              <a:t>ё</a:t>
            </a:r>
            <a:r>
              <a:rPr lang="ru-RU" sz="2400" dirty="0" smtClean="0"/>
              <a:t>нка достаточно сильна, чтобы выдержать это испытание. Следуйте рекомендациям воспитателей и памятки.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3251"/>
            <a:ext cx="2538016" cy="420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9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Блок-схема: процесс 3"/>
          <p:cNvSpPr/>
          <p:nvPr/>
        </p:nvSpPr>
        <p:spPr>
          <a:xfrm>
            <a:off x="467544" y="836712"/>
            <a:ext cx="8568952" cy="302433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942389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/>
              <a:t>Памятка «Как помочь ребенку быстрее привыкнуть к детскому саду?»</a:t>
            </a:r>
          </a:p>
          <a:p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1. Старайтесь не нервничать, не показывать свою тревогу по поводу адаптации ребенка к детскому саду, он чувствует Ваши переживания. Чаще улыбайтесь.</a:t>
            </a:r>
          </a:p>
          <a:p>
            <a:pPr algn="just"/>
            <a:r>
              <a:rPr lang="ru-RU" sz="2000" dirty="0"/>
              <a:t>2. Обязательно придумайте ритуал прощания (например, поцелуй в щечку, помахать рукой, пожать друг другу руку, улыбнуться), а также необходим ритуал встречи. Расставание должно быть коротким и радостным.</a:t>
            </a:r>
          </a:p>
          <a:p>
            <a:pPr algn="just"/>
            <a:r>
              <a:rPr lang="ru-RU" sz="2000" dirty="0"/>
              <a:t>3. По возможности приводить малыша в ясли должен кто-то один, будь то мама, папа или бабушка. Так он быстрее привыкнет расставаться.</a:t>
            </a:r>
          </a:p>
          <a:p>
            <a:pPr algn="just"/>
            <a:r>
              <a:rPr lang="ru-RU" sz="2000" dirty="0"/>
              <a:t>4. Не обманывайте ребенка, если пообещали забрать после  прогулки, то обещание следует выполнить и забрать домой вовремя, как пообещали.</a:t>
            </a:r>
          </a:p>
          <a:p>
            <a:pPr algn="just"/>
            <a:r>
              <a:rPr lang="ru-RU" sz="2000" dirty="0"/>
              <a:t>5. Разрешите ребенку брать в детский сад любимые игрушки, предметы, напоминающие о доме.</a:t>
            </a:r>
          </a:p>
          <a:p>
            <a:pPr algn="just"/>
            <a:r>
              <a:rPr lang="ru-RU" sz="2000" dirty="0"/>
              <a:t>6. В присутствии ребенка избегайте критических замечаний в адрес детского сада и его сотрудников.</a:t>
            </a:r>
          </a:p>
          <a:p>
            <a:pPr algn="just"/>
            <a:r>
              <a:rPr lang="ru-RU" sz="2000" dirty="0"/>
              <a:t>7. В выходные дни резко не меняйте режим дня ребенка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869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Блок-схема: процесс 3"/>
          <p:cNvSpPr/>
          <p:nvPr/>
        </p:nvSpPr>
        <p:spPr>
          <a:xfrm>
            <a:off x="467544" y="836712"/>
            <a:ext cx="8568952" cy="302433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24744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8. Не отучайте ребенка от устойчивых привычек в адаптационный период (например, сосание соски, качание).</a:t>
            </a:r>
          </a:p>
          <a:p>
            <a:pPr algn="just"/>
            <a:r>
              <a:rPr lang="ru-RU" sz="2000" dirty="0" smtClean="0"/>
              <a:t>9. Создайте спокойную, бесконфликтную обстановку в семье.</a:t>
            </a:r>
          </a:p>
          <a:p>
            <a:pPr algn="just"/>
            <a:r>
              <a:rPr lang="ru-RU" sz="2000" dirty="0" smtClean="0"/>
              <a:t>10. В период адаптации желательно не посещать с ребёнком многолюдные места (цирк, театр).</a:t>
            </a:r>
          </a:p>
          <a:p>
            <a:pPr algn="just"/>
            <a:r>
              <a:rPr lang="ru-RU" sz="2000" dirty="0" smtClean="0"/>
              <a:t>11. Будьте терпимее к его капризам. Если ребенок плачет и просит вернуться, ни в коем случае не идите на поводу.</a:t>
            </a:r>
          </a:p>
          <a:p>
            <a:pPr algn="just"/>
            <a:r>
              <a:rPr lang="ru-RU" sz="2000" dirty="0" smtClean="0"/>
              <a:t>12. «Не пугайте», не наказывайте ребенка детским садом. Садик – это не наказание, а удовольствие.</a:t>
            </a:r>
          </a:p>
          <a:p>
            <a:pPr algn="just"/>
            <a:r>
              <a:rPr lang="ru-RU" sz="2000" dirty="0" smtClean="0"/>
              <a:t>13. Уделяйте ребенку больше своего времени, играйте вместе, каждый день читайте малышу.</a:t>
            </a:r>
          </a:p>
          <a:p>
            <a:pPr algn="just"/>
            <a:r>
              <a:rPr lang="ru-RU" sz="2000" dirty="0" smtClean="0"/>
              <a:t>14. Не скупитесь на похвалу.</a:t>
            </a:r>
          </a:p>
          <a:p>
            <a:pPr algn="just"/>
            <a:r>
              <a:rPr lang="ru-RU" sz="2000" dirty="0" smtClean="0"/>
              <a:t>15.Эмоционально поддерживайте малыша (чаще обнимайте, поглаживайте, называйте ласковыми именами).</a:t>
            </a:r>
          </a:p>
          <a:p>
            <a:pPr algn="just"/>
            <a:r>
              <a:rPr lang="ru-RU" sz="2000" dirty="0" smtClean="0"/>
              <a:t>16. Ребенок должен приходить в детский сад только здоровым.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4968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6064" y="1085835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Адаптационный период считается законченным, </a:t>
            </a:r>
            <a:r>
              <a:rPr lang="ru-RU" sz="2400" dirty="0" smtClean="0"/>
              <a:t>если…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5143500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570012" y="1916832"/>
            <a:ext cx="3065884" cy="1299530"/>
          </a:xfrm>
          <a:prstGeom prst="flowChartAlternateProcess">
            <a:avLst/>
          </a:prstGeom>
          <a:solidFill>
            <a:srgbClr val="E6FBE5"/>
          </a:solidFill>
          <a:ln>
            <a:solidFill>
              <a:srgbClr val="E6FB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Ребёнок с аппетитом ест.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85068" y="3356992"/>
            <a:ext cx="3050828" cy="1440160"/>
          </a:xfrm>
          <a:prstGeom prst="flowChartAlternateProcess">
            <a:avLst/>
          </a:prstGeom>
          <a:solidFill>
            <a:srgbClr val="E6FBE5"/>
          </a:solidFill>
          <a:ln>
            <a:solidFill>
              <a:srgbClr val="E6FB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Быстро засыпает, вовремя просыпается.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923928" y="2492896"/>
            <a:ext cx="2808312" cy="1728192"/>
          </a:xfrm>
          <a:prstGeom prst="flowChartAlternateProcess">
            <a:avLst/>
          </a:prstGeom>
          <a:solidFill>
            <a:srgbClr val="E6FBE5"/>
          </a:solidFill>
          <a:ln>
            <a:solidFill>
              <a:srgbClr val="E6FB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Играет.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68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Блок-схема: процесс 5"/>
          <p:cNvSpPr/>
          <p:nvPr/>
        </p:nvSpPr>
        <p:spPr>
          <a:xfrm>
            <a:off x="626356" y="-21952"/>
            <a:ext cx="8338132" cy="341935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" t="905" r="-1145" b="10758"/>
          <a:stretch/>
        </p:blipFill>
        <p:spPr>
          <a:xfrm>
            <a:off x="1836044" y="2953650"/>
            <a:ext cx="5760292" cy="36746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35041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 вашей помощью мы найдём ключик к каждому ребёнку. Опыт  и знания воспитателей, Ваша  забота и любовь к детям, согласованная работа с семьёй, опирающаяся на знания возрастных и индивидуальных особенностей, потребностей ребёнка и необходимых условиях воспитания ребенка до поступления ребёнка в детский сад, позволит решить проблемы адаптационного периода на должном уровне.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4968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556" y="2420888"/>
            <a:ext cx="82449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Список использованной литературы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/>
              <a:t>Овсепян К.Р. Я иду в детский сад. Проблемы адаптации. </a:t>
            </a:r>
            <a:r>
              <a:rPr lang="ru-RU" sz="2000" dirty="0" smtClean="0"/>
              <a:t>– М.: </a:t>
            </a:r>
            <a:r>
              <a:rPr lang="ru-RU" sz="2000" dirty="0" smtClean="0"/>
              <a:t>ИД «Карапуз», 2017. – 18 с.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/>
              <a:t>Белкина </a:t>
            </a:r>
            <a:r>
              <a:rPr lang="ru-RU" sz="2000" dirty="0"/>
              <a:t>Л.В. Адаптация детей раннего возраста к условиям ДОУ: Практическое пособие – </a:t>
            </a:r>
            <a:r>
              <a:rPr lang="ru-RU" sz="2000" dirty="0" smtClean="0"/>
              <a:t>Воронеж: «Учитель</a:t>
            </a:r>
            <a:r>
              <a:rPr lang="ru-RU" sz="2000" dirty="0"/>
              <a:t>», 2006. – 236 с.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/>
              <a:t>Русаков </a:t>
            </a:r>
            <a:r>
              <a:rPr lang="ru-RU" sz="2000" dirty="0"/>
              <a:t>А. Адаптация ребенка к детскому саду. Советы педагогам и родителям. Сборник. </a:t>
            </a:r>
            <a:r>
              <a:rPr lang="ru-RU" sz="2000" dirty="0" smtClean="0"/>
              <a:t> - М.: Издательство </a:t>
            </a:r>
            <a:r>
              <a:rPr lang="ru-RU" sz="2000" dirty="0"/>
              <a:t>«Образовательные проекты», 2016. – 128 с.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/>
              <a:t>Кирюхина Н.В. Организация и содержание работы по адаптации детей в ДОУ: </a:t>
            </a:r>
            <a:r>
              <a:rPr lang="ru-RU" sz="2000" dirty="0" err="1"/>
              <a:t>практ</a:t>
            </a:r>
            <a:r>
              <a:rPr lang="ru-RU" sz="2000" dirty="0"/>
              <a:t>. пособие. – 2-е изд. – М.: Айрис-пресс, 2006.- 112 с.</a:t>
            </a:r>
          </a:p>
        </p:txBody>
      </p:sp>
    </p:spTree>
    <p:extLst>
      <p:ext uri="{BB962C8B-B14F-4D97-AF65-F5344CB8AC3E}">
        <p14:creationId xmlns:p14="http://schemas.microsoft.com/office/powerpoint/2010/main" val="244968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Блок-схема: процесс 6"/>
          <p:cNvSpPr/>
          <p:nvPr/>
        </p:nvSpPr>
        <p:spPr>
          <a:xfrm>
            <a:off x="1259632" y="1340768"/>
            <a:ext cx="6804756" cy="239169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9612" y="1628800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520"/>
            <a:ext cx="9144000" cy="445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1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457200" y="2492896"/>
            <a:ext cx="8229600" cy="36724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buFont typeface="Arial" pitchFamily="34" charset="0"/>
              <a:buNone/>
            </a:pPr>
            <a:r>
              <a:rPr lang="ru-RU" sz="2400" dirty="0" smtClean="0">
                <a:latin typeface="+mj-lt"/>
                <a:cs typeface="Times New Roman" pitchFamily="18" charset="0"/>
              </a:rPr>
              <a:t>Ваш ребёнок вступил в интересный и важный этап жизни. При поступлении в ДОУ ребёнок попадает в новую социальную среду со своими правилами, нормами и требования. В новых условиях малышу приходится адаптироваться не только на социальном, психологическом, но и на физиологическом уровне. Ребенок сразу не справляется с такой нагрузкой и начинает испытывать адаптационный стресс, ведь адаптивные возможности ребёнка ограничены.</a:t>
            </a:r>
            <a:endParaRPr lang="ru-RU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196752"/>
            <a:ext cx="4968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Адаптация- это </a:t>
            </a:r>
          </a:p>
          <a:p>
            <a:pPr algn="just"/>
            <a:r>
              <a:rPr lang="ru-RU" sz="2400" dirty="0" smtClean="0"/>
              <a:t>процесс подстройки организма к новым или изменившимся  условиям существования, а также выработка умений и навыков в повседневной жизни.</a:t>
            </a:r>
          </a:p>
          <a:p>
            <a:pPr algn="just"/>
            <a:endParaRPr lang="ru-RU" sz="2400" dirty="0" smtClean="0"/>
          </a:p>
          <a:p>
            <a:pPr algn="ctr"/>
            <a:r>
              <a:rPr lang="ru-RU" sz="4000" dirty="0" smtClean="0"/>
              <a:t>Важно помнить</a:t>
            </a:r>
          </a:p>
          <a:p>
            <a:pPr algn="just"/>
            <a:r>
              <a:rPr lang="ru-RU" sz="2400" dirty="0" smtClean="0"/>
              <a:t>в период адаптации снижаются факторы местной защиты, поэтому дети раннего возраста часто болеют.</a:t>
            </a:r>
          </a:p>
          <a:p>
            <a:endParaRPr lang="ru-RU" sz="24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092762"/>
            <a:ext cx="3242568" cy="278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14900" y="2551544"/>
            <a:ext cx="36575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Психологи и врачи </a:t>
            </a:r>
          </a:p>
          <a:p>
            <a:r>
              <a:rPr lang="ru-RU" sz="2400" dirty="0" smtClean="0"/>
              <a:t>различают три стадии </a:t>
            </a:r>
          </a:p>
          <a:p>
            <a:r>
              <a:rPr lang="ru-RU" sz="2400" dirty="0" smtClean="0"/>
              <a:t>адаптации ребенка </a:t>
            </a:r>
          </a:p>
          <a:p>
            <a:r>
              <a:rPr lang="ru-RU" sz="2400" dirty="0" smtClean="0"/>
              <a:t>к детскому саду: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 smtClean="0"/>
              <a:t>лёгкая,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 smtClean="0"/>
              <a:t>средняя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 smtClean="0"/>
              <a:t>тяжёлая.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7" t="4921" r="9448" b="-870"/>
          <a:stretch/>
        </p:blipFill>
        <p:spPr>
          <a:xfrm>
            <a:off x="251520" y="972000"/>
            <a:ext cx="3528000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Блок-схема: процесс 11"/>
          <p:cNvSpPr/>
          <p:nvPr/>
        </p:nvSpPr>
        <p:spPr>
          <a:xfrm>
            <a:off x="2483768" y="4797152"/>
            <a:ext cx="6387478" cy="1764196"/>
          </a:xfrm>
          <a:prstGeom prst="flowChartProcess">
            <a:avLst/>
          </a:prstGeom>
          <a:solidFill>
            <a:srgbClr val="FFE1E1"/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483768" y="3103800"/>
            <a:ext cx="6385568" cy="1477328"/>
          </a:xfrm>
          <a:prstGeom prst="flowChartProcess">
            <a:avLst/>
          </a:prstGeom>
          <a:solidFill>
            <a:srgbClr val="FFFFB3"/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771018"/>
            <a:ext cx="60653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от двух до шести месяцев и больше;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/>
              <a:t>д</a:t>
            </a:r>
            <a:r>
              <a:rPr lang="ru-RU" dirty="0" smtClean="0"/>
              <a:t>лительные и тяжёлые заболевания;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причина болезней - все силы организма направлены на борьбу с ежедневным стрессом;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ослабление иммунитета;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м</a:t>
            </a:r>
            <a:r>
              <a:rPr lang="ru-RU" dirty="0" smtClean="0"/>
              <a:t>огут замедляться темпы развития.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23528" y="980728"/>
            <a:ext cx="2016224" cy="792088"/>
          </a:xfrm>
          <a:prstGeom prst="flowChartAlternateProcess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Лёгкая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04314" y="3212976"/>
            <a:ext cx="2016224" cy="792088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C4BB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Средняя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4869160"/>
            <a:ext cx="2016224" cy="792088"/>
          </a:xfrm>
          <a:prstGeom prst="flowChartAlternateProcess">
            <a:avLst/>
          </a:prstGeom>
          <a:solidFill>
            <a:srgbClr val="FF675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Тяжёлая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95280" y="3103800"/>
            <a:ext cx="61698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сон и аппетит восстанавливаются к 30-му дню;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в течение месяца настроение может быть не устойчивым;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/>
              <a:t>н</a:t>
            </a:r>
            <a:r>
              <a:rPr lang="ru-RU" dirty="0" smtClean="0"/>
              <a:t>ервно-психическое развитие несколько замедляется (замедление речевой активности);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/>
              <a:t>в</a:t>
            </a:r>
            <a:r>
              <a:rPr lang="ru-RU" dirty="0" smtClean="0"/>
              <a:t>ес ребенка не изменяется или несколько снижается.</a:t>
            </a:r>
            <a:endParaRPr lang="ru-RU" dirty="0" smtClean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483768" y="893618"/>
            <a:ext cx="6334024" cy="2031325"/>
          </a:xfrm>
          <a:prstGeom prst="flowChartProcess">
            <a:avLst/>
          </a:prstGeom>
          <a:solidFill>
            <a:srgbClr val="E6FBE5"/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95280" y="893619"/>
            <a:ext cx="616982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к 20-му дню пребывания ребенка в ДОУ поведение нормализуется;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/>
              <a:t>а</a:t>
            </a:r>
            <a:r>
              <a:rPr lang="ru-RU" dirty="0" smtClean="0"/>
              <a:t>ппетит достигает нормального уровня, налаживается сон;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 smtClean="0"/>
              <a:t>ребёнок не отказывается от контактов со сверстниками и взрослыми, сам идет на контакт;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dirty="0"/>
              <a:t>о</a:t>
            </a:r>
            <a:r>
              <a:rPr lang="ru-RU" dirty="0" smtClean="0"/>
              <a:t>стрых заболеваний не возникает.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07504" y="2970149"/>
            <a:ext cx="4032448" cy="3699211"/>
          </a:xfrm>
          <a:prstGeom prst="roundRect">
            <a:avLst/>
          </a:prstGeom>
          <a:solidFill>
            <a:srgbClr val="E6FBE5"/>
          </a:solidFill>
          <a:ln>
            <a:solidFill>
              <a:srgbClr val="E6FBE5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3968" y="2970149"/>
            <a:ext cx="4680520" cy="3699211"/>
          </a:xfrm>
          <a:prstGeom prst="roundRect">
            <a:avLst/>
          </a:prstGeom>
          <a:solidFill>
            <a:srgbClr val="E6FBE5"/>
          </a:solidFill>
          <a:ln>
            <a:solidFill>
              <a:srgbClr val="E6FBE5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2924944"/>
            <a:ext cx="45365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Если у ребёнка слабо развита речь, низкий уровень самостоятельности, он не может обходиться без помощи взрослых ни в игре, ни при кормлении, ни при укладывании на сон, то период адаптации будет проходить сложнее и может растянуться на месяц или более.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199616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Если с ребёнком систематически занимаются дома, то ребёнок растёт общительным и самостоятельным и период адаптации заканчивается к 20-му дню.</a:t>
            </a:r>
            <a:endParaRPr lang="ru-RU" sz="2400" dirty="0" smtClean="0"/>
          </a:p>
        </p:txBody>
      </p:sp>
      <p:grpSp>
        <p:nvGrpSpPr>
          <p:cNvPr id="14" name="Группа 13"/>
          <p:cNvGrpSpPr/>
          <p:nvPr/>
        </p:nvGrpSpPr>
        <p:grpSpPr>
          <a:xfrm>
            <a:off x="1979712" y="903488"/>
            <a:ext cx="4968552" cy="2093464"/>
            <a:chOff x="1979712" y="903488"/>
            <a:chExt cx="4968552" cy="209346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915816" y="903488"/>
              <a:ext cx="3168352" cy="1576006"/>
            </a:xfrm>
            <a:prstGeom prst="roundRect">
              <a:avLst/>
            </a:prstGeom>
            <a:solidFill>
              <a:srgbClr val="E6FBE5"/>
            </a:solidFill>
            <a:ln>
              <a:solidFill>
                <a:srgbClr val="E6FBE5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Длительность </a:t>
              </a:r>
            </a:p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адаптации зависит </a:t>
              </a:r>
            </a:p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от уровня развития ребёнка</a:t>
              </a:r>
              <a:endParaRPr lang="ru-RU" sz="2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Стрелка углом вверх 8"/>
            <p:cNvSpPr/>
            <p:nvPr/>
          </p:nvSpPr>
          <p:spPr>
            <a:xfrm rot="10800000">
              <a:off x="1979712" y="1988840"/>
              <a:ext cx="1080120" cy="981308"/>
            </a:xfrm>
            <a:prstGeom prst="bentUpArrow">
              <a:avLst>
                <a:gd name="adj1" fmla="val 10901"/>
                <a:gd name="adj2" fmla="val 32766"/>
                <a:gd name="adj3" fmla="val 43529"/>
              </a:avLst>
            </a:prstGeom>
            <a:solidFill>
              <a:srgbClr val="E6FBE5"/>
            </a:solidFill>
            <a:ln>
              <a:solidFill>
                <a:srgbClr val="E6FBE5"/>
              </a:soli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углом вверх 10"/>
            <p:cNvSpPr/>
            <p:nvPr/>
          </p:nvSpPr>
          <p:spPr>
            <a:xfrm rot="10800000" flipH="1">
              <a:off x="5940152" y="2015644"/>
              <a:ext cx="1008112" cy="981308"/>
            </a:xfrm>
            <a:prstGeom prst="bentUpArrow">
              <a:avLst>
                <a:gd name="adj1" fmla="val 10901"/>
                <a:gd name="adj2" fmla="val 32766"/>
                <a:gd name="adj3" fmla="val 43529"/>
              </a:avLst>
            </a:prstGeom>
            <a:solidFill>
              <a:srgbClr val="E6FBE5"/>
            </a:solidFill>
            <a:ln>
              <a:solidFill>
                <a:srgbClr val="E6FBE5"/>
              </a:soli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Блок-схема: процесс 9"/>
          <p:cNvSpPr/>
          <p:nvPr/>
        </p:nvSpPr>
        <p:spPr>
          <a:xfrm>
            <a:off x="6081960" y="1924967"/>
            <a:ext cx="2808312" cy="158417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851920" y="1268760"/>
            <a:ext cx="2808312" cy="158417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587564"/>
            <a:ext cx="8244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ru-RU" sz="2400" dirty="0" smtClean="0"/>
              <a:t>Привести </a:t>
            </a:r>
            <a:r>
              <a:rPr lang="ru-RU" sz="2400" dirty="0"/>
              <a:t>домашний режим в соответствие </a:t>
            </a:r>
            <a:endParaRPr lang="ru-RU" sz="2400" dirty="0" smtClean="0"/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с </a:t>
            </a:r>
            <a:r>
              <a:rPr lang="ru-RU" sz="2400" dirty="0"/>
              <a:t>режимом группы детского </a:t>
            </a:r>
            <a:r>
              <a:rPr lang="ru-RU" sz="2400" dirty="0" smtClean="0"/>
              <a:t>сада.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400" dirty="0" smtClean="0"/>
              <a:t>Познакомиться </a:t>
            </a:r>
            <a:r>
              <a:rPr lang="ru-RU" sz="2400" dirty="0"/>
              <a:t>с меню детского сада и ввести в рацион питания малыша новые для него </a:t>
            </a:r>
            <a:r>
              <a:rPr lang="ru-RU" sz="2400" dirty="0" smtClean="0"/>
              <a:t>блюда.</a:t>
            </a:r>
            <a:endParaRPr lang="ru-RU" sz="2400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400" dirty="0" smtClean="0"/>
              <a:t>Расширять "социальный горизонт" ребенка, чтобы он привык общаться со сверстниками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на детских игровых площадках,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оставаться ночевать у бабушки,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гулять по городу и т. д. Имея такой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опыт, ребенок не будет бояться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общаться со сверстниками и 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взрослыми.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ru-RU" sz="24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01008"/>
            <a:ext cx="3113250" cy="3247674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-180528" y="7647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 smtClean="0"/>
              <a:t>Перед посещением ДОУ родителям следует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836712"/>
            <a:ext cx="8640960" cy="54790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-180528" y="1268760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2900" indent="-342900" algn="just">
              <a:buFont typeface="Wingdings" pitchFamily="2" charset="2"/>
              <a:buChar char="§"/>
            </a:pPr>
            <a:r>
              <a:rPr lang="ru-RU" sz="2400" dirty="0" smtClean="0"/>
              <a:t>Обучать ребенка дома необходимым навыкам самообслуживания: умываться, вытирать руки; самостоятельно кушать ложкой; проситься на горшок; снимать расстёгнутые и развязанные части своей одежды, обувь (шапка, варежки, носки и т.д.), пытаться одеваться без застегивания. Одежда обязательно должна быть удобной для ребенка, без лишних атрибутов (сложных застёжек, лямок), соответствовать времени года и климатическим условиям. Чистота, приятная расцветка ткани придают одежде красоту и привлекательность, улучшают настроение ребенка, влияют на его самочувствие. </a:t>
            </a:r>
          </a:p>
          <a:p>
            <a:pPr marL="702900" indent="-342900" algn="just">
              <a:buFont typeface="Wingdings" pitchFamily="2" charset="2"/>
              <a:buChar char="§"/>
            </a:pPr>
            <a:r>
              <a:rPr lang="ru-RU" sz="2400" dirty="0" smtClean="0"/>
              <a:t>Развивайте подражательность в действиях («полетаем, как воробушки, попрыгаем как зайчики» и т.д.)</a:t>
            </a:r>
          </a:p>
          <a:p>
            <a:pPr marL="360000"/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359028"/>
            <a:ext cx="8640960" cy="54790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0493" y="1791004"/>
            <a:ext cx="86899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ru-RU" sz="2400" dirty="0" smtClean="0"/>
              <a:t>Сформировать </a:t>
            </a:r>
            <a:r>
              <a:rPr lang="ru-RU" sz="2400" dirty="0"/>
              <a:t>у ребенка положительную установку, желание идти в детский сад. Малышу нужна эмоциональная поддержка со стороны родителей: чаще говорите, ребенку, что Вы его любите, обнимайте. Помните, чем спокойнее и эмоционально положительно родители будут относиться к такому важному событию, как посещение ребенком детского сада, тем менее болезненно будет протекать процесс адаптации. Избегайте обсуждения при ребенке волнующих Вас проблем, связанных с детским садом.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400" dirty="0" smtClean="0"/>
              <a:t>В </a:t>
            </a:r>
            <a:r>
              <a:rPr lang="ru-RU" sz="2400" dirty="0"/>
              <a:t>первый день лучше прийти перед завтраком, познакомиться с воспитателем. В детский сад можно взять с собой любимую игрушку или вещь, напоминающую о доме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59974" y="908720"/>
            <a:ext cx="5064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В адаптационный период посещения ДОУ родителям следует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8011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1113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24</cp:revision>
  <dcterms:created xsi:type="dcterms:W3CDTF">2018-12-10T10:29:05Z</dcterms:created>
  <dcterms:modified xsi:type="dcterms:W3CDTF">2018-12-10T17:06:55Z</dcterms:modified>
</cp:coreProperties>
</file>