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04A69-1532-4FB8-8F51-B3424E02AC56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671781-8DF5-4849-BD98-AE9FC6DD1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464E6-B953-4062-B71A-70AA1A603761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1609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26FC7-7AFA-459E-AAEE-E7051260824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C5E1-814D-46D2-8302-1C250C05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26FC7-7AFA-459E-AAEE-E7051260824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C5E1-814D-46D2-8302-1C250C05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26FC7-7AFA-459E-AAEE-E7051260824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C5E1-814D-46D2-8302-1C250C05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47A636A-1A9F-4DB9-A7F6-BFC4676D22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0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26FC7-7AFA-459E-AAEE-E7051260824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C5E1-814D-46D2-8302-1C250C05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26FC7-7AFA-459E-AAEE-E7051260824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C5E1-814D-46D2-8302-1C250C05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26FC7-7AFA-459E-AAEE-E7051260824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C5E1-814D-46D2-8302-1C250C05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26FC7-7AFA-459E-AAEE-E7051260824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C5E1-814D-46D2-8302-1C250C05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26FC7-7AFA-459E-AAEE-E7051260824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C5E1-814D-46D2-8302-1C250C05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26FC7-7AFA-459E-AAEE-E7051260824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C5E1-814D-46D2-8302-1C250C05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26FC7-7AFA-459E-AAEE-E7051260824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C5E1-814D-46D2-8302-1C250C05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26FC7-7AFA-459E-AAEE-E7051260824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C5E1-814D-46D2-8302-1C250C05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26FC7-7AFA-459E-AAEE-E7051260824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BC5E1-814D-46D2-8302-1C250C05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prochtenie.ru/i/pic/Alex_Stolp.jpg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hyperlink" Target="http://www.photowalks.ru/data/media/3/img_0701_web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png"/><Relationship Id="rId7" Type="http://schemas.openxmlformats.org/officeDocument/2006/relationships/image" Target="../media/image24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athedral.ru/files/Image/vistavki/angels/angels_3.jpg" TargetMode="External"/><Relationship Id="rId11" Type="http://schemas.openxmlformats.org/officeDocument/2006/relationships/image" Target="../media/image28.jpeg"/><Relationship Id="rId5" Type="http://schemas.openxmlformats.org/officeDocument/2006/relationships/image" Target="../media/image23.jpeg"/><Relationship Id="rId10" Type="http://schemas.openxmlformats.org/officeDocument/2006/relationships/image" Target="../media/image27.png"/><Relationship Id="rId4" Type="http://schemas.openxmlformats.org/officeDocument/2006/relationships/hyperlink" Target="http://www.cathedral.ru/files/Image/vistavki/angels/angels_1.jpg" TargetMode="External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6"/>
          <p:cNvSpPr txBox="1">
            <a:spLocks noChangeArrowheads="1"/>
          </p:cNvSpPr>
          <p:nvPr/>
        </p:nvSpPr>
        <p:spPr bwMode="auto">
          <a:xfrm>
            <a:off x="71438" y="1643050"/>
            <a:ext cx="4357687" cy="378565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</a:rPr>
              <a:t>На площади столпотворение!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Вот начался подъём столпа.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Пришли канаты в натяжение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Скрипят колёса… В напряжении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Притихла горожан толпа.</a:t>
            </a:r>
          </a:p>
          <a:p>
            <a:endParaRPr lang="ru-RU" sz="2000" b="1" dirty="0">
              <a:solidFill>
                <a:srgbClr val="7030A0"/>
              </a:solidFill>
            </a:endParaRPr>
          </a:p>
          <a:p>
            <a:r>
              <a:rPr lang="ru-RU" sz="2000" b="1" dirty="0">
                <a:solidFill>
                  <a:srgbClr val="7030A0"/>
                </a:solidFill>
              </a:rPr>
              <a:t>А вдруг неправильный расчёт?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Махина рухнет, упадёт!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Глаза рукою прикрыла дама…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Но нет! Колонна встала пряма!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Исполнен грандиозный план.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В веках прославлен </a:t>
            </a:r>
            <a:r>
              <a:rPr lang="ru-RU" sz="2000" b="1" dirty="0" err="1">
                <a:solidFill>
                  <a:srgbClr val="7030A0"/>
                </a:solidFill>
              </a:rPr>
              <a:t>Монферран</a:t>
            </a:r>
            <a:r>
              <a:rPr lang="ru-RU" sz="2000" b="1" dirty="0">
                <a:solidFill>
                  <a:srgbClr val="7030A0"/>
                </a:solidFill>
              </a:rPr>
              <a:t>!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4929188" y="5929330"/>
            <a:ext cx="35501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</a:rPr>
              <a:t>Александровская колонна</a:t>
            </a:r>
          </a:p>
        </p:txBody>
      </p:sp>
      <p:pic>
        <p:nvPicPr>
          <p:cNvPr id="15364" name="Picture 9" descr="34637_dvortsovay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9950" y="357166"/>
            <a:ext cx="4300538" cy="56292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000232" y="0"/>
            <a:ext cx="6892248" cy="1357298"/>
          </a:xfrm>
        </p:spPr>
        <p:txBody>
          <a:bodyPr/>
          <a:lstStyle/>
          <a:p>
            <a:r>
              <a:rPr lang="ru-RU" b="1" dirty="0">
                <a:solidFill>
                  <a:srgbClr val="0099FF"/>
                </a:solidFill>
              </a:rPr>
              <a:t>Особенности колонны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7158" y="1285860"/>
            <a:ext cx="4680198" cy="511256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lnSpc>
                <a:spcPct val="130000"/>
              </a:lnSpc>
              <a:buFontTx/>
              <a:buNone/>
            </a:pPr>
            <a:r>
              <a:rPr lang="ru-RU" sz="2400" dirty="0">
                <a:solidFill>
                  <a:srgbClr val="7030A0"/>
                </a:solidFill>
              </a:rPr>
              <a:t>Колонна не врыта в землю   и не укреплена  на фундаменте. Она держится только за счёт точного расчёт и своего веса. </a:t>
            </a:r>
            <a:endParaRPr lang="ru-RU" sz="2400" dirty="0" smtClean="0">
              <a:solidFill>
                <a:srgbClr val="7030A0"/>
              </a:solidFill>
            </a:endParaRPr>
          </a:p>
          <a:p>
            <a:pPr marL="0" indent="0" algn="just">
              <a:lnSpc>
                <a:spcPct val="130000"/>
              </a:lnSpc>
              <a:buFontTx/>
              <a:buNone/>
            </a:pPr>
            <a:r>
              <a:rPr lang="ru-RU" sz="2000" b="1" i="1" dirty="0" smtClean="0">
                <a:solidFill>
                  <a:srgbClr val="7030A0"/>
                </a:solidFill>
              </a:rPr>
              <a:t>Это </a:t>
            </a:r>
            <a:r>
              <a:rPr lang="ru-RU" sz="2000" b="1" i="1" dirty="0">
                <a:solidFill>
                  <a:srgbClr val="7030A0"/>
                </a:solidFill>
              </a:rPr>
              <a:t>самая высокая в мире триумфальная </a:t>
            </a:r>
            <a:r>
              <a:rPr lang="ru-RU" sz="2000" b="1" i="1" dirty="0" smtClean="0">
                <a:solidFill>
                  <a:srgbClr val="7030A0"/>
                </a:solidFill>
              </a:rPr>
              <a:t>колонна, и подобных ей больше не существует нигде. </a:t>
            </a:r>
          </a:p>
          <a:p>
            <a:pPr marL="0" indent="0" algn="just">
              <a:lnSpc>
                <a:spcPct val="130000"/>
              </a:lnSpc>
              <a:buFontTx/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Её </a:t>
            </a:r>
            <a:r>
              <a:rPr lang="ru-RU" sz="2800" dirty="0">
                <a:solidFill>
                  <a:srgbClr val="7030A0"/>
                </a:solidFill>
              </a:rPr>
              <a:t>вес более  600 тонн, </a:t>
            </a:r>
            <a:endParaRPr lang="ru-RU" sz="2800" dirty="0" smtClean="0">
              <a:solidFill>
                <a:srgbClr val="7030A0"/>
              </a:solidFill>
            </a:endParaRPr>
          </a:p>
          <a:p>
            <a:pPr marL="0" indent="0" algn="just">
              <a:lnSpc>
                <a:spcPct val="130000"/>
              </a:lnSpc>
              <a:buFontTx/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высота </a:t>
            </a:r>
            <a:r>
              <a:rPr lang="ru-RU" sz="2800" dirty="0">
                <a:solidFill>
                  <a:srgbClr val="7030A0"/>
                </a:solidFill>
              </a:rPr>
              <a:t>вместе с ангелом </a:t>
            </a:r>
            <a:br>
              <a:rPr lang="ru-RU" sz="2800" dirty="0">
                <a:solidFill>
                  <a:srgbClr val="7030A0"/>
                </a:solidFill>
              </a:rPr>
            </a:br>
            <a:r>
              <a:rPr lang="ru-RU" sz="2800" dirty="0">
                <a:solidFill>
                  <a:srgbClr val="7030A0"/>
                </a:solidFill>
              </a:rPr>
              <a:t>составляет - 47,5м. </a:t>
            </a:r>
          </a:p>
        </p:txBody>
      </p:sp>
      <p:pic>
        <p:nvPicPr>
          <p:cNvPr id="7172" name="Picture 4" descr="GavriilStolp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84482" y="1341438"/>
            <a:ext cx="3514249" cy="5183906"/>
          </a:xfrm>
          <a:noFill/>
          <a:ln/>
        </p:spPr>
      </p:pic>
      <p:pic>
        <p:nvPicPr>
          <p:cNvPr id="6" name="Picture 5" descr="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0"/>
            <a:ext cx="1285884" cy="1364731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332657"/>
            <a:ext cx="4857752" cy="216764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самом верху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лександровской колонны находится скульптура из бронзы. Это фигура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нгела. В руках его тяжелый крест, под которым извивается змея. Скульптура символизирует победу добра над злом. 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4" descr="Картинка 53 из 470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85728"/>
            <a:ext cx="4286248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Картинка 76 из 470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7860" y="2571744"/>
            <a:ext cx="2946819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Мама\Desktop\алфавит в картинках\а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2500306"/>
            <a:ext cx="1428760" cy="148457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143240" y="4572008"/>
            <a:ext cx="6000760" cy="20313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7030A0"/>
                </a:solidFill>
              </a:rPr>
              <a:t>Розовый</a:t>
            </a:r>
            <a:r>
              <a:rPr lang="ru-RU" b="1" dirty="0" smtClean="0">
                <a:solidFill>
                  <a:srgbClr val="7030A0"/>
                </a:solidFill>
              </a:rPr>
              <a:t> гранит для Александрийского столпа добывался под Выборгом, и для его доставки в Санкт-Петербург в 1832 году была сконструирована специальная баржа. Впоследствии из этого огромного монолита была вытесана колонна высотой 47</a:t>
            </a:r>
            <a:r>
              <a:rPr lang="ru-RU" sz="1600" b="1" dirty="0" smtClean="0">
                <a:solidFill>
                  <a:srgbClr val="7030A0"/>
                </a:solidFill>
              </a:rPr>
              <a:t>,5</a:t>
            </a:r>
            <a:r>
              <a:rPr lang="ru-RU" b="1" dirty="0" smtClean="0">
                <a:solidFill>
                  <a:srgbClr val="7030A0"/>
                </a:solidFill>
              </a:rPr>
              <a:t> метров и весом 600 тонн, которую установили на украшенный барельефами пьедестал.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1052736"/>
            <a:ext cx="3829048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Б.И.Орловский</a:t>
            </a:r>
            <a:endParaRPr lang="ru-RU" dirty="0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9660"/>
            <a:ext cx="4786314" cy="6261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628" y="1700808"/>
            <a:ext cx="4000528" cy="49244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r>
              <a:rPr lang="ru-RU" sz="2000" dirty="0" smtClean="0">
                <a:solidFill>
                  <a:srgbClr val="7030A0"/>
                </a:solidFill>
              </a:rPr>
              <a:t>лександрийский столп, как назвал его </a:t>
            </a:r>
            <a:r>
              <a:rPr lang="ru-RU" sz="2000" dirty="0" smtClean="0">
                <a:solidFill>
                  <a:srgbClr val="C00000"/>
                </a:solidFill>
              </a:rPr>
              <a:t>А</a:t>
            </a:r>
            <a:r>
              <a:rPr lang="ru-RU" sz="2000" dirty="0" smtClean="0">
                <a:solidFill>
                  <a:srgbClr val="7030A0"/>
                </a:solidFill>
              </a:rPr>
              <a:t>лександр Сергеевич Пушкин, был возведен по проекту </a:t>
            </a:r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r>
              <a:rPr lang="ru-RU" sz="2000" dirty="0" smtClean="0">
                <a:solidFill>
                  <a:srgbClr val="7030A0"/>
                </a:solidFill>
              </a:rPr>
              <a:t>рхитектора </a:t>
            </a:r>
            <a:r>
              <a:rPr lang="ru-RU" sz="2400" dirty="0" err="1" smtClean="0">
                <a:solidFill>
                  <a:srgbClr val="7030A0"/>
                </a:solidFill>
              </a:rPr>
              <a:t>Монферрана</a:t>
            </a:r>
            <a:r>
              <a:rPr lang="ru-RU" sz="2400" dirty="0" smtClean="0">
                <a:solidFill>
                  <a:srgbClr val="7030A0"/>
                </a:solidFill>
              </a:rPr>
              <a:t>,</a:t>
            </a:r>
            <a:r>
              <a:rPr lang="ru-RU" sz="2000" dirty="0" smtClean="0">
                <a:solidFill>
                  <a:srgbClr val="7030A0"/>
                </a:solidFill>
              </a:rPr>
              <a:t> а вот на вершине его, днем – в блеске солнца, ночью – в свете луны, стал сиять Крестоносный </a:t>
            </a:r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r>
              <a:rPr lang="ru-RU" sz="2000" dirty="0" smtClean="0">
                <a:solidFill>
                  <a:srgbClr val="7030A0"/>
                </a:solidFill>
              </a:rPr>
              <a:t>нгел – «высоко стоящий, единственный», сильный, вставший под Петербургом, как бы обещая России долгий мир и покой после кровопролитной войны – Его </a:t>
            </a:r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r>
              <a:rPr lang="ru-RU" sz="2000" dirty="0" smtClean="0">
                <a:solidFill>
                  <a:srgbClr val="7030A0"/>
                </a:solidFill>
              </a:rPr>
              <a:t>нгел! Этот </a:t>
            </a:r>
            <a:r>
              <a:rPr lang="ru-RU" sz="2000" b="1" dirty="0" smtClean="0">
                <a:solidFill>
                  <a:srgbClr val="C00000"/>
                </a:solidFill>
              </a:rPr>
              <a:t>А</a:t>
            </a:r>
            <a:r>
              <a:rPr lang="ru-RU" sz="2000" dirty="0" smtClean="0">
                <a:solidFill>
                  <a:srgbClr val="7030A0"/>
                </a:solidFill>
              </a:rPr>
              <a:t>нгел работы Орловского Б.И.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0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А</a:t>
            </a:r>
            <a:r>
              <a:rPr lang="ru-RU" sz="4400" b="1" dirty="0" smtClean="0">
                <a:solidFill>
                  <a:srgbClr val="002060"/>
                </a:solidFill>
              </a:rPr>
              <a:t>нгел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8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75508" y="6000768"/>
            <a:ext cx="739863" cy="609301"/>
          </a:xfrm>
          <a:prstGeom prst="rect">
            <a:avLst/>
          </a:prstGeom>
          <a:noFill/>
        </p:spPr>
      </p:pic>
      <p:pic>
        <p:nvPicPr>
          <p:cNvPr id="10242" name="Picture 2" descr="https://upload.wikimedia.org/wikipedia/commons/5/55/%D0%A1%D0%BA%D1%83%D0%BB%D1%8C%D0%BF%D1%82%D0%BE%D1%80_%D0%91._%D0%98._%D0%9E%D1%80%D0%BB%D0%BE%D0%B2%D1%81%D0%BA%D0%B8%D0%B9_%D0%B2_%D0%BC%D0%B0%D1%81%D1%82%D0%B5%D1%80%D1%81%D0%BA%D0%BE%D0%B9_%D0%B2%D0%B0%D1%8F%D1%82%D0%B5%D0%BB%D1%8F_%D0%91._%D0%A2%D0%BE%D1%80%D0%B2%D0%B0%D0%BB%D1%8C%D0%B4%D1%81%D0%B5%D0%BD%D0%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9828" y="285728"/>
            <a:ext cx="1601714" cy="2143140"/>
          </a:xfrm>
          <a:prstGeom prst="rect">
            <a:avLst/>
          </a:prstGeom>
          <a:noFill/>
        </p:spPr>
      </p:pic>
      <p:pic>
        <p:nvPicPr>
          <p:cNvPr id="9" name="Picture 3" descr="C:\Users\Мама\Desktop\алфавит в картинках\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14290"/>
            <a:ext cx="1512552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6" name="Picture 4" descr="http://angelstoday.net/6sculpture/4stpete/images/stpete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1100" y="214290"/>
            <a:ext cx="4152900" cy="6429420"/>
          </a:xfrm>
          <a:prstGeom prst="rect">
            <a:avLst/>
          </a:prstGeom>
          <a:noFill/>
        </p:spPr>
      </p:pic>
      <p:pic>
        <p:nvPicPr>
          <p:cNvPr id="3" name="Picture 3" descr="C:\Users\Мама\Desktop\алфавит в картинках\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5500702"/>
            <a:ext cx="1100038" cy="114300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1643051"/>
            <a:ext cx="460623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Скульптор работал над фигурой ангела около трех лет, и за это время он вылепил 14 вариантов статуи в «малом и большом видах» - титаническая работа, не знающая аналогов в истории русского скульптурного искусства!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7" name="Picture 5" descr="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0"/>
            <a:ext cx="1357290" cy="1667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365820-DBED-4C1F-A518-03942356DEA4}" type="datetime1">
              <a:rPr lang="ru-RU" smtClean="0"/>
              <a:pPr>
                <a:defRPr/>
              </a:pPr>
              <a:t>27.12.2018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BA31B-C5DE-40F5-BC20-EF6E7C7F658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60418" name="Picture 2" descr="Александровская колонна: самая высокая триумфальная колонна в мире (Россия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14290"/>
            <a:ext cx="3571900" cy="26789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857365"/>
            <a:ext cx="3643338" cy="471490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В 2002 году случайно открылся еще один любопытный факт: оказывается, фигура ангела, венчающая колонну, тоже держится только благодаря своему весу. Дело в том, что при установке памятника скульптуру закрепили металлическим прутом, но потом его по ошибке удалили. Таким образом, этот памятник стал действительно уникальным, одновременно пугая и восхищая прохожих своей мощью и величием.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6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142984"/>
            <a:ext cx="869226" cy="715836"/>
          </a:xfrm>
          <a:prstGeom prst="rect">
            <a:avLst/>
          </a:prstGeom>
          <a:noFill/>
        </p:spPr>
      </p:pic>
      <p:pic>
        <p:nvPicPr>
          <p:cNvPr id="30722" name="Picture 2" descr="https://ic.pics.livejournal.com/lakhtacenter/34674528/608028/608028_8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2928934"/>
            <a:ext cx="5214942" cy="37337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5929322" y="214290"/>
            <a:ext cx="3071834" cy="26432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Балюстрада Исаакиевского собора с 24 фигурами ангелов, они окружают основание купола. Каждый бронзовый ангел весит более тонны. Смотрят на город с высоты 60 м.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365820-DBED-4C1F-A518-03942356DEA4}" type="datetime1">
              <a:rPr lang="ru-RU" smtClean="0"/>
              <a:pPr>
                <a:defRPr/>
              </a:pPr>
              <a:t>27.12.2018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BA31B-C5DE-40F5-BC20-EF6E7C7F658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4" name="Рисунок 3" descr="Мы всего лишь пылинки вселенского круга, Где рожденье и смерть именуют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914400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c.pics.livejournal.com/lakhtacenter/34674528/607427/607427_8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85728"/>
            <a:ext cx="3357553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4786322"/>
            <a:ext cx="869226" cy="7158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785794"/>
            <a:ext cx="35004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Дом с ангелом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357298"/>
            <a:ext cx="535785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715008" y="428604"/>
            <a:ext cx="3143272" cy="59093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Совершенно не характерное для Петербурга место - в городе прямых как стрела улиц и проспектов, Малый проспект П.С. вдруг делает "колено" - 2 поворота на 90 градусов. На этом "колене " рядом стоят 2 дома - один из них "</a:t>
            </a:r>
            <a:r>
              <a:rPr lang="ru-RU" dirty="0" err="1" smtClean="0">
                <a:solidFill>
                  <a:srgbClr val="7030A0"/>
                </a:solidFill>
              </a:rPr>
              <a:t>новодел</a:t>
            </a:r>
            <a:r>
              <a:rPr lang="ru-RU" dirty="0" smtClean="0">
                <a:solidFill>
                  <a:srgbClr val="7030A0"/>
                </a:solidFill>
              </a:rPr>
              <a:t>" с необычными окнами - эркерами, а второй - д.32 украшен огромной фигурой ангела - в виде девушки на шаре. Удивительно, что дом не пострадал во время войны, что жители, разумеется приписывали "заступничеству" этого ангела.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Адрес: </a:t>
            </a:r>
            <a:r>
              <a:rPr lang="ru-RU" dirty="0" smtClean="0">
                <a:solidFill>
                  <a:srgbClr val="7030A0"/>
                </a:solidFill>
              </a:rPr>
              <a:t>Малый проспект П.С., д. 32.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51" name="Picture 3" descr="J:\оформлен презен\алфавит в картинках\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357166"/>
            <a:ext cx="1214446" cy="1261886"/>
          </a:xfrm>
          <a:prstGeom prst="rect">
            <a:avLst/>
          </a:prstGeom>
          <a:noFill/>
        </p:spPr>
      </p:pic>
      <p:pic>
        <p:nvPicPr>
          <p:cNvPr id="11266" name="Picture 2" descr="C:\Users\Мама\Desktop\алфавит в картинках\м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016" y="5399063"/>
            <a:ext cx="1638688" cy="119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Мама\Desktop\алфавит в картинках\п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93558" y="5399063"/>
            <a:ext cx="1291047" cy="139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000372"/>
            <a:ext cx="271464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" y="214290"/>
            <a:ext cx="381002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5" descr="Петербург глазами Ангелов: взгляд с Исаакия">
            <a:hlinkClick r:id="rId4" tooltip="Петербург глазами Ангелов: взгляд с Исаакия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75" y="-2835275"/>
            <a:ext cx="12001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6" descr="Петербург глазами Ангелов: взгляд с Исаакия">
            <a:hlinkClick r:id="rId6" tooltip="Петербург глазами Ангелов: взгляд с Исаакия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2875" y="-1692275"/>
            <a:ext cx="12001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333973" y="142852"/>
            <a:ext cx="381002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0" name="Picture 8" descr="C:\Users\Мама\Desktop\оформлен презен\алфавит в картинках\а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786182" y="1500174"/>
            <a:ext cx="1785950" cy="1720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643306" y="214290"/>
            <a:ext cx="1928826" cy="1285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 descr="http://www.alladolls.ru/gallery2/d/39403-7/0_1e561_c4109248_XL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643175" y="3071810"/>
            <a:ext cx="6500826" cy="3486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496</Words>
  <Application>Microsoft Office PowerPoint</Application>
  <PresentationFormat>Экран (4:3)</PresentationFormat>
  <Paragraphs>34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Особенности колонны</vt:lpstr>
      <vt:lpstr>Слайд 3</vt:lpstr>
      <vt:lpstr>Б.И.Орловский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</cp:revision>
  <dcterms:created xsi:type="dcterms:W3CDTF">2018-12-26T20:59:24Z</dcterms:created>
  <dcterms:modified xsi:type="dcterms:W3CDTF">2018-12-26T21:05:35Z</dcterms:modified>
</cp:coreProperties>
</file>