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9ACBB-CA97-48AD-8093-084A44CDF988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A6D0D-1A30-4424-8749-3A95DF657D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Это уже третий кораблик - первый был установлен в 1720 году, потом он был отреставрирован в 1846 году.</a:t>
            </a:r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A5645A-51D2-4731-A840-0E9D923F5F3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megabook.ru/Article.asp?AID=608519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ru.wikipedia.org/wiki/%D0%90%D1%80%D0%B0%D0%B1%D1%81%D0%BA%D0%B8%D0%B9_%D1%8F%D0%B7%D1%8B%D0%BA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://ru.wikipedia.org/wiki/%D0%9D%D0%B8%D0%B4%D0%B5%D1%80%D0%BB%D0%B0%D0%BD%D0%B4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ru.wikipedia.org/wiki/%D0%92%D0%BE%D0%B5%D0%BD%D0%BD%D0%BE-%D0%BC%D0%BE%D1%80%D1%81%D0%BA%D0%BE%D0%B9_%D1%84%D0%BB%D0%BE%D1%82" TargetMode="External"/><Relationship Id="rId4" Type="http://schemas.openxmlformats.org/officeDocument/2006/relationships/hyperlink" Target="http://ru.wikipedia.org/wiki/%D0%92%D0%BE%D0%B8%D0%BD%D1%81%D0%BA%D0%BE%D0%B5_%D0%B7%D0%B2%D0%B0%D0%BD%D0%B8%D0%B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dic.nsf/ruwiki/1614" TargetMode="External"/><Relationship Id="rId3" Type="http://schemas.openxmlformats.org/officeDocument/2006/relationships/hyperlink" Target="http://dic.academic.ru/dic.nsf/ruwiki/178739" TargetMode="External"/><Relationship Id="rId7" Type="http://schemas.openxmlformats.org/officeDocument/2006/relationships/hyperlink" Target="http://dic.academic.ru/dic.nsf/ruwiki/623193" TargetMode="External"/><Relationship Id="rId12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ic.academic.ru/dic.nsf/ruwiki/15543" TargetMode="External"/><Relationship Id="rId11" Type="http://schemas.openxmlformats.org/officeDocument/2006/relationships/image" Target="../media/image12.png"/><Relationship Id="rId5" Type="http://schemas.openxmlformats.org/officeDocument/2006/relationships/hyperlink" Target="http://dic.academic.ru/dic.nsf/ruwiki/2262" TargetMode="External"/><Relationship Id="rId10" Type="http://schemas.openxmlformats.org/officeDocument/2006/relationships/image" Target="../media/image9.gif"/><Relationship Id="rId4" Type="http://schemas.openxmlformats.org/officeDocument/2006/relationships/hyperlink" Target="http://dic.academic.ru/dic.nsf/ruwiki/3660" TargetMode="External"/><Relationship Id="rId9" Type="http://schemas.openxmlformats.org/officeDocument/2006/relationships/hyperlink" Target="http://dic.academic.ru/dic.nsf/dic_fwords/8472/%D0%91%D0%A3%D0%A1%D0%A1%D0%9E%D0%9B%D0%A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gif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ather\Desktop\&#1083;&#1077;&#1085;&#1077;%20&#1085;&#1091;&#1078;&#1085;&#1086;&#1077;\1-34-1&#1082;&#1083;&#1072;&#1089;&#1089;%20&#1089;&#1087;&#1073;\2-3%20&#1079;&#1072;&#1085;&#1103;&#1090;&#1080;&#1077;%201&#1082;&#1083;%20&#1072;-&#1072;\&#1072;&#1076;&#1084;&#1080;&#1088;&#1072;&#1083;%20&#1091;&#1088;&#1077;&#1079;.avi" TargetMode="Externa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928662" y="285728"/>
            <a:ext cx="8215338" cy="1071548"/>
          </a:xfrm>
        </p:spPr>
        <p:txBody>
          <a:bodyPr>
            <a:noAutofit/>
          </a:bodyPr>
          <a:lstStyle/>
          <a:p>
            <a:r>
              <a:rPr lang="ru-RU" sz="7200" dirty="0" err="1" smtClean="0">
                <a:solidFill>
                  <a:srgbClr val="FF0000"/>
                </a:solidFill>
              </a:rPr>
              <a:t>дмиралтейство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Мама\Desktop\алфавит в картинках\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290"/>
            <a:ext cx="1695117" cy="1761332"/>
          </a:xfrm>
          <a:prstGeom prst="rect">
            <a:avLst/>
          </a:prstGeom>
          <a:noFill/>
        </p:spPr>
      </p:pic>
      <p:pic>
        <p:nvPicPr>
          <p:cNvPr id="1027" name="Picture 3" descr="C:\Users\Мама\Desktop\аааа\адмиралтейство фото\IMG_45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643050"/>
            <a:ext cx="4071966" cy="5000636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1857364"/>
            <a:ext cx="2071702" cy="244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282" y="4500570"/>
            <a:ext cx="4500594" cy="20313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ЗАХА́РОВ </a:t>
            </a:r>
            <a:r>
              <a:rPr lang="ru-RU" b="1" dirty="0" err="1" smtClean="0">
                <a:solidFill>
                  <a:srgbClr val="7030A0"/>
                </a:solidFill>
              </a:rPr>
              <a:t>Андреян</a:t>
            </a:r>
            <a:r>
              <a:rPr lang="ru-RU" b="1" dirty="0" smtClean="0">
                <a:solidFill>
                  <a:srgbClr val="7030A0"/>
                </a:solidFill>
              </a:rPr>
              <a:t> (</a:t>
            </a:r>
            <a:r>
              <a:rPr lang="ru-RU" b="1" dirty="0" err="1" smtClean="0">
                <a:solidFill>
                  <a:srgbClr val="7030A0"/>
                </a:solidFill>
              </a:rPr>
              <a:t>Адриан</a:t>
            </a:r>
            <a:r>
              <a:rPr lang="ru-RU" b="1" dirty="0" smtClean="0">
                <a:solidFill>
                  <a:srgbClr val="7030A0"/>
                </a:solidFill>
              </a:rPr>
              <a:t>) Дмитриевич [8 (19) августа 1761, Петербург — 27 августа (8 сентября) 1811, там же], русский архитектор.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Создатель одного из шедевров русской архитектуры — здания </a:t>
            </a:r>
            <a:r>
              <a:rPr lang="ru-RU" b="1" dirty="0" smtClean="0">
                <a:solidFill>
                  <a:srgbClr val="7030A0"/>
                </a:solidFill>
                <a:hlinkClick r:id="rId5"/>
              </a:rPr>
              <a:t>Адмиралтейства</a:t>
            </a:r>
            <a:r>
              <a:rPr lang="ru-RU" b="1" dirty="0" smtClean="0">
                <a:solidFill>
                  <a:srgbClr val="7030A0"/>
                </a:solidFill>
              </a:rPr>
              <a:t> в Санкт-Петербурге (1806-23).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335929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vi-VN" sz="3600" b="1" dirty="0" smtClean="0">
                <a:solidFill>
                  <a:srgbClr val="7030A0"/>
                </a:solidFill>
              </a:rPr>
              <a:t>Адмира́л</a:t>
            </a:r>
            <a:r>
              <a:rPr lang="vi-VN" sz="3600" dirty="0" smtClean="0">
                <a:solidFill>
                  <a:srgbClr val="7030A0"/>
                </a:solidFill>
              </a:rPr>
              <a:t> </a:t>
            </a:r>
            <a:r>
              <a:rPr lang="vi-VN" sz="2800" dirty="0" smtClean="0">
                <a:solidFill>
                  <a:srgbClr val="7030A0"/>
                </a:solidFill>
              </a:rPr>
              <a:t>(</a:t>
            </a:r>
            <a:r>
              <a:rPr lang="vi-VN" sz="1800" dirty="0" smtClean="0">
                <a:solidFill>
                  <a:srgbClr val="7030A0"/>
                </a:solidFill>
                <a:hlinkClick r:id="rId2" tooltip="Нидерландский язык"/>
              </a:rPr>
              <a:t>нидерл.</a:t>
            </a:r>
            <a:r>
              <a:rPr lang="vi-VN" sz="1800" dirty="0" smtClean="0">
                <a:solidFill>
                  <a:srgbClr val="7030A0"/>
                </a:solidFill>
              </a:rPr>
              <a:t> </a:t>
            </a:r>
            <a:r>
              <a:rPr lang="en-US" sz="1800" dirty="0" smtClean="0">
                <a:solidFill>
                  <a:srgbClr val="7030A0"/>
                </a:solidFill>
              </a:rPr>
              <a:t>, </a:t>
            </a:r>
            <a:r>
              <a:rPr lang="vi-VN" sz="1800" dirty="0" smtClean="0">
                <a:solidFill>
                  <a:srgbClr val="7030A0"/>
                </a:solidFill>
              </a:rPr>
              <a:t>от </a:t>
            </a:r>
            <a:r>
              <a:rPr lang="vi-VN" sz="1800" dirty="0" smtClean="0">
                <a:solidFill>
                  <a:srgbClr val="7030A0"/>
                </a:solidFill>
                <a:hlinkClick r:id="rId3" tooltip="Арабский язык"/>
              </a:rPr>
              <a:t>арабск.</a:t>
            </a:r>
            <a:r>
              <a:rPr lang="vi-VN" sz="1800" dirty="0" smtClean="0">
                <a:solidFill>
                  <a:srgbClr val="7030A0"/>
                </a:solidFill>
              </a:rPr>
              <a:t> </a:t>
            </a:r>
            <a:r>
              <a:rPr lang="vi-VN" sz="1800" i="1" dirty="0" smtClean="0">
                <a:solidFill>
                  <a:srgbClr val="7030A0"/>
                </a:solidFill>
              </a:rPr>
              <a:t>амир аль</a:t>
            </a:r>
            <a:r>
              <a:rPr lang="vi-VN" sz="1800" dirty="0" smtClean="0">
                <a:solidFill>
                  <a:srgbClr val="7030A0"/>
                </a:solidFill>
              </a:rPr>
              <a:t> — повелитель (чего либо), </a:t>
            </a:r>
            <a:r>
              <a:rPr lang="vi-VN" sz="1600" dirty="0" smtClean="0">
                <a:solidFill>
                  <a:srgbClr val="7030A0"/>
                </a:solidFill>
              </a:rPr>
              <a:t>сокращение от </a:t>
            </a:r>
            <a:r>
              <a:rPr lang="vi-VN" sz="1600" dirty="0" smtClean="0">
                <a:solidFill>
                  <a:srgbClr val="7030A0"/>
                </a:solidFill>
                <a:hlinkClick r:id="rId3" tooltip="Арабский язык"/>
              </a:rPr>
              <a:t>араб.</a:t>
            </a:r>
            <a:r>
              <a:rPr lang="vi-VN" sz="1600" dirty="0" smtClean="0">
                <a:solidFill>
                  <a:srgbClr val="7030A0"/>
                </a:solidFill>
              </a:rPr>
              <a:t> ‏</a:t>
            </a:r>
            <a:r>
              <a:rPr lang="ar-AE" sz="1600" dirty="0" smtClean="0">
                <a:solidFill>
                  <a:srgbClr val="7030A0"/>
                </a:solidFill>
              </a:rPr>
              <a:t> ‎‎ </a:t>
            </a:r>
            <a:r>
              <a:rPr lang="vi-VN" sz="1600" i="1" dirty="0" smtClean="0">
                <a:solidFill>
                  <a:srgbClr val="7030A0"/>
                </a:solidFill>
              </a:rPr>
              <a:t>амир аль бахр</a:t>
            </a:r>
            <a:r>
              <a:rPr lang="vi-VN" sz="1600" dirty="0" smtClean="0">
                <a:solidFill>
                  <a:srgbClr val="7030A0"/>
                </a:solidFill>
              </a:rPr>
              <a:t> — повелитель моря</a:t>
            </a:r>
            <a:r>
              <a:rPr lang="vi-VN" sz="2400" dirty="0" smtClean="0">
                <a:solidFill>
                  <a:srgbClr val="7030A0"/>
                </a:solidFill>
              </a:rPr>
              <a:t>)</a:t>
            </a:r>
            <a:r>
              <a:rPr lang="vi-VN" sz="3600" dirty="0" smtClean="0">
                <a:solidFill>
                  <a:srgbClr val="7030A0"/>
                </a:solidFill>
              </a:rPr>
              <a:t> — </a:t>
            </a:r>
            <a:r>
              <a:rPr lang="vi-VN" sz="3600" dirty="0" smtClean="0">
                <a:solidFill>
                  <a:srgbClr val="7030A0"/>
                </a:solidFill>
                <a:hlinkClick r:id="rId4" tooltip="Воинское звание"/>
              </a:rPr>
              <a:t>воинское звание</a:t>
            </a:r>
            <a:r>
              <a:rPr lang="vi-VN" sz="3600" dirty="0" smtClean="0">
                <a:solidFill>
                  <a:srgbClr val="7030A0"/>
                </a:solidFill>
              </a:rPr>
              <a:t> высшего офицерского состава в </a:t>
            </a:r>
            <a:r>
              <a:rPr lang="vi-VN" sz="3600" dirty="0" smtClean="0">
                <a:solidFill>
                  <a:srgbClr val="7030A0"/>
                </a:solidFill>
                <a:hlinkClick r:id="rId5" tooltip="Военно-морской флот"/>
              </a:rPr>
              <a:t>военно-морских флотах</a:t>
            </a:r>
            <a:r>
              <a:rPr lang="vi-VN" sz="3600" dirty="0" smtClean="0">
                <a:solidFill>
                  <a:srgbClr val="7030A0"/>
                </a:solidFill>
              </a:rPr>
              <a:t> (силах). 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85720" y="3429000"/>
            <a:ext cx="2428892" cy="31432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429388" y="3427418"/>
            <a:ext cx="2428892" cy="31448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843808" y="3861048"/>
            <a:ext cx="1080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  <a:defRPr/>
            </a:pPr>
            <a:r>
              <a:rPr lang="ru-RU" b="1" dirty="0" smtClean="0">
                <a:solidFill>
                  <a:srgbClr val="0070C0"/>
                </a:solidFill>
              </a:rPr>
              <a:t>Федор Ушаков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4653136"/>
            <a:ext cx="12281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  <a:defRPr/>
            </a:pPr>
            <a:r>
              <a:rPr lang="ru-RU" b="1" dirty="0" smtClean="0">
                <a:solidFill>
                  <a:srgbClr val="0070C0"/>
                </a:solidFill>
              </a:rPr>
              <a:t>Павел Нахимов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5733256"/>
            <a:ext cx="3456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Адмиралы русского флота</a:t>
            </a:r>
            <a:endParaRPr lang="ru-RU" sz="2400" b="1" dirty="0"/>
          </a:p>
        </p:txBody>
      </p:sp>
      <p:pic>
        <p:nvPicPr>
          <p:cNvPr id="10" name="Picture 5" descr="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68" y="4071942"/>
            <a:ext cx="1357290" cy="1667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4857750" cy="166340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</a:rPr>
              <a:t>А</a:t>
            </a:r>
            <a:r>
              <a:rPr lang="ru-RU" dirty="0" smtClean="0">
                <a:solidFill>
                  <a:srgbClr val="7030A0"/>
                </a:solidFill>
              </a:rPr>
              <a:t>дмиралтейская игла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55972" y="692695"/>
            <a:ext cx="3936508" cy="5579833"/>
          </a:xfrm>
          <a:noFill/>
          <a:ln>
            <a:solidFill>
              <a:schemeClr val="accent1"/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313" y="2249488"/>
            <a:ext cx="4572000" cy="4037012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rgbClr val="7030A0"/>
                </a:solidFill>
              </a:rPr>
              <a:t>Санкт-Петербург – гранитный город,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Взнесенный славой над Невой,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Где небосвод давно распорот – Адмиралтейскою иглой!</a:t>
            </a:r>
          </a:p>
          <a:p>
            <a:pPr marL="365760" indent="-256032" algn="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(Н. Агнивцев)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4717964"/>
            <a:ext cx="1714480" cy="1925746"/>
          </a:xfrm>
          <a:prstGeom prst="rect">
            <a:avLst/>
          </a:prstGeom>
          <a:noFill/>
        </p:spPr>
      </p:pic>
      <p:pic>
        <p:nvPicPr>
          <p:cNvPr id="7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362253"/>
            <a:ext cx="1071570" cy="882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http://lusana.ru/files/17422/653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144000" cy="6286545"/>
          </a:xfrm>
          <a:prstGeom prst="rect">
            <a:avLst/>
          </a:prstGeom>
          <a:noFill/>
        </p:spPr>
      </p:pic>
      <p:pic>
        <p:nvPicPr>
          <p:cNvPr id="3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285992"/>
            <a:ext cx="1714480" cy="1245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2780"/>
            <a:ext cx="4286280" cy="638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643438" y="357166"/>
            <a:ext cx="42862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Есть мнение, что прообразом кораблика Адмиралтейства стал первый русский военный корабль — </a:t>
            </a:r>
            <a:r>
              <a:rPr lang="ru-RU" dirty="0" smtClean="0">
                <a:solidFill>
                  <a:srgbClr val="7030A0"/>
                </a:solidFill>
                <a:hlinkClick r:id="rId3" tooltip="Орёл (фрегат)"/>
              </a:rPr>
              <a:t>фрегат «Орёл»</a:t>
            </a:r>
            <a:r>
              <a:rPr lang="ru-RU" dirty="0" smtClean="0">
                <a:solidFill>
                  <a:srgbClr val="7030A0"/>
                </a:solidFill>
              </a:rPr>
              <a:t>, построенный в </a:t>
            </a:r>
            <a:r>
              <a:rPr lang="ru-RU" dirty="0" smtClean="0">
                <a:solidFill>
                  <a:srgbClr val="7030A0"/>
                </a:solidFill>
                <a:hlinkClick r:id="rId4" tooltip="1667"/>
              </a:rPr>
              <a:t>1667</a:t>
            </a:r>
            <a:r>
              <a:rPr lang="ru-RU" dirty="0" smtClean="0">
                <a:solidFill>
                  <a:srgbClr val="7030A0"/>
                </a:solidFill>
              </a:rPr>
              <a:t>—</a:t>
            </a:r>
            <a:r>
              <a:rPr lang="ru-RU" dirty="0" smtClean="0">
                <a:solidFill>
                  <a:srgbClr val="7030A0"/>
                </a:solidFill>
                <a:hlinkClick r:id="rId5" tooltip="1669 год"/>
              </a:rPr>
              <a:t>1669 годах</a:t>
            </a:r>
            <a:r>
              <a:rPr lang="ru-RU" dirty="0" smtClean="0">
                <a:solidFill>
                  <a:srgbClr val="7030A0"/>
                </a:solidFill>
              </a:rPr>
              <a:t> по указу </a:t>
            </a:r>
            <a:r>
              <a:rPr lang="ru-RU" dirty="0" smtClean="0">
                <a:solidFill>
                  <a:srgbClr val="7030A0"/>
                </a:solidFill>
                <a:hlinkClick r:id="rId6" tooltip="Алексей Михайлович"/>
              </a:rPr>
              <a:t>Алексея Михайловича</a:t>
            </a:r>
            <a:r>
              <a:rPr lang="ru-RU" dirty="0" smtClean="0">
                <a:solidFill>
                  <a:srgbClr val="7030A0"/>
                </a:solidFill>
              </a:rPr>
              <a:t>. Это утверждение базируется на том, что ни один из построенных Петром до 1719 года кораблей ничего общего с корабликом на шпиле Адмиралтейства не имел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Сущестует</a:t>
            </a:r>
            <a:r>
              <a:rPr lang="ru-RU" dirty="0" smtClean="0">
                <a:solidFill>
                  <a:srgbClr val="7030A0"/>
                </a:solidFill>
              </a:rPr>
              <a:t> легенда, что три флага на мачтах кораблика были выполнены из чистого червонного золота, а в носовой части хранилась личная </a:t>
            </a:r>
            <a:r>
              <a:rPr lang="ru-RU" dirty="0" smtClean="0">
                <a:solidFill>
                  <a:srgbClr val="7030A0"/>
                </a:solidFill>
                <a:hlinkClick r:id="rId7" tooltip="Буссоль"/>
              </a:rPr>
              <a:t>буссоль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  <a:hlinkClick r:id="rId8" tooltip="Пётр I"/>
              </a:rPr>
              <a:t>Петра I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72198" y="5072074"/>
            <a:ext cx="3071802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hlinkClick r:id="rId9"/>
              </a:rPr>
              <a:t>БУССОЛЬ</a:t>
            </a:r>
            <a:r>
              <a:rPr lang="ru-RU" dirty="0" smtClean="0"/>
              <a:t> — (франц. </a:t>
            </a:r>
            <a:r>
              <a:rPr lang="ru-RU" dirty="0" err="1" smtClean="0"/>
              <a:t>boussole</a:t>
            </a:r>
            <a:r>
              <a:rPr lang="ru-RU" dirty="0" smtClean="0"/>
              <a:t>, от </a:t>
            </a:r>
            <a:r>
              <a:rPr lang="ru-RU" dirty="0" err="1" smtClean="0"/>
              <a:t>средн</a:t>
            </a:r>
            <a:r>
              <a:rPr lang="ru-RU" dirty="0" smtClean="0"/>
              <a:t>. век. лат. </a:t>
            </a:r>
            <a:r>
              <a:rPr lang="ru-RU" dirty="0" err="1" smtClean="0"/>
              <a:t>buxula</a:t>
            </a:r>
            <a:r>
              <a:rPr lang="ru-RU" dirty="0" smtClean="0"/>
              <a:t> ящичек). Французское название компаса.</a:t>
            </a:r>
            <a:endParaRPr lang="ru-RU" dirty="0"/>
          </a:p>
        </p:txBody>
      </p:sp>
      <p:pic>
        <p:nvPicPr>
          <p:cNvPr id="6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57752" y="4786322"/>
            <a:ext cx="1214414" cy="1000109"/>
          </a:xfrm>
          <a:prstGeom prst="rect">
            <a:avLst/>
          </a:prstGeom>
          <a:noFill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28926" y="4929198"/>
            <a:ext cx="2000264" cy="160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5720" y="0"/>
            <a:ext cx="1399218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14874" y="3571876"/>
            <a:ext cx="4177605" cy="2928937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dirty="0" smtClean="0">
                <a:solidFill>
                  <a:srgbClr val="7030A0"/>
                </a:solidFill>
              </a:rPr>
              <a:t>Размеры кораблика – 192 на 158 см,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dirty="0" smtClean="0">
                <a:solidFill>
                  <a:srgbClr val="7030A0"/>
                </a:solidFill>
              </a:rPr>
              <a:t>вес – 65 килограмм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dirty="0" smtClean="0">
                <a:solidFill>
                  <a:srgbClr val="7030A0"/>
                </a:solidFill>
              </a:rPr>
              <a:t>покрыт двумя килограммами чистого золота. 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229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30161" r="20180" b="59428"/>
          <a:stretch>
            <a:fillRect/>
          </a:stretch>
        </p:blipFill>
        <p:spPr>
          <a:xfrm>
            <a:off x="4762025" y="404664"/>
            <a:ext cx="3985918" cy="3024336"/>
          </a:xfrm>
          <a:noFill/>
          <a:ln>
            <a:solidFill>
              <a:schemeClr val="accent1"/>
            </a:solidFill>
          </a:ln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142844" y="285728"/>
            <a:ext cx="4324381" cy="614364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36576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4000" dirty="0">
                <a:latin typeface="+mn-lt"/>
                <a:cs typeface="+mn-cs"/>
              </a:rPr>
              <a:t>Плывет кораблик по небу, </a:t>
            </a:r>
          </a:p>
          <a:p>
            <a:pPr marL="36576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4000" dirty="0">
                <a:latin typeface="+mn-lt"/>
                <a:cs typeface="+mn-cs"/>
              </a:rPr>
              <a:t>Кораблик золотой, </a:t>
            </a:r>
          </a:p>
          <a:p>
            <a:pPr marL="36576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4000" dirty="0">
                <a:latin typeface="+mn-lt"/>
                <a:cs typeface="+mn-cs"/>
              </a:rPr>
              <a:t>Соприкасался, помню, он, </a:t>
            </a:r>
          </a:p>
          <a:p>
            <a:pPr marL="36576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4000" dirty="0">
                <a:latin typeface="+mn-lt"/>
                <a:cs typeface="+mn-cs"/>
              </a:rPr>
              <a:t>С Полярною звездой.  </a:t>
            </a:r>
          </a:p>
          <a:p>
            <a:pPr marL="365760" indent="-256032" algn="r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600" dirty="0">
                <a:latin typeface="+mn-lt"/>
                <a:cs typeface="+mn-cs"/>
              </a:rPr>
              <a:t>(Ю. Кукин)</a:t>
            </a:r>
          </a:p>
        </p:txBody>
      </p:sp>
      <p:pic>
        <p:nvPicPr>
          <p:cNvPr id="7" name="Picture 5" descr="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5143512"/>
            <a:ext cx="928662" cy="1141231"/>
          </a:xfrm>
          <a:prstGeom prst="rect">
            <a:avLst/>
          </a:prstGeom>
          <a:noFill/>
        </p:spPr>
      </p:pic>
      <p:pic>
        <p:nvPicPr>
          <p:cNvPr id="8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5500702"/>
            <a:ext cx="1040950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5"/>
          <p:cNvSpPr>
            <a:spLocks noGrp="1"/>
          </p:cNvSpPr>
          <p:nvPr>
            <p:ph type="title"/>
          </p:nvPr>
        </p:nvSpPr>
        <p:spPr>
          <a:xfrm>
            <a:off x="357188" y="260649"/>
            <a:ext cx="8382000" cy="1008111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7030A0"/>
                </a:solidFill>
              </a:rPr>
              <a:t>Шпили над городом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23528" y="1268761"/>
            <a:ext cx="4099247" cy="1008112"/>
          </a:xfrm>
        </p:spPr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i="1" dirty="0" smtClean="0">
                <a:solidFill>
                  <a:srgbClr val="7030A0"/>
                </a:solidFill>
              </a:rPr>
              <a:t>Высота шпиля Адмиралтейства - 72 метра.</a:t>
            </a:r>
            <a:r>
              <a:rPr lang="ru-RU" b="0" dirty="0" smtClean="0"/>
              <a:t> 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5220072" y="1340769"/>
            <a:ext cx="3672408" cy="1008112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0" dirty="0" smtClean="0"/>
              <a:t> </a:t>
            </a:r>
            <a:r>
              <a:rPr lang="ru-RU" i="1" dirty="0" smtClean="0">
                <a:solidFill>
                  <a:srgbClr val="7030A0"/>
                </a:solidFill>
              </a:rPr>
              <a:t>Высота  колокольни </a:t>
            </a:r>
            <a:r>
              <a:rPr lang="ru-RU" i="1" dirty="0" err="1" smtClean="0">
                <a:solidFill>
                  <a:srgbClr val="7030A0"/>
                </a:solidFill>
              </a:rPr>
              <a:t>c</a:t>
            </a:r>
            <a:r>
              <a:rPr lang="ru-RU" i="1" dirty="0" smtClean="0">
                <a:solidFill>
                  <a:srgbClr val="7030A0"/>
                </a:solidFill>
              </a:rPr>
              <a:t> золоченым шпилем 122.5 метра. 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1331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3154" y="2636912"/>
            <a:ext cx="4279621" cy="35591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318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940152" y="2420888"/>
            <a:ext cx="2524497" cy="42074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290"/>
            <a:ext cx="1714480" cy="1245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214313" y="1571612"/>
            <a:ext cx="3714745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В начале Невского стоит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Прекрасно здание на вид.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Колонны, статуи и шпиль,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И только в вышине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Горит кораблик золотой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Весь в солнечном огне.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000100" y="5715016"/>
            <a:ext cx="3217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Адмиралтейство</a:t>
            </a:r>
          </a:p>
        </p:txBody>
      </p:sp>
      <p:pic>
        <p:nvPicPr>
          <p:cNvPr id="9220" name="Picture 8" descr="click?url=http%3A%2F%2Fww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4488" y="260350"/>
            <a:ext cx="4789487" cy="637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адмирал урез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71471" y="3643314"/>
            <a:ext cx="2571767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2048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176</Words>
  <Application>Microsoft Office PowerPoint</Application>
  <PresentationFormat>Экран (4:3)</PresentationFormat>
  <Paragraphs>35</Paragraphs>
  <Slides>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дмиралтейство</vt:lpstr>
      <vt:lpstr>Адмира́л (нидерл. , от арабск. амир аль — повелитель (чего либо), сокращение от араб. ‏ ‎‎ амир аль бахр — повелитель моря) — воинское звание высшего офицерского состава в военно-морских флотах (силах). </vt:lpstr>
      <vt:lpstr>Адмиралтейская игла</vt:lpstr>
      <vt:lpstr>Слайд 4</vt:lpstr>
      <vt:lpstr>Слайд 5</vt:lpstr>
      <vt:lpstr> </vt:lpstr>
      <vt:lpstr>Шпили над городом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дмиралтейство</dc:title>
  <dc:creator>admin</dc:creator>
  <cp:lastModifiedBy>admin</cp:lastModifiedBy>
  <cp:revision>3</cp:revision>
  <dcterms:created xsi:type="dcterms:W3CDTF">2018-12-26T21:12:10Z</dcterms:created>
  <dcterms:modified xsi:type="dcterms:W3CDTF">2018-12-26T21:16:10Z</dcterms:modified>
</cp:coreProperties>
</file>