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DE094E-420C-4B34-8F18-02B1F852BFD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1A645C-B457-4AB2-B863-772510190CDE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u="sng" dirty="0" smtClean="0">
              <a:solidFill>
                <a:srgbClr val="002060"/>
              </a:solidFill>
            </a:rPr>
            <a:t>ФГОС</a:t>
          </a:r>
          <a:endParaRPr lang="ru-RU" b="1" u="sng" dirty="0">
            <a:solidFill>
              <a:srgbClr val="002060"/>
            </a:solidFill>
          </a:endParaRPr>
        </a:p>
      </dgm:t>
    </dgm:pt>
    <dgm:pt modelId="{9F433CC3-70E5-4A1B-BF0A-B84CF546ED67}" type="parTrans" cxnId="{89F39380-7CE0-4BF4-9BD0-32881A667539}">
      <dgm:prSet/>
      <dgm:spPr/>
      <dgm:t>
        <a:bodyPr/>
        <a:lstStyle/>
        <a:p>
          <a:endParaRPr lang="ru-RU"/>
        </a:p>
      </dgm:t>
    </dgm:pt>
    <dgm:pt modelId="{79193BFC-8F21-4C12-AA12-7EBAAD47E928}" type="sibTrans" cxnId="{89F39380-7CE0-4BF4-9BD0-32881A667539}">
      <dgm:prSet/>
      <dgm:spPr/>
      <dgm:t>
        <a:bodyPr/>
        <a:lstStyle/>
        <a:p>
          <a:endParaRPr lang="ru-RU"/>
        </a:p>
      </dgm:t>
    </dgm:pt>
    <dgm:pt modelId="{CA72B90A-DF61-45A1-B3A5-17305CFD0EF7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u="sng" dirty="0" smtClean="0">
              <a:solidFill>
                <a:srgbClr val="002060"/>
              </a:solidFill>
            </a:rPr>
            <a:t>Системно - деятельностный подход</a:t>
          </a:r>
          <a:endParaRPr lang="ru-RU" b="1" u="sng" dirty="0">
            <a:solidFill>
              <a:srgbClr val="002060"/>
            </a:solidFill>
          </a:endParaRPr>
        </a:p>
      </dgm:t>
    </dgm:pt>
    <dgm:pt modelId="{819BE9B4-2F8C-4008-94B6-CC77A66FED8F}" type="parTrans" cxnId="{DA92910E-D832-4266-A226-D7E61548F2C3}">
      <dgm:prSet/>
      <dgm:spPr/>
      <dgm:t>
        <a:bodyPr/>
        <a:lstStyle/>
        <a:p>
          <a:endParaRPr lang="ru-RU"/>
        </a:p>
      </dgm:t>
    </dgm:pt>
    <dgm:pt modelId="{F6153C8D-F8D4-4B43-AD23-32C587F2CD00}" type="sibTrans" cxnId="{DA92910E-D832-4266-A226-D7E61548F2C3}">
      <dgm:prSet/>
      <dgm:spPr/>
      <dgm:t>
        <a:bodyPr/>
        <a:lstStyle/>
        <a:p>
          <a:endParaRPr lang="ru-RU"/>
        </a:p>
      </dgm:t>
    </dgm:pt>
    <dgm:pt modelId="{6FECE4DE-A280-4420-9FAA-1F1B41D27641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u="sng" dirty="0" smtClean="0">
              <a:solidFill>
                <a:srgbClr val="002060"/>
              </a:solidFill>
            </a:rPr>
            <a:t>Универсальные учебные действия</a:t>
          </a:r>
          <a:endParaRPr lang="ru-RU" b="1" u="sng" dirty="0">
            <a:solidFill>
              <a:srgbClr val="002060"/>
            </a:solidFill>
          </a:endParaRPr>
        </a:p>
      </dgm:t>
    </dgm:pt>
    <dgm:pt modelId="{06DD0A7C-3CFE-41FC-8A08-9B15CFB801D0}" type="parTrans" cxnId="{C6B88356-8D66-4689-9173-01240F9E51DD}">
      <dgm:prSet/>
      <dgm:spPr/>
      <dgm:t>
        <a:bodyPr/>
        <a:lstStyle/>
        <a:p>
          <a:endParaRPr lang="ru-RU"/>
        </a:p>
      </dgm:t>
    </dgm:pt>
    <dgm:pt modelId="{C25261EB-7148-4ED3-AA31-CF093ADE67C7}" type="sibTrans" cxnId="{C6B88356-8D66-4689-9173-01240F9E51DD}">
      <dgm:prSet/>
      <dgm:spPr/>
      <dgm:t>
        <a:bodyPr/>
        <a:lstStyle/>
        <a:p>
          <a:endParaRPr lang="ru-RU"/>
        </a:p>
      </dgm:t>
    </dgm:pt>
    <dgm:pt modelId="{D0F8CE49-031F-4028-87BC-F3577A5BB006}" type="pres">
      <dgm:prSet presAssocID="{F8DE094E-420C-4B34-8F18-02B1F852BFD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658B63-F6C8-40BE-97A9-AC9C4A7D3F1D}" type="pres">
      <dgm:prSet presAssocID="{931A645C-B457-4AB2-B863-772510190CDE}" presName="parentLin" presStyleCnt="0"/>
      <dgm:spPr/>
    </dgm:pt>
    <dgm:pt modelId="{723D2A73-EC42-4421-8CCB-08768FBCE9E0}" type="pres">
      <dgm:prSet presAssocID="{931A645C-B457-4AB2-B863-772510190CD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A1C3C3A-85C1-4BC8-AC1E-EEABF00D28A1}" type="pres">
      <dgm:prSet presAssocID="{931A645C-B457-4AB2-B863-772510190CDE}" presName="parentText" presStyleLbl="node1" presStyleIdx="0" presStyleCnt="3" custScaleY="21714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EFB2B5-28FA-4CD6-8948-36AEB0C4A198}" type="pres">
      <dgm:prSet presAssocID="{931A645C-B457-4AB2-B863-772510190CDE}" presName="negativeSpace" presStyleCnt="0"/>
      <dgm:spPr/>
    </dgm:pt>
    <dgm:pt modelId="{D84AA349-16F4-450D-BB23-FDAAEF78ECE8}" type="pres">
      <dgm:prSet presAssocID="{931A645C-B457-4AB2-B863-772510190CDE}" presName="childText" presStyleLbl="conFgAcc1" presStyleIdx="0" presStyleCnt="3" custLinFactNeighborX="-2084" custLinFactNeighborY="186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3430F2-E3D6-4278-AB12-62A6F5AAFBCD}" type="pres">
      <dgm:prSet presAssocID="{79193BFC-8F21-4C12-AA12-7EBAAD47E928}" presName="spaceBetweenRectangles" presStyleCnt="0"/>
      <dgm:spPr/>
    </dgm:pt>
    <dgm:pt modelId="{C972A1BD-2517-44A9-9BCC-5B3346295656}" type="pres">
      <dgm:prSet presAssocID="{CA72B90A-DF61-45A1-B3A5-17305CFD0EF7}" presName="parentLin" presStyleCnt="0"/>
      <dgm:spPr/>
    </dgm:pt>
    <dgm:pt modelId="{437F3585-4C2D-480F-BE1A-992AB90B9FD8}" type="pres">
      <dgm:prSet presAssocID="{CA72B90A-DF61-45A1-B3A5-17305CFD0EF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12D3238-D2D7-4AFB-B1C4-32D675717794}" type="pres">
      <dgm:prSet presAssocID="{CA72B90A-DF61-45A1-B3A5-17305CFD0EF7}" presName="parentText" presStyleLbl="node1" presStyleIdx="1" presStyleCnt="3" custScaleY="2033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ED9817-3447-41C6-84A5-910CC07282C7}" type="pres">
      <dgm:prSet presAssocID="{CA72B90A-DF61-45A1-B3A5-17305CFD0EF7}" presName="negativeSpace" presStyleCnt="0"/>
      <dgm:spPr/>
    </dgm:pt>
    <dgm:pt modelId="{88B176F1-0EE5-464F-8701-3D1AD59A3DBB}" type="pres">
      <dgm:prSet presAssocID="{CA72B90A-DF61-45A1-B3A5-17305CFD0EF7}" presName="childText" presStyleLbl="conFgAcc1" presStyleIdx="1" presStyleCnt="3">
        <dgm:presLayoutVars>
          <dgm:bulletEnabled val="1"/>
        </dgm:presLayoutVars>
      </dgm:prSet>
      <dgm:spPr/>
    </dgm:pt>
    <dgm:pt modelId="{A95210C7-2784-460C-AE35-B4FAEB24D6C1}" type="pres">
      <dgm:prSet presAssocID="{F6153C8D-F8D4-4B43-AD23-32C587F2CD00}" presName="spaceBetweenRectangles" presStyleCnt="0"/>
      <dgm:spPr/>
    </dgm:pt>
    <dgm:pt modelId="{E557032A-A995-475F-9017-16E6266E5744}" type="pres">
      <dgm:prSet presAssocID="{6FECE4DE-A280-4420-9FAA-1F1B41D27641}" presName="parentLin" presStyleCnt="0"/>
      <dgm:spPr/>
    </dgm:pt>
    <dgm:pt modelId="{16183799-97F4-425C-A7D7-B6F1BB9E958B}" type="pres">
      <dgm:prSet presAssocID="{6FECE4DE-A280-4420-9FAA-1F1B41D27641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AF501B5E-8A02-4B9D-B8E4-C77AFD00A38F}" type="pres">
      <dgm:prSet presAssocID="{6FECE4DE-A280-4420-9FAA-1F1B41D27641}" presName="parentText" presStyleLbl="node1" presStyleIdx="2" presStyleCnt="3" custScaleY="22083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83EE42-72AE-4C9F-A207-C4965198954C}" type="pres">
      <dgm:prSet presAssocID="{6FECE4DE-A280-4420-9FAA-1F1B41D27641}" presName="negativeSpace" presStyleCnt="0"/>
      <dgm:spPr/>
    </dgm:pt>
    <dgm:pt modelId="{93436802-C8EB-4E28-BB63-E91491237761}" type="pres">
      <dgm:prSet presAssocID="{6FECE4DE-A280-4420-9FAA-1F1B41D2764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E262CFD-91B5-44B9-8B8B-E698B73B8E12}" type="presOf" srcId="{F8DE094E-420C-4B34-8F18-02B1F852BFDF}" destId="{D0F8CE49-031F-4028-87BC-F3577A5BB006}" srcOrd="0" destOrd="0" presId="urn:microsoft.com/office/officeart/2005/8/layout/list1"/>
    <dgm:cxn modelId="{C6B88356-8D66-4689-9173-01240F9E51DD}" srcId="{F8DE094E-420C-4B34-8F18-02B1F852BFDF}" destId="{6FECE4DE-A280-4420-9FAA-1F1B41D27641}" srcOrd="2" destOrd="0" parTransId="{06DD0A7C-3CFE-41FC-8A08-9B15CFB801D0}" sibTransId="{C25261EB-7148-4ED3-AA31-CF093ADE67C7}"/>
    <dgm:cxn modelId="{89F39380-7CE0-4BF4-9BD0-32881A667539}" srcId="{F8DE094E-420C-4B34-8F18-02B1F852BFDF}" destId="{931A645C-B457-4AB2-B863-772510190CDE}" srcOrd="0" destOrd="0" parTransId="{9F433CC3-70E5-4A1B-BF0A-B84CF546ED67}" sibTransId="{79193BFC-8F21-4C12-AA12-7EBAAD47E928}"/>
    <dgm:cxn modelId="{A9C6D06A-56EA-4688-9AC3-75FC757419D6}" type="presOf" srcId="{CA72B90A-DF61-45A1-B3A5-17305CFD0EF7}" destId="{412D3238-D2D7-4AFB-B1C4-32D675717794}" srcOrd="1" destOrd="0" presId="urn:microsoft.com/office/officeart/2005/8/layout/list1"/>
    <dgm:cxn modelId="{1BABEB90-2F53-42F0-840E-0E590B28030F}" type="presOf" srcId="{CA72B90A-DF61-45A1-B3A5-17305CFD0EF7}" destId="{437F3585-4C2D-480F-BE1A-992AB90B9FD8}" srcOrd="0" destOrd="0" presId="urn:microsoft.com/office/officeart/2005/8/layout/list1"/>
    <dgm:cxn modelId="{D85179AC-7544-43C3-93F2-BF566738C591}" type="presOf" srcId="{6FECE4DE-A280-4420-9FAA-1F1B41D27641}" destId="{AF501B5E-8A02-4B9D-B8E4-C77AFD00A38F}" srcOrd="1" destOrd="0" presId="urn:microsoft.com/office/officeart/2005/8/layout/list1"/>
    <dgm:cxn modelId="{F8071522-1F2F-4238-8C06-188E3D64743D}" type="presOf" srcId="{931A645C-B457-4AB2-B863-772510190CDE}" destId="{4A1C3C3A-85C1-4BC8-AC1E-EEABF00D28A1}" srcOrd="1" destOrd="0" presId="urn:microsoft.com/office/officeart/2005/8/layout/list1"/>
    <dgm:cxn modelId="{E4920994-F5CA-41F9-98A4-468BF2F69BFB}" type="presOf" srcId="{931A645C-B457-4AB2-B863-772510190CDE}" destId="{723D2A73-EC42-4421-8CCB-08768FBCE9E0}" srcOrd="0" destOrd="0" presId="urn:microsoft.com/office/officeart/2005/8/layout/list1"/>
    <dgm:cxn modelId="{DA92910E-D832-4266-A226-D7E61548F2C3}" srcId="{F8DE094E-420C-4B34-8F18-02B1F852BFDF}" destId="{CA72B90A-DF61-45A1-B3A5-17305CFD0EF7}" srcOrd="1" destOrd="0" parTransId="{819BE9B4-2F8C-4008-94B6-CC77A66FED8F}" sibTransId="{F6153C8D-F8D4-4B43-AD23-32C587F2CD00}"/>
    <dgm:cxn modelId="{CE9BFDC5-196B-48B8-A876-316BC111CE67}" type="presOf" srcId="{6FECE4DE-A280-4420-9FAA-1F1B41D27641}" destId="{16183799-97F4-425C-A7D7-B6F1BB9E958B}" srcOrd="0" destOrd="0" presId="urn:microsoft.com/office/officeart/2005/8/layout/list1"/>
    <dgm:cxn modelId="{4E61C8BD-04EA-48D2-9C5A-F9EE84DF01DB}" type="presParOf" srcId="{D0F8CE49-031F-4028-87BC-F3577A5BB006}" destId="{A4658B63-F6C8-40BE-97A9-AC9C4A7D3F1D}" srcOrd="0" destOrd="0" presId="urn:microsoft.com/office/officeart/2005/8/layout/list1"/>
    <dgm:cxn modelId="{5F5FC9E8-D6BD-4AB3-822E-90A4790A5828}" type="presParOf" srcId="{A4658B63-F6C8-40BE-97A9-AC9C4A7D3F1D}" destId="{723D2A73-EC42-4421-8CCB-08768FBCE9E0}" srcOrd="0" destOrd="0" presId="urn:microsoft.com/office/officeart/2005/8/layout/list1"/>
    <dgm:cxn modelId="{B133B785-DF0E-4FC3-9092-B8B00E1B46D0}" type="presParOf" srcId="{A4658B63-F6C8-40BE-97A9-AC9C4A7D3F1D}" destId="{4A1C3C3A-85C1-4BC8-AC1E-EEABF00D28A1}" srcOrd="1" destOrd="0" presId="urn:microsoft.com/office/officeart/2005/8/layout/list1"/>
    <dgm:cxn modelId="{9DC1C41F-A247-4D1C-95C0-DD774F94B3FD}" type="presParOf" srcId="{D0F8CE49-031F-4028-87BC-F3577A5BB006}" destId="{16EFB2B5-28FA-4CD6-8948-36AEB0C4A198}" srcOrd="1" destOrd="0" presId="urn:microsoft.com/office/officeart/2005/8/layout/list1"/>
    <dgm:cxn modelId="{F2C869C8-7F52-400F-8D59-B789C5ABC2F0}" type="presParOf" srcId="{D0F8CE49-031F-4028-87BC-F3577A5BB006}" destId="{D84AA349-16F4-450D-BB23-FDAAEF78ECE8}" srcOrd="2" destOrd="0" presId="urn:microsoft.com/office/officeart/2005/8/layout/list1"/>
    <dgm:cxn modelId="{AA4213AF-24EA-48D7-84EF-E5E64CB66E07}" type="presParOf" srcId="{D0F8CE49-031F-4028-87BC-F3577A5BB006}" destId="{CD3430F2-E3D6-4278-AB12-62A6F5AAFBCD}" srcOrd="3" destOrd="0" presId="urn:microsoft.com/office/officeart/2005/8/layout/list1"/>
    <dgm:cxn modelId="{DD28B209-A561-4763-A396-DAB142A4DB68}" type="presParOf" srcId="{D0F8CE49-031F-4028-87BC-F3577A5BB006}" destId="{C972A1BD-2517-44A9-9BCC-5B3346295656}" srcOrd="4" destOrd="0" presId="urn:microsoft.com/office/officeart/2005/8/layout/list1"/>
    <dgm:cxn modelId="{06F4BC3E-BDFB-4C66-BF41-3D97067C1132}" type="presParOf" srcId="{C972A1BD-2517-44A9-9BCC-5B3346295656}" destId="{437F3585-4C2D-480F-BE1A-992AB90B9FD8}" srcOrd="0" destOrd="0" presId="urn:microsoft.com/office/officeart/2005/8/layout/list1"/>
    <dgm:cxn modelId="{8158D389-32B2-460E-8D7C-19F2635D67C4}" type="presParOf" srcId="{C972A1BD-2517-44A9-9BCC-5B3346295656}" destId="{412D3238-D2D7-4AFB-B1C4-32D675717794}" srcOrd="1" destOrd="0" presId="urn:microsoft.com/office/officeart/2005/8/layout/list1"/>
    <dgm:cxn modelId="{CFC9E176-834E-4C05-A509-DAF06D09971A}" type="presParOf" srcId="{D0F8CE49-031F-4028-87BC-F3577A5BB006}" destId="{FBED9817-3447-41C6-84A5-910CC07282C7}" srcOrd="5" destOrd="0" presId="urn:microsoft.com/office/officeart/2005/8/layout/list1"/>
    <dgm:cxn modelId="{4CA0CD32-DE22-4FBB-9335-D48531E009A1}" type="presParOf" srcId="{D0F8CE49-031F-4028-87BC-F3577A5BB006}" destId="{88B176F1-0EE5-464F-8701-3D1AD59A3DBB}" srcOrd="6" destOrd="0" presId="urn:microsoft.com/office/officeart/2005/8/layout/list1"/>
    <dgm:cxn modelId="{E6D4F343-7A4B-4566-8FDE-959EF065A855}" type="presParOf" srcId="{D0F8CE49-031F-4028-87BC-F3577A5BB006}" destId="{A95210C7-2784-460C-AE35-B4FAEB24D6C1}" srcOrd="7" destOrd="0" presId="urn:microsoft.com/office/officeart/2005/8/layout/list1"/>
    <dgm:cxn modelId="{54DA90C8-FA18-4D31-9344-DF9BFCB397C3}" type="presParOf" srcId="{D0F8CE49-031F-4028-87BC-F3577A5BB006}" destId="{E557032A-A995-475F-9017-16E6266E5744}" srcOrd="8" destOrd="0" presId="urn:microsoft.com/office/officeart/2005/8/layout/list1"/>
    <dgm:cxn modelId="{CB16D452-E5A7-4F06-BF36-4F9FD6442B80}" type="presParOf" srcId="{E557032A-A995-475F-9017-16E6266E5744}" destId="{16183799-97F4-425C-A7D7-B6F1BB9E958B}" srcOrd="0" destOrd="0" presId="urn:microsoft.com/office/officeart/2005/8/layout/list1"/>
    <dgm:cxn modelId="{294B70E5-D4C1-4B81-B716-81301E6613AA}" type="presParOf" srcId="{E557032A-A995-475F-9017-16E6266E5744}" destId="{AF501B5E-8A02-4B9D-B8E4-C77AFD00A38F}" srcOrd="1" destOrd="0" presId="urn:microsoft.com/office/officeart/2005/8/layout/list1"/>
    <dgm:cxn modelId="{5F8B8337-5500-44B2-AF1A-B7154845DA0D}" type="presParOf" srcId="{D0F8CE49-031F-4028-87BC-F3577A5BB006}" destId="{D783EE42-72AE-4C9F-A207-C4965198954C}" srcOrd="9" destOrd="0" presId="urn:microsoft.com/office/officeart/2005/8/layout/list1"/>
    <dgm:cxn modelId="{888B131B-9639-47CA-9235-5CB64D03D646}" type="presParOf" srcId="{D0F8CE49-031F-4028-87BC-F3577A5BB006}" destId="{93436802-C8EB-4E28-BB63-E9149123776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898146-C504-4A42-8613-5402C8C1D22E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86B9E1B-5138-4AAD-A754-657F70C2D7D5}">
      <dgm:prSet phldrT="[Текст]"/>
      <dgm:spPr/>
      <dgm:t>
        <a:bodyPr/>
        <a:lstStyle/>
        <a:p>
          <a:r>
            <a:rPr lang="ru-RU" dirty="0" smtClean="0"/>
            <a:t>Личностно – ориентированное обучение</a:t>
          </a:r>
          <a:endParaRPr lang="ru-RU" dirty="0"/>
        </a:p>
      </dgm:t>
    </dgm:pt>
    <dgm:pt modelId="{A0270874-B0C9-4D44-94B4-180AF31979B6}" type="parTrans" cxnId="{30C17E88-C0DE-4304-8F14-6741FA7A1CBC}">
      <dgm:prSet/>
      <dgm:spPr/>
      <dgm:t>
        <a:bodyPr/>
        <a:lstStyle/>
        <a:p>
          <a:endParaRPr lang="ru-RU"/>
        </a:p>
      </dgm:t>
    </dgm:pt>
    <dgm:pt modelId="{3FC570A0-A7E0-469A-B27A-70C1EC1DF0D6}" type="sibTrans" cxnId="{30C17E88-C0DE-4304-8F14-6741FA7A1CBC}">
      <dgm:prSet/>
      <dgm:spPr/>
      <dgm:t>
        <a:bodyPr/>
        <a:lstStyle/>
        <a:p>
          <a:endParaRPr lang="ru-RU"/>
        </a:p>
      </dgm:t>
    </dgm:pt>
    <dgm:pt modelId="{2DF0C6B1-0DB0-45C3-BBA7-0BFF83F85BE4}">
      <dgm:prSet phldrT="[Текст]"/>
      <dgm:spPr/>
      <dgm:t>
        <a:bodyPr/>
        <a:lstStyle/>
        <a:p>
          <a:r>
            <a:rPr lang="ru-RU" dirty="0" smtClean="0">
              <a:solidFill>
                <a:schemeClr val="accent4">
                  <a:lumMod val="75000"/>
                </a:schemeClr>
              </a:solidFill>
            </a:rPr>
            <a:t>Развивающее обучение</a:t>
          </a:r>
          <a:endParaRPr lang="ru-RU" dirty="0">
            <a:solidFill>
              <a:schemeClr val="accent4">
                <a:lumMod val="75000"/>
              </a:schemeClr>
            </a:solidFill>
          </a:endParaRPr>
        </a:p>
      </dgm:t>
    </dgm:pt>
    <dgm:pt modelId="{676A9FA9-B695-469D-BC81-9B2025D806DF}" type="parTrans" cxnId="{D6C2998E-2115-489C-AE89-06121D476609}">
      <dgm:prSet/>
      <dgm:spPr/>
      <dgm:t>
        <a:bodyPr/>
        <a:lstStyle/>
        <a:p>
          <a:endParaRPr lang="ru-RU"/>
        </a:p>
      </dgm:t>
    </dgm:pt>
    <dgm:pt modelId="{E63635C6-647B-4AF1-92D9-0EB4898B57FD}" type="sibTrans" cxnId="{D6C2998E-2115-489C-AE89-06121D476609}">
      <dgm:prSet/>
      <dgm:spPr/>
      <dgm:t>
        <a:bodyPr/>
        <a:lstStyle/>
        <a:p>
          <a:endParaRPr lang="ru-RU"/>
        </a:p>
      </dgm:t>
    </dgm:pt>
    <dgm:pt modelId="{1F4A002A-8457-416B-B3A2-762E3B949AD6}" type="pres">
      <dgm:prSet presAssocID="{BC898146-C504-4A42-8613-5402C8C1D22E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330BC0E-73D7-42D8-80F1-E6596A59113A}" type="pres">
      <dgm:prSet presAssocID="{BC898146-C504-4A42-8613-5402C8C1D22E}" presName="divider" presStyleLbl="fgShp" presStyleIdx="0" presStyleCnt="1"/>
      <dgm:spPr/>
    </dgm:pt>
    <dgm:pt modelId="{55CD9F09-55AB-4D2A-A5FB-C910C7E2830A}" type="pres">
      <dgm:prSet presAssocID="{586B9E1B-5138-4AAD-A754-657F70C2D7D5}" presName="downArrow" presStyleLbl="node1" presStyleIdx="0" presStyleCnt="2"/>
      <dgm:spPr/>
    </dgm:pt>
    <dgm:pt modelId="{D8097CFD-0EF4-43E4-B49C-3557BF838816}" type="pres">
      <dgm:prSet presAssocID="{586B9E1B-5138-4AAD-A754-657F70C2D7D5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64FB46-FD90-4677-80A8-2842B44050AC}" type="pres">
      <dgm:prSet presAssocID="{2DF0C6B1-0DB0-45C3-BBA7-0BFF83F85BE4}" presName="upArrow" presStyleLbl="node1" presStyleIdx="1" presStyleCnt="2"/>
      <dgm:spPr/>
    </dgm:pt>
    <dgm:pt modelId="{A175103B-4539-412C-90A7-B7A0AE02B7D7}" type="pres">
      <dgm:prSet presAssocID="{2DF0C6B1-0DB0-45C3-BBA7-0BFF83F85BE4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C17E88-C0DE-4304-8F14-6741FA7A1CBC}" srcId="{BC898146-C504-4A42-8613-5402C8C1D22E}" destId="{586B9E1B-5138-4AAD-A754-657F70C2D7D5}" srcOrd="0" destOrd="0" parTransId="{A0270874-B0C9-4D44-94B4-180AF31979B6}" sibTransId="{3FC570A0-A7E0-469A-B27A-70C1EC1DF0D6}"/>
    <dgm:cxn modelId="{D6C2998E-2115-489C-AE89-06121D476609}" srcId="{BC898146-C504-4A42-8613-5402C8C1D22E}" destId="{2DF0C6B1-0DB0-45C3-BBA7-0BFF83F85BE4}" srcOrd="1" destOrd="0" parTransId="{676A9FA9-B695-469D-BC81-9B2025D806DF}" sibTransId="{E63635C6-647B-4AF1-92D9-0EB4898B57FD}"/>
    <dgm:cxn modelId="{58E23B8C-689E-4DDA-BB11-CC6823CFD557}" type="presOf" srcId="{586B9E1B-5138-4AAD-A754-657F70C2D7D5}" destId="{D8097CFD-0EF4-43E4-B49C-3557BF838816}" srcOrd="0" destOrd="0" presId="urn:microsoft.com/office/officeart/2005/8/layout/arrow3"/>
    <dgm:cxn modelId="{8DD78F4E-A298-4010-801B-908C65AF79F5}" type="presOf" srcId="{2DF0C6B1-0DB0-45C3-BBA7-0BFF83F85BE4}" destId="{A175103B-4539-412C-90A7-B7A0AE02B7D7}" srcOrd="0" destOrd="0" presId="urn:microsoft.com/office/officeart/2005/8/layout/arrow3"/>
    <dgm:cxn modelId="{8A43D990-E703-49C4-84BB-A12A0703FBEF}" type="presOf" srcId="{BC898146-C504-4A42-8613-5402C8C1D22E}" destId="{1F4A002A-8457-416B-B3A2-762E3B949AD6}" srcOrd="0" destOrd="0" presId="urn:microsoft.com/office/officeart/2005/8/layout/arrow3"/>
    <dgm:cxn modelId="{1518036F-3842-4689-9F90-DA17B3BC9A32}" type="presParOf" srcId="{1F4A002A-8457-416B-B3A2-762E3B949AD6}" destId="{F330BC0E-73D7-42D8-80F1-E6596A59113A}" srcOrd="0" destOrd="0" presId="urn:microsoft.com/office/officeart/2005/8/layout/arrow3"/>
    <dgm:cxn modelId="{FD716333-FD31-46C8-B616-B4D6A3F71ECC}" type="presParOf" srcId="{1F4A002A-8457-416B-B3A2-762E3B949AD6}" destId="{55CD9F09-55AB-4D2A-A5FB-C910C7E2830A}" srcOrd="1" destOrd="0" presId="urn:microsoft.com/office/officeart/2005/8/layout/arrow3"/>
    <dgm:cxn modelId="{5DE56E47-DCFF-4CBF-B319-B21F59C0CEC0}" type="presParOf" srcId="{1F4A002A-8457-416B-B3A2-762E3B949AD6}" destId="{D8097CFD-0EF4-43E4-B49C-3557BF838816}" srcOrd="2" destOrd="0" presId="urn:microsoft.com/office/officeart/2005/8/layout/arrow3"/>
    <dgm:cxn modelId="{72056411-C3D9-493E-9453-5D9991FB863D}" type="presParOf" srcId="{1F4A002A-8457-416B-B3A2-762E3B949AD6}" destId="{3C64FB46-FD90-4677-80A8-2842B44050AC}" srcOrd="3" destOrd="0" presId="urn:microsoft.com/office/officeart/2005/8/layout/arrow3"/>
    <dgm:cxn modelId="{13A8F7C9-9EF9-4ABD-8529-422DCD48EA4C}" type="presParOf" srcId="{1F4A002A-8457-416B-B3A2-762E3B949AD6}" destId="{A175103B-4539-412C-90A7-B7A0AE02B7D7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4AA349-16F4-450D-BB23-FDAAEF78ECE8}">
      <dsp:nvSpPr>
        <dsp:cNvPr id="0" name=""/>
        <dsp:cNvSpPr/>
      </dsp:nvSpPr>
      <dsp:spPr>
        <a:xfrm>
          <a:off x="0" y="1357299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1C3C3A-85C1-4BC8-AC1E-EEABF00D28A1}">
      <dsp:nvSpPr>
        <dsp:cNvPr id="0" name=""/>
        <dsp:cNvSpPr/>
      </dsp:nvSpPr>
      <dsp:spPr>
        <a:xfrm>
          <a:off x="411480" y="98569"/>
          <a:ext cx="5760720" cy="1602522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u="sng" kern="1200" dirty="0" smtClean="0">
              <a:solidFill>
                <a:srgbClr val="002060"/>
              </a:solidFill>
            </a:rPr>
            <a:t>ФГОС</a:t>
          </a:r>
          <a:endParaRPr lang="ru-RU" sz="2500" b="1" u="sng" kern="1200" dirty="0">
            <a:solidFill>
              <a:srgbClr val="002060"/>
            </a:solidFill>
          </a:endParaRPr>
        </a:p>
      </dsp:txBody>
      <dsp:txXfrm>
        <a:off x="411480" y="98569"/>
        <a:ext cx="5760720" cy="1602522"/>
      </dsp:txXfrm>
    </dsp:sp>
    <dsp:sp modelId="{88B176F1-0EE5-464F-8701-3D1AD59A3DBB}">
      <dsp:nvSpPr>
        <dsp:cNvPr id="0" name=""/>
        <dsp:cNvSpPr/>
      </dsp:nvSpPr>
      <dsp:spPr>
        <a:xfrm>
          <a:off x="0" y="3228963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2D3238-D2D7-4AFB-B1C4-32D675717794}">
      <dsp:nvSpPr>
        <dsp:cNvPr id="0" name=""/>
        <dsp:cNvSpPr/>
      </dsp:nvSpPr>
      <dsp:spPr>
        <a:xfrm>
          <a:off x="411480" y="2097092"/>
          <a:ext cx="5760720" cy="1500870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u="sng" kern="1200" dirty="0" smtClean="0">
              <a:solidFill>
                <a:srgbClr val="002060"/>
              </a:solidFill>
            </a:rPr>
            <a:t>Системно - деятельностный подход</a:t>
          </a:r>
          <a:endParaRPr lang="ru-RU" sz="2500" b="1" u="sng" kern="1200" dirty="0">
            <a:solidFill>
              <a:srgbClr val="002060"/>
            </a:solidFill>
          </a:endParaRPr>
        </a:p>
      </dsp:txBody>
      <dsp:txXfrm>
        <a:off x="411480" y="2097092"/>
        <a:ext cx="5760720" cy="1500870"/>
      </dsp:txXfrm>
    </dsp:sp>
    <dsp:sp modelId="{93436802-C8EB-4E28-BB63-E91491237761}">
      <dsp:nvSpPr>
        <dsp:cNvPr id="0" name=""/>
        <dsp:cNvSpPr/>
      </dsp:nvSpPr>
      <dsp:spPr>
        <a:xfrm>
          <a:off x="0" y="5254718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501B5E-8A02-4B9D-B8E4-C77AFD00A38F}">
      <dsp:nvSpPr>
        <dsp:cNvPr id="0" name=""/>
        <dsp:cNvSpPr/>
      </dsp:nvSpPr>
      <dsp:spPr>
        <a:xfrm>
          <a:off x="411480" y="3993963"/>
          <a:ext cx="5760720" cy="1629754"/>
        </a:xfrm>
        <a:prstGeom prst="round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u="sng" kern="1200" dirty="0" smtClean="0">
              <a:solidFill>
                <a:srgbClr val="002060"/>
              </a:solidFill>
            </a:rPr>
            <a:t>Универсальные учебные действия</a:t>
          </a:r>
          <a:endParaRPr lang="ru-RU" sz="2500" b="1" u="sng" kern="1200" dirty="0">
            <a:solidFill>
              <a:srgbClr val="002060"/>
            </a:solidFill>
          </a:endParaRPr>
        </a:p>
      </dsp:txBody>
      <dsp:txXfrm>
        <a:off x="411480" y="3993963"/>
        <a:ext cx="5760720" cy="162975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330BC0E-73D7-42D8-80F1-E6596A59113A}">
      <dsp:nvSpPr>
        <dsp:cNvPr id="0" name=""/>
        <dsp:cNvSpPr/>
      </dsp:nvSpPr>
      <dsp:spPr>
        <a:xfrm rot="21300000">
          <a:off x="25254" y="2523329"/>
          <a:ext cx="8179091" cy="936629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CD9F09-55AB-4D2A-A5FB-C910C7E2830A}">
      <dsp:nvSpPr>
        <dsp:cNvPr id="0" name=""/>
        <dsp:cNvSpPr/>
      </dsp:nvSpPr>
      <dsp:spPr>
        <a:xfrm>
          <a:off x="987552" y="299164"/>
          <a:ext cx="2468880" cy="2393315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097CFD-0EF4-43E4-B49C-3557BF838816}">
      <dsp:nvSpPr>
        <dsp:cNvPr id="0" name=""/>
        <dsp:cNvSpPr/>
      </dsp:nvSpPr>
      <dsp:spPr>
        <a:xfrm>
          <a:off x="4361687" y="0"/>
          <a:ext cx="2633472" cy="25129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Личностно – ориентированное обучение</a:t>
          </a:r>
          <a:endParaRPr lang="ru-RU" sz="2300" kern="1200" dirty="0"/>
        </a:p>
      </dsp:txBody>
      <dsp:txXfrm>
        <a:off x="4361687" y="0"/>
        <a:ext cx="2633472" cy="2512980"/>
      </dsp:txXfrm>
    </dsp:sp>
    <dsp:sp modelId="{3C64FB46-FD90-4677-80A8-2842B44050AC}">
      <dsp:nvSpPr>
        <dsp:cNvPr id="0" name=""/>
        <dsp:cNvSpPr/>
      </dsp:nvSpPr>
      <dsp:spPr>
        <a:xfrm>
          <a:off x="4773168" y="3290808"/>
          <a:ext cx="2468880" cy="2393315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75103B-4539-412C-90A7-B7A0AE02B7D7}">
      <dsp:nvSpPr>
        <dsp:cNvPr id="0" name=""/>
        <dsp:cNvSpPr/>
      </dsp:nvSpPr>
      <dsp:spPr>
        <a:xfrm>
          <a:off x="1234440" y="3470307"/>
          <a:ext cx="2633472" cy="25129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chemeClr val="accent4">
                  <a:lumMod val="75000"/>
                </a:schemeClr>
              </a:solidFill>
            </a:rPr>
            <a:t>Развивающее обучение</a:t>
          </a:r>
          <a:endParaRPr lang="ru-RU" sz="2300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1234440" y="3470307"/>
        <a:ext cx="2633472" cy="25129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A72292-45D0-44B1-8DC8-0234B8FCB517}" type="datetimeFigureOut">
              <a:rPr lang="ru-RU" smtClean="0"/>
              <a:t>23.08.2015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D41359-DAFE-4B09-A994-78060F7C763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41359-DAFE-4B09-A994-78060F7C763B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298"/>
            <a:ext cx="7772400" cy="307183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Системно - деятельностный подход к обучению и воспитанию в условиях ФГОС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48577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solidFill>
                  <a:srgbClr val="FFFF00"/>
                </a:solidFill>
              </a:rPr>
              <a:t>Спасибо за внимание!</a:t>
            </a:r>
          </a:p>
          <a:p>
            <a:pPr algn="ctr">
              <a:buNone/>
            </a:pPr>
            <a:endParaRPr lang="ru-RU" sz="54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baby0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2428868"/>
            <a:ext cx="3133954" cy="242288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1M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43636" y="3429000"/>
            <a:ext cx="1485909" cy="1564115"/>
          </a:xfrm>
        </p:spPr>
      </p:pic>
      <p:sp>
        <p:nvSpPr>
          <p:cNvPr id="5" name="TextBox 4"/>
          <p:cNvSpPr txBox="1"/>
          <p:nvPr/>
        </p:nvSpPr>
        <p:spPr>
          <a:xfrm>
            <a:off x="5286380" y="642918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Информация</a:t>
            </a:r>
            <a:endParaRPr lang="ru-RU" sz="3200" b="1" dirty="0"/>
          </a:p>
        </p:txBody>
      </p:sp>
      <p:sp>
        <p:nvSpPr>
          <p:cNvPr id="6" name="Стрелка вниз 5"/>
          <p:cNvSpPr/>
          <p:nvPr/>
        </p:nvSpPr>
        <p:spPr>
          <a:xfrm>
            <a:off x="5072066" y="1357298"/>
            <a:ext cx="3429024" cy="15716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500034" y="0"/>
            <a:ext cx="4357718" cy="614364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Ориентирование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Анализ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Адаптация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Планирование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Достижение результата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Самореализация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Самоанализ и саморазвитие</a:t>
            </a:r>
          </a:p>
          <a:p>
            <a:pPr algn="ctr"/>
            <a:endParaRPr lang="ru-RU" sz="2800" b="1" dirty="0" smtClean="0">
              <a:solidFill>
                <a:srgbClr val="002060"/>
              </a:solidFill>
            </a:endParaRPr>
          </a:p>
          <a:p>
            <a:pPr algn="ctr"/>
            <a:endParaRPr lang="ru-RU" sz="2800" b="1" dirty="0" smtClean="0">
              <a:solidFill>
                <a:srgbClr val="002060"/>
              </a:solidFill>
            </a:endParaRPr>
          </a:p>
          <a:p>
            <a:pPr algn="ctr"/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8" name="Стрелка влево 7"/>
          <p:cNvSpPr/>
          <p:nvPr/>
        </p:nvSpPr>
        <p:spPr>
          <a:xfrm>
            <a:off x="5143504" y="4786322"/>
            <a:ext cx="1357322" cy="1214446"/>
          </a:xfrm>
          <a:prstGeom prst="leftArrow">
            <a:avLst>
              <a:gd name="adj1" fmla="val 50000"/>
              <a:gd name="adj2" fmla="val 557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500826" y="5072074"/>
            <a:ext cx="1863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Действия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1M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14744" y="4500570"/>
            <a:ext cx="1485909" cy="1564115"/>
          </a:xfrm>
        </p:spPr>
      </p:pic>
      <p:sp>
        <p:nvSpPr>
          <p:cNvPr id="5" name="Вертикальный свиток 4"/>
          <p:cNvSpPr/>
          <p:nvPr/>
        </p:nvSpPr>
        <p:spPr>
          <a:xfrm>
            <a:off x="571472" y="3071810"/>
            <a:ext cx="2857520" cy="321471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Уровень квалификации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5715008" y="3000372"/>
            <a:ext cx="2857520" cy="321471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Уровень образования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6146" name="Picture 2" descr="http://edu.jobsmarket.ru/images/for_news/0017-017-Nachaln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500042"/>
            <a:ext cx="3214710" cy="24110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2875"/>
          <a:ext cx="8229600" cy="5983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Выгнутая вправо стрелка 4"/>
          <p:cNvSpPr/>
          <p:nvPr/>
        </p:nvSpPr>
        <p:spPr>
          <a:xfrm>
            <a:off x="6643702" y="785794"/>
            <a:ext cx="1285884" cy="2428892"/>
          </a:xfrm>
          <a:prstGeom prst="curvedLef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>
            <a:off x="6643702" y="3214686"/>
            <a:ext cx="1285884" cy="2428892"/>
          </a:xfrm>
          <a:prstGeom prst="curvedLef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57864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83311"/>
          </a:xfrm>
        </p:spPr>
        <p:txBody>
          <a:bodyPr/>
          <a:lstStyle/>
          <a:p>
            <a:pPr lvl="0"/>
            <a: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  <a:t>Личностные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  <a:t>Регулятивные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  <a:t>Познавательные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  <a:t>Коммуникативные</a:t>
            </a:r>
          </a:p>
          <a:p>
            <a:pPr lvl="0" algn="ctr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Принцип системно - деятельностного подхода:</a:t>
            </a:r>
            <a:endParaRPr lang="ru-RU" sz="3600" b="1" dirty="0" smtClean="0">
              <a:solidFill>
                <a:srgbClr val="C00000"/>
              </a:solidFill>
              <a:latin typeface="Constantia" pitchFamily="18" charset="0"/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FFFF00"/>
                </a:solidFill>
              </a:rPr>
              <a:t>«Я слышу – я забываю, я вижу – я запоминаю, я делаю – я усваиваю».</a:t>
            </a:r>
            <a:endParaRPr lang="ru-RU" sz="4000" b="1" dirty="0"/>
          </a:p>
        </p:txBody>
      </p:sp>
      <p:pic>
        <p:nvPicPr>
          <p:cNvPr id="4098" name="Picture 2" descr="http://www.pradam.com/published/publicdata/PRADAM2/attachments/SC/products_pictures/39872_en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428604"/>
            <a:ext cx="2573932" cy="2123494"/>
          </a:xfrm>
          <a:prstGeom prst="rect">
            <a:avLst/>
          </a:prstGeom>
          <a:noFill/>
        </p:spPr>
      </p:pic>
      <p:sp>
        <p:nvSpPr>
          <p:cNvPr id="4" name="Стрелка вправо 3"/>
          <p:cNvSpPr/>
          <p:nvPr/>
        </p:nvSpPr>
        <p:spPr>
          <a:xfrm>
            <a:off x="4929190" y="285728"/>
            <a:ext cx="1214446" cy="22145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357950" y="857232"/>
            <a:ext cx="2357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FFFF00"/>
                </a:solidFill>
              </a:rPr>
              <a:t>Портфолио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2875"/>
          <a:ext cx="8229600" cy="5983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57355" y="1571612"/>
            <a:ext cx="1714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Начальная школа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4942" y="4071942"/>
            <a:ext cx="2400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Основная 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школа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7" name="Рисунок 6" descr="baby06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45804" y="1714488"/>
            <a:ext cx="2273996" cy="13763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83311"/>
          </a:xfrm>
        </p:spPr>
        <p:txBody>
          <a:bodyPr>
            <a:normAutofit lnSpcReduction="10000"/>
          </a:bodyPr>
          <a:lstStyle/>
          <a:p>
            <a:r>
              <a:rPr lang="ru-RU" b="1" u="sng" dirty="0" smtClean="0">
                <a:solidFill>
                  <a:srgbClr val="FFFF00"/>
                </a:solidFill>
                <a:latin typeface="Constantia" pitchFamily="18" charset="0"/>
              </a:rPr>
              <a:t>Современные образовательные технологии: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ИКТ,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игровые технологии </a:t>
            </a:r>
            <a:r>
              <a:rPr lang="ru-RU" dirty="0" smtClean="0">
                <a:solidFill>
                  <a:srgbClr val="002060"/>
                </a:solidFill>
              </a:rPr>
              <a:t>(деловые и ретроспективные игры, интеллектуальные  турниры),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технология критического мышления</a:t>
            </a:r>
            <a:r>
              <a:rPr lang="ru-RU" dirty="0" smtClean="0">
                <a:solidFill>
                  <a:srgbClr val="002060"/>
                </a:solidFill>
              </a:rPr>
              <a:t>,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технология «Дебаты»,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 технология исследовательской деятельности,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технология проектной деятельности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>
              <a:buFont typeface="Wingdings" pitchFamily="2" charset="2"/>
              <a:buChar char="v"/>
            </a:pPr>
            <a:endParaRPr lang="ru-RU" b="1" u="sng" dirty="0">
              <a:solidFill>
                <a:srgbClr val="FFFF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635798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Структура урока в технологии системно - деятельностного подхода: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Организационный момент.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Актуализация знаний.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Постановка учебной задачи.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«Открытие нового знания» (построение проекта выхода из затруднения).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Первичное закрепление.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Самостоятельная работа с самопроверкой по эталону. Самоанализ и самоконтроль.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Включение нового знания в систему знаний и повторение.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Рефлексия деятельности (итог урока).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Портрет выпускника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baby2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981950" y="142852"/>
            <a:ext cx="1162050" cy="2057400"/>
          </a:xfrm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642919"/>
            <a:ext cx="87154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fontAlgn="base"/>
            <a:r>
              <a:rPr lang="ru-RU" sz="1900" b="1" dirty="0" smtClean="0">
                <a:solidFill>
                  <a:srgbClr val="002060"/>
                </a:solidFill>
              </a:rPr>
              <a:t>Любящий свой край и свою Родину, знающий свой родной язык, уважающий свой народ, его культуру и духовные традиции; </a:t>
            </a:r>
          </a:p>
          <a:p>
            <a:pPr fontAlgn="base"/>
            <a:r>
              <a:rPr lang="ru-RU" sz="1900" b="1" dirty="0" smtClean="0">
                <a:solidFill>
                  <a:srgbClr val="C00000"/>
                </a:solidFill>
              </a:rPr>
              <a:t>Осознающий и принимающий ценности человеческой жизни, семьи, гражданского общества, многонационального российского народа, человечества;</a:t>
            </a:r>
          </a:p>
          <a:p>
            <a:pPr fontAlgn="base"/>
            <a:r>
              <a:rPr lang="ru-RU" sz="1900" b="1" dirty="0" smtClean="0">
                <a:solidFill>
                  <a:srgbClr val="FFFF00"/>
                </a:solidFill>
              </a:rPr>
              <a:t>Активно и заинтересованно познающий мир, осознающий ценность труда, науки и творчества;</a:t>
            </a:r>
          </a:p>
          <a:p>
            <a:pPr fontAlgn="base"/>
            <a:r>
              <a:rPr lang="ru-RU" sz="1900" b="1" dirty="0" smtClean="0">
                <a:solidFill>
                  <a:srgbClr val="002060"/>
                </a:solidFill>
              </a:rPr>
              <a:t>Умеющий учиться, осознающий важность образования и самообразования для жизни и деятельности, способный применять полученные знания на практике; </a:t>
            </a:r>
          </a:p>
          <a:p>
            <a:pPr fontAlgn="base"/>
            <a:r>
              <a:rPr lang="ru-RU" sz="1900" b="1" dirty="0" smtClean="0">
                <a:solidFill>
                  <a:srgbClr val="C00000"/>
                </a:solidFill>
              </a:rPr>
              <a:t>Социально активный, уважающий закон и правопорядок, соизмеряющий свои поступки с нравственными ценностями, осознающий свои обязанности перед семьей, обществом, Отечеством;</a:t>
            </a:r>
          </a:p>
          <a:p>
            <a:pPr fontAlgn="base"/>
            <a:r>
              <a:rPr lang="ru-RU" sz="1900" b="1" dirty="0" smtClean="0">
                <a:solidFill>
                  <a:srgbClr val="FFFF00"/>
                </a:solidFill>
              </a:rPr>
              <a:t>Уважающий других людей; умеющий вести конструктивный диалог, достигать взаимопонимания, сотрудничать для достижения общих результатов;</a:t>
            </a:r>
          </a:p>
          <a:p>
            <a:pPr fontAlgn="base"/>
            <a:r>
              <a:rPr lang="ru-RU" sz="1900" b="1" dirty="0" smtClean="0">
                <a:solidFill>
                  <a:srgbClr val="002060"/>
                </a:solidFill>
              </a:rPr>
              <a:t>Осознанно выполняющий правила здорового и безопасного для себя и окружающих образа жизни;</a:t>
            </a:r>
          </a:p>
          <a:p>
            <a:pPr fontAlgn="base"/>
            <a:r>
              <a:rPr lang="ru-RU" sz="1900" b="1" dirty="0" smtClean="0">
                <a:solidFill>
                  <a:srgbClr val="C00000"/>
                </a:solidFill>
              </a:rPr>
              <a:t>Ориентирующийся в мире профессий, понимающий значение профессиональной деятельности для человека. </a:t>
            </a:r>
            <a:endParaRPr lang="ru-RU" sz="19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">
      <a:dk1>
        <a:srgbClr val="365BB0"/>
      </a:dk1>
      <a:lt1>
        <a:srgbClr val="C7AED6"/>
      </a:lt1>
      <a:dk2>
        <a:srgbClr val="8D1BFF"/>
      </a:dk2>
      <a:lt2>
        <a:srgbClr val="92D050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</TotalTime>
  <Words>241</Words>
  <Application>Microsoft Office PowerPoint</Application>
  <PresentationFormat>Экран (4:3)</PresentationFormat>
  <Paragraphs>58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Системно - деятельностный подход к обучению и воспитанию в условиях ФГОС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Портрет выпускника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Системно - деятельностный подход к обучению и воспитанию в условиях ФГОС</dc:title>
  <cp:lastModifiedBy>Admin</cp:lastModifiedBy>
  <cp:revision>25</cp:revision>
  <dcterms:modified xsi:type="dcterms:W3CDTF">2015-08-23T15:11:10Z</dcterms:modified>
</cp:coreProperties>
</file>